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20"/>
  </p:notesMasterIdLst>
  <p:handoutMasterIdLst>
    <p:handoutMasterId r:id="rId21"/>
  </p:handoutMasterIdLst>
  <p:sldIdLst>
    <p:sldId id="256" r:id="rId2"/>
    <p:sldId id="301" r:id="rId3"/>
    <p:sldId id="293" r:id="rId4"/>
    <p:sldId id="307" r:id="rId5"/>
    <p:sldId id="308" r:id="rId6"/>
    <p:sldId id="292" r:id="rId7"/>
    <p:sldId id="309" r:id="rId8"/>
    <p:sldId id="310" r:id="rId9"/>
    <p:sldId id="294" r:id="rId10"/>
    <p:sldId id="311" r:id="rId11"/>
    <p:sldId id="312" r:id="rId12"/>
    <p:sldId id="314" r:id="rId13"/>
    <p:sldId id="316" r:id="rId14"/>
    <p:sldId id="317" r:id="rId15"/>
    <p:sldId id="318" r:id="rId16"/>
    <p:sldId id="295" r:id="rId17"/>
    <p:sldId id="319" r:id="rId18"/>
    <p:sldId id="29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73BE64"/>
    <a:srgbClr val="FFEE00"/>
    <a:srgbClr val="F17632"/>
    <a:srgbClr val="5490CA"/>
    <a:srgbClr val="F9B030"/>
    <a:srgbClr val="525353"/>
    <a:srgbClr val="88270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8838" autoAdjust="0"/>
    <p:restoredTop sz="94660"/>
  </p:normalViewPr>
  <p:slideViewPr>
    <p:cSldViewPr snapToGrid="0" snapToObjects="1" showGuides="1">
      <p:cViewPr varScale="1">
        <p:scale>
          <a:sx n="93" d="100"/>
          <a:sy n="93" d="100"/>
        </p:scale>
        <p:origin x="-714" y="-96"/>
      </p:cViewPr>
      <p:guideLst>
        <p:guide orient="horz" pos="3761"/>
        <p:guide pos="313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7200"/>
          </a:xfrm>
          <a:prstGeom prst="rect">
            <a:avLst/>
          </a:prstGeom>
        </p:spPr>
        <p:txBody>
          <a:bodyPr vert="horz" lIns="91430" tIns="45715" rIns="91430" bIns="45715" rtlCol="0"/>
          <a:lstStyle>
            <a:lvl1pPr algn="r">
              <a:defRPr sz="1200"/>
            </a:lvl1pPr>
          </a:lstStyle>
          <a:p>
            <a:fld id="{03EF946A-B13A-42AE-B374-9948A476A893}" type="datetimeFigureOut">
              <a:rPr lang="en-US" smtClean="0"/>
              <a:pPr/>
              <a:t>30/05/2011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30" tIns="45715" rIns="91430" bIns="45715" rtlCol="0" anchor="b"/>
          <a:lstStyle>
            <a:lvl1pPr algn="r">
              <a:defRPr sz="1200"/>
            </a:lvl1pPr>
          </a:lstStyle>
          <a:p>
            <a:fld id="{1B7BABB0-F3B8-48A7-BCAA-71D9222A5E41}" type="slidenum">
              <a:rPr lang="en-US" smtClean="0"/>
              <a:pPr/>
              <a:t>‹#›</a:t>
            </a:fld>
            <a:endParaRPr lang="en-US"/>
          </a:p>
        </p:txBody>
      </p:sp>
    </p:spTree>
    <p:extLst>
      <p:ext uri="{BB962C8B-B14F-4D97-AF65-F5344CB8AC3E}">
        <p14:creationId xmlns="" xmlns:p14="http://schemas.microsoft.com/office/powerpoint/2010/main" val="2393312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30" tIns="45715" rIns="91430" bIns="45715" rtlCol="0"/>
          <a:lstStyle>
            <a:lvl1pPr algn="r">
              <a:defRPr sz="1200"/>
            </a:lvl1pPr>
          </a:lstStyle>
          <a:p>
            <a:fld id="{B2DD74BE-6F41-4145-A2AA-C514B0A50D0A}" type="datetimeFigureOut">
              <a:rPr lang="en-US" smtClean="0"/>
              <a:pPr/>
              <a:t>30/05/2011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0" tIns="45715" rIns="91430" bIns="45715" rtlCol="0" anchor="b"/>
          <a:lstStyle>
            <a:lvl1pPr algn="r">
              <a:defRPr sz="1200"/>
            </a:lvl1pPr>
          </a:lstStyle>
          <a:p>
            <a:fld id="{537ED7AC-D90E-44FA-813E-55CE8F1A06C9}" type="slidenum">
              <a:rPr lang="en-US" smtClean="0"/>
              <a:pPr/>
              <a:t>‹#›</a:t>
            </a:fld>
            <a:endParaRPr lang="en-US"/>
          </a:p>
        </p:txBody>
      </p:sp>
    </p:spTree>
    <p:extLst>
      <p:ext uri="{BB962C8B-B14F-4D97-AF65-F5344CB8AC3E}">
        <p14:creationId xmlns="" xmlns:p14="http://schemas.microsoft.com/office/powerpoint/2010/main" val="14344195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7ED7AC-D90E-44FA-813E-55CE8F1A06C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7ED7AC-D90E-44FA-813E-55CE8F1A06C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7ED7AC-D90E-44FA-813E-55CE8F1A06C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7ED7AC-D90E-44FA-813E-55CE8F1A06C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7ED7AC-D90E-44FA-813E-55CE8F1A06C9}"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7ED7AC-D90E-44FA-813E-55CE8F1A06C9}"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7ED7AC-D90E-44FA-813E-55CE8F1A06C9}"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1607119" y="0"/>
            <a:ext cx="292203" cy="1973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 name="Rectangle 14"/>
          <p:cNvSpPr/>
          <p:nvPr userDrawn="1"/>
        </p:nvSpPr>
        <p:spPr>
          <a:xfrm>
            <a:off x="0" y="1348562"/>
            <a:ext cx="205897" cy="854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  </a:t>
            </a:r>
            <a:endParaRPr lang="en-US" dirty="0">
              <a:solidFill>
                <a:schemeClr val="bg1"/>
              </a:solidFill>
            </a:endParaRPr>
          </a:p>
        </p:txBody>
      </p:sp>
      <p:sp>
        <p:nvSpPr>
          <p:cNvPr id="16" name="Rectangle 15"/>
          <p:cNvSpPr/>
          <p:nvPr userDrawn="1"/>
        </p:nvSpPr>
        <p:spPr>
          <a:xfrm>
            <a:off x="8953441" y="5304344"/>
            <a:ext cx="190559" cy="471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userDrawn="1"/>
        </p:nvSpPr>
        <p:spPr>
          <a:xfrm>
            <a:off x="1607119" y="6273800"/>
            <a:ext cx="1269961" cy="58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027" name="Picture 3" descr="C:\Documents and Settings\rob.morrison\Desktop\PiL_PPT\Picture 20.png"/>
          <p:cNvPicPr>
            <a:picLocks noChangeAspect="1" noChangeArrowheads="1"/>
          </p:cNvPicPr>
          <p:nvPr userDrawn="1"/>
        </p:nvPicPr>
        <p:blipFill>
          <a:blip r:embed="rId2" cstate="email"/>
          <a:stretch>
            <a:fillRect/>
          </a:stretch>
        </p:blipFill>
        <p:spPr bwMode="auto">
          <a:xfrm>
            <a:off x="4055093" y="573207"/>
            <a:ext cx="4556580" cy="3929438"/>
          </a:xfrm>
          <a:prstGeom prst="rect">
            <a:avLst/>
          </a:prstGeom>
          <a:noFill/>
        </p:spPr>
      </p:pic>
      <p:pic>
        <p:nvPicPr>
          <p:cNvPr id="22" name="Picture 21" descr="Blue_Background.png"/>
          <p:cNvPicPr>
            <a:picLocks noChangeAspect="1"/>
          </p:cNvPicPr>
          <p:nvPr userDrawn="1"/>
        </p:nvPicPr>
        <p:blipFill>
          <a:blip r:embed="rId3" cstate="email"/>
          <a:stretch>
            <a:fillRect/>
          </a:stretch>
        </p:blipFill>
        <p:spPr>
          <a:xfrm>
            <a:off x="0" y="0"/>
            <a:ext cx="9143245" cy="6851338"/>
          </a:xfrm>
          <a:prstGeom prst="rect">
            <a:avLst/>
          </a:prstGeom>
        </p:spPr>
      </p:pic>
      <p:sp>
        <p:nvSpPr>
          <p:cNvPr id="24" name="Title 1"/>
          <p:cNvSpPr>
            <a:spLocks noGrp="1"/>
          </p:cNvSpPr>
          <p:nvPr>
            <p:ph type="ctrTitle"/>
          </p:nvPr>
        </p:nvSpPr>
        <p:spPr>
          <a:xfrm>
            <a:off x="232067" y="2693700"/>
            <a:ext cx="3844920" cy="1099800"/>
          </a:xfrm>
          <a:effectLst/>
        </p:spPr>
        <p:txBody>
          <a:bodyPr anchor="t">
            <a:normAutofit/>
          </a:bodyPr>
          <a:lstStyle>
            <a:lvl1pPr algn="l">
              <a:lnSpc>
                <a:spcPct val="90000"/>
              </a:lnSpc>
              <a:defRPr sz="3200">
                <a:solidFill>
                  <a:schemeClr val="bg1"/>
                </a:solidFill>
                <a:effectLst/>
              </a:defRPr>
            </a:lvl1pPr>
          </a:lstStyle>
          <a:p>
            <a:r>
              <a:rPr lang="en-US" dirty="0" smtClean="0"/>
              <a:t>Click to edit Master title style</a:t>
            </a:r>
            <a:endParaRPr lang="en-US" dirty="0"/>
          </a:p>
        </p:txBody>
      </p:sp>
      <p:sp>
        <p:nvSpPr>
          <p:cNvPr id="25" name="Subtitle 2"/>
          <p:cNvSpPr>
            <a:spLocks noGrp="1"/>
          </p:cNvSpPr>
          <p:nvPr>
            <p:ph type="subTitle" idx="1"/>
          </p:nvPr>
        </p:nvSpPr>
        <p:spPr>
          <a:xfrm>
            <a:off x="233193" y="3918108"/>
            <a:ext cx="3226320" cy="1066800"/>
          </a:xfrm>
        </p:spPr>
        <p:txBody>
          <a:bodyPr anchor="t">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6" name="Picture 25" descr="yellow-square.png"/>
          <p:cNvPicPr>
            <a:picLocks noChangeAspect="1"/>
          </p:cNvPicPr>
          <p:nvPr userDrawn="1"/>
        </p:nvPicPr>
        <p:blipFill>
          <a:blip r:embed="rId4" cstate="email">
            <a:alphaModFix/>
            <a:lum bright="-6000"/>
          </a:blip>
          <a:stretch>
            <a:fillRect/>
          </a:stretch>
        </p:blipFill>
        <p:spPr>
          <a:xfrm>
            <a:off x="2877080" y="367872"/>
            <a:ext cx="1721328" cy="1834779"/>
          </a:xfrm>
          <a:prstGeom prst="rect">
            <a:avLst/>
          </a:prstGeom>
        </p:spPr>
      </p:pic>
      <p:pic>
        <p:nvPicPr>
          <p:cNvPr id="13" name="Picture 2" descr="M:\Public Sector\FY10 Active Jobs\SLX00019_PiL_More Templates\STUDIO\Print\PiL_PPT\Partners-in-Learning_2_bL_r.png"/>
          <p:cNvPicPr>
            <a:picLocks noChangeAspect="1" noChangeArrowheads="1"/>
          </p:cNvPicPr>
          <p:nvPr userDrawn="1"/>
        </p:nvPicPr>
        <p:blipFill>
          <a:blip r:embed="rId5" cstate="email"/>
          <a:srcRect/>
          <a:stretch>
            <a:fillRect/>
          </a:stretch>
        </p:blipFill>
        <p:spPr bwMode="auto">
          <a:xfrm>
            <a:off x="339247" y="6146958"/>
            <a:ext cx="1766618" cy="408395"/>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7"/>
          <p:cNvSpPr>
            <a:spLocks noGrp="1"/>
          </p:cNvSpPr>
          <p:nvPr>
            <p:ph type="body" sz="quarter" idx="13"/>
          </p:nvPr>
        </p:nvSpPr>
        <p:spPr>
          <a:xfrm>
            <a:off x="981960" y="1641840"/>
            <a:ext cx="7781040" cy="4530360"/>
          </a:xfrm>
        </p:spPr>
        <p:txBody>
          <a:bodyPr/>
          <a:lstStyle>
            <a:lvl1pPr marL="285750" indent="-285750">
              <a:spcAft>
                <a:spcPts val="0"/>
              </a:spcAft>
              <a:buClr>
                <a:srgbClr val="5490CA"/>
              </a:buClr>
              <a:buSzPct val="110000"/>
              <a:buFont typeface="Arial"/>
              <a:buChar char="•"/>
              <a:defRPr sz="1800">
                <a:solidFill>
                  <a:srgbClr val="000000"/>
                </a:solidFill>
                <a:effectLst/>
              </a:defRPr>
            </a:lvl1pPr>
            <a:lvl2pPr marL="569913" indent="-284163">
              <a:buFont typeface="Lucida Grande"/>
              <a:buChar char="-"/>
              <a:defRPr sz="1600">
                <a:solidFill>
                  <a:srgbClr val="000000"/>
                </a:solidFill>
              </a:defRPr>
            </a:lvl2pPr>
            <a:lvl3pPr marL="855663" indent="-285750">
              <a:defRPr sz="1600">
                <a:solidFill>
                  <a:srgbClr val="000000"/>
                </a:solidFill>
              </a:defRPr>
            </a:lvl3pPr>
            <a:lvl4pPr marL="1139825" indent="-284163">
              <a:defRPr sz="1600">
                <a:solidFill>
                  <a:srgbClr val="00000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sz="1600" dirty="0" smtClean="0">
                <a:solidFill>
                  <a:srgbClr val="525353"/>
                </a:solidFill>
              </a:rPr>
              <a:t>Fourth level</a:t>
            </a:r>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8" name="Text Placeholder 7"/>
          <p:cNvSpPr>
            <a:spLocks noGrp="1"/>
          </p:cNvSpPr>
          <p:nvPr>
            <p:ph type="body" sz="quarter" idx="13"/>
          </p:nvPr>
        </p:nvSpPr>
        <p:spPr>
          <a:xfrm>
            <a:off x="981960" y="1641840"/>
            <a:ext cx="7781040" cy="4530360"/>
          </a:xfrm>
        </p:spPr>
        <p:txBody>
          <a:bodyPr/>
          <a:lstStyle>
            <a:lvl1pPr marL="285750" indent="-285750">
              <a:spcAft>
                <a:spcPts val="0"/>
              </a:spcAft>
              <a:buClr>
                <a:srgbClr val="5490CA"/>
              </a:buClr>
              <a:buSzPct val="110000"/>
              <a:buFont typeface="Arial"/>
              <a:buChar char="•"/>
              <a:defRPr sz="1800">
                <a:solidFill>
                  <a:srgbClr val="000000"/>
                </a:solidFill>
                <a:effectLst/>
              </a:defRPr>
            </a:lvl1pPr>
            <a:lvl2pPr marL="569913" indent="-284163">
              <a:buFont typeface="Lucida Grande"/>
              <a:buChar char="-"/>
              <a:defRPr sz="1600">
                <a:solidFill>
                  <a:srgbClr val="000000"/>
                </a:solidFill>
              </a:defRPr>
            </a:lvl2pPr>
            <a:lvl3pPr marL="855663" indent="-285750">
              <a:defRPr sz="1600">
                <a:solidFill>
                  <a:srgbClr val="000000"/>
                </a:solidFill>
              </a:defRPr>
            </a:lvl3pPr>
            <a:lvl4pPr marL="1139825" indent="-284163">
              <a:defRPr sz="1600">
                <a:solidFill>
                  <a:srgbClr val="00000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sz="1600" dirty="0" smtClean="0">
                <a:solidFill>
                  <a:srgbClr val="525353"/>
                </a:solidFill>
              </a:rPr>
              <a:t>Fourth level</a:t>
            </a:r>
            <a:endParaRPr 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5760" y="386958"/>
            <a:ext cx="7781040" cy="792162"/>
          </a:xfrm>
        </p:spPr>
        <p:txBody>
          <a:bodyPr/>
          <a:lstStyle>
            <a:lvl1pPr>
              <a:defRPr>
                <a:solidFill>
                  <a:schemeClr val="bg1"/>
                </a:solidFill>
              </a:defRPr>
            </a:lvl1pPr>
          </a:lstStyle>
          <a:p>
            <a:r>
              <a:rPr lang="en-US" dirty="0" smtClean="0"/>
              <a:t>Click to edit Master title style</a:t>
            </a:r>
            <a:endParaRPr lang="en-US" dirty="0"/>
          </a:p>
        </p:txBody>
      </p:sp>
      <p:pic>
        <p:nvPicPr>
          <p:cNvPr id="5" name="Picture 4" descr="circles-yellow.png"/>
          <p:cNvPicPr>
            <a:picLocks noChangeAspect="1"/>
          </p:cNvPicPr>
          <p:nvPr userDrawn="1"/>
        </p:nvPicPr>
        <p:blipFill>
          <a:blip r:embed="rId3" cstate="email">
            <a:alphaModFix amt="60000"/>
          </a:blip>
          <a:stretch>
            <a:fillRect/>
          </a:stretch>
        </p:blipFill>
        <p:spPr>
          <a:xfrm>
            <a:off x="7831655" y="3636400"/>
            <a:ext cx="1133815" cy="2262033"/>
          </a:xfrm>
          <a:prstGeom prst="rect">
            <a:avLst/>
          </a:prstGeom>
        </p:spPr>
      </p:pic>
      <p:sp>
        <p:nvSpPr>
          <p:cNvPr id="8" name="Text Placeholder 7"/>
          <p:cNvSpPr>
            <a:spLocks noGrp="1"/>
          </p:cNvSpPr>
          <p:nvPr>
            <p:ph type="body" sz="quarter" idx="13"/>
          </p:nvPr>
        </p:nvSpPr>
        <p:spPr>
          <a:xfrm>
            <a:off x="981960" y="1641840"/>
            <a:ext cx="7781040" cy="4530360"/>
          </a:xfrm>
        </p:spPr>
        <p:txBody>
          <a:bodyPr/>
          <a:lstStyle>
            <a:lvl1pPr marL="285750" indent="-285750">
              <a:spcAft>
                <a:spcPts val="0"/>
              </a:spcAft>
              <a:buClr>
                <a:schemeClr val="bg1"/>
              </a:buClr>
              <a:buSzPct val="110000"/>
              <a:buFont typeface="Arial"/>
              <a:buChar char="•"/>
              <a:defRPr sz="1800">
                <a:solidFill>
                  <a:schemeClr val="bg1"/>
                </a:solidFill>
                <a:effectLst/>
              </a:defRPr>
            </a:lvl1pPr>
            <a:lvl2pPr marL="569913" indent="-284163">
              <a:buClr>
                <a:schemeClr val="bg1"/>
              </a:buClr>
              <a:buFont typeface="Lucida Grande"/>
              <a:buChar char="-"/>
              <a:defRPr sz="1600">
                <a:solidFill>
                  <a:schemeClr val="bg1"/>
                </a:solidFill>
              </a:defRPr>
            </a:lvl2pPr>
            <a:lvl3pPr marL="855663" indent="-285750">
              <a:buClr>
                <a:schemeClr val="bg1"/>
              </a:buClr>
              <a:defRPr sz="1600">
                <a:solidFill>
                  <a:schemeClr val="bg1"/>
                </a:solidFill>
              </a:defRPr>
            </a:lvl3pPr>
            <a:lvl4pPr marL="1139825" indent="-284163">
              <a:buClr>
                <a:schemeClr val="bg1"/>
              </a:buClr>
              <a:defRPr sz="1600" baseline="0">
                <a:solidFill>
                  <a:schemeClr val="bg1"/>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ondary Titl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057400"/>
            <a:ext cx="8813800" cy="792162"/>
          </a:xfrm>
        </p:spPr>
        <p:txBody>
          <a:bodyPr/>
          <a:lstStyle>
            <a:lvl1pPr algn="ctr">
              <a:defRPr>
                <a:solidFill>
                  <a:srgbClr val="FFFFFF"/>
                </a:solidFill>
              </a:defRPr>
            </a:lvl1pPr>
          </a:lstStyle>
          <a:p>
            <a:r>
              <a:rPr lang="en-US" dirty="0" smtClean="0"/>
              <a:t>Click to edit Master title style</a:t>
            </a:r>
            <a:endParaRPr lang="en-US" dirty="0"/>
          </a:p>
        </p:txBody>
      </p:sp>
      <p:pic>
        <p:nvPicPr>
          <p:cNvPr id="6" name="Picture 5" descr="yellow-square.png"/>
          <p:cNvPicPr>
            <a:picLocks noChangeAspect="1"/>
          </p:cNvPicPr>
          <p:nvPr userDrawn="1"/>
        </p:nvPicPr>
        <p:blipFill>
          <a:blip r:embed="rId3" cstate="email">
            <a:lum/>
            <a:alphaModFix amt="60000"/>
          </a:blip>
          <a:stretch>
            <a:fillRect/>
          </a:stretch>
        </p:blipFill>
        <p:spPr>
          <a:xfrm>
            <a:off x="6623580" y="3687815"/>
            <a:ext cx="1987020" cy="2117982"/>
          </a:xfrm>
          <a:prstGeom prst="rect">
            <a:avLst/>
          </a:prstGeom>
        </p:spPr>
      </p:pic>
      <p:pic>
        <p:nvPicPr>
          <p:cNvPr id="8" name="Picture 2" descr="M:\Public Sector\FY10 Active Jobs\SLX00019_PiL_More Templates\STUDIO\Print\PiL_PPT\Partners-in-Learning_2_bL_r.png"/>
          <p:cNvPicPr>
            <a:picLocks noChangeAspect="1" noChangeArrowheads="1"/>
          </p:cNvPicPr>
          <p:nvPr userDrawn="1"/>
        </p:nvPicPr>
        <p:blipFill>
          <a:blip r:embed="rId4" cstate="email"/>
          <a:srcRect/>
          <a:stretch>
            <a:fillRect/>
          </a:stretch>
        </p:blipFill>
        <p:spPr bwMode="auto">
          <a:xfrm>
            <a:off x="339247" y="6146958"/>
            <a:ext cx="1766618" cy="408395"/>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4880" y="1600200"/>
            <a:ext cx="3749520" cy="4525963"/>
          </a:xfrm>
        </p:spPr>
        <p:txBody>
          <a:bodyPr/>
          <a:lstStyle>
            <a:lvl1pPr>
              <a:defRPr sz="2200">
                <a:solidFill>
                  <a:schemeClr val="tx2"/>
                </a:solidFill>
              </a:defRPr>
            </a:lvl1pPr>
            <a:lvl2pPr marL="285750" indent="-285750">
              <a:buClr>
                <a:srgbClr val="5490CA"/>
              </a:buClr>
              <a:buSzPct val="110000"/>
              <a:buFont typeface="Arial"/>
              <a:buChar char="•"/>
              <a:defRPr sz="1800">
                <a:solidFill>
                  <a:srgbClr val="525353"/>
                </a:solidFill>
              </a:defRPr>
            </a:lvl2pPr>
            <a:lvl3pPr>
              <a:defRPr sz="2000"/>
            </a:lvl3pPr>
            <a:lvl4pPr marL="569913" indent="-284163">
              <a:defRPr sz="1600">
                <a:solidFill>
                  <a:srgbClr val="525353"/>
                </a:solidFill>
              </a:defRPr>
            </a:lvl4pPr>
            <a:lvl5pPr marL="855663" indent="-285750">
              <a:buFont typeface="Arial"/>
              <a:buChar char="•"/>
              <a:defRPr sz="1600">
                <a:solidFill>
                  <a:srgbClr val="52535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sz="1600" dirty="0" smtClean="0">
                <a:solidFill>
                  <a:srgbClr val="525353"/>
                </a:solidFill>
              </a:rPr>
              <a:t>Fourth level</a:t>
            </a:r>
            <a:endParaRPr lang="en-US" dirty="0" smtClean="0"/>
          </a:p>
        </p:txBody>
      </p:sp>
      <p:sp>
        <p:nvSpPr>
          <p:cNvPr id="4" name="Content Placeholder 3"/>
          <p:cNvSpPr>
            <a:spLocks noGrp="1"/>
          </p:cNvSpPr>
          <p:nvPr>
            <p:ph sz="half" idx="2"/>
          </p:nvPr>
        </p:nvSpPr>
        <p:spPr>
          <a:xfrm>
            <a:off x="4953000" y="1600200"/>
            <a:ext cx="3733800" cy="4525963"/>
          </a:xfrm>
        </p:spPr>
        <p:txBody>
          <a:bodyPr/>
          <a:lstStyle>
            <a:lvl1pPr>
              <a:defRPr sz="2200"/>
            </a:lvl1pPr>
            <a:lvl2pPr marL="285750" indent="-285750">
              <a:buClr>
                <a:srgbClr val="5490CA"/>
              </a:buClr>
              <a:buSzPct val="110000"/>
              <a:buFont typeface="Arial"/>
              <a:buChar char="•"/>
              <a:defRPr sz="1800">
                <a:solidFill>
                  <a:schemeClr val="accent6">
                    <a:lumMod val="50000"/>
                  </a:schemeClr>
                </a:solidFill>
              </a:defRPr>
            </a:lvl2pPr>
            <a:lvl3pPr>
              <a:defRPr sz="2000"/>
            </a:lvl3pPr>
            <a:lvl4pPr marL="569913" indent="-284163">
              <a:defRPr sz="1600">
                <a:solidFill>
                  <a:schemeClr val="accent6">
                    <a:lumMod val="50000"/>
                  </a:schemeClr>
                </a:solidFill>
              </a:defRPr>
            </a:lvl4pPr>
            <a:lvl5pPr marL="855663" indent="-285750">
              <a:buFont typeface="Arial"/>
              <a:buChar char="•"/>
              <a:defRPr sz="1600">
                <a:solidFill>
                  <a:srgbClr val="52535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sz="1600" dirty="0" smtClean="0">
                <a:solidFill>
                  <a:srgbClr val="525353"/>
                </a:solidFill>
              </a:rPr>
              <a:t>Fourth level</a:t>
            </a:r>
            <a:endParaRPr 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974880" y="1134360"/>
            <a:ext cx="7407120" cy="4885440"/>
          </a:xfrm>
        </p:spPr>
        <p:txBody>
          <a:bodyPr/>
          <a:lstStyle>
            <a:lvl1pPr>
              <a:defRPr>
                <a:solidFill>
                  <a:schemeClr val="accent6">
                    <a:lumMod val="50000"/>
                  </a:schemeClr>
                </a:solidFill>
                <a:effectLst/>
                <a:latin typeface="Consolas"/>
                <a:cs typeface="Consolas"/>
              </a:defRPr>
            </a:lvl1pPr>
            <a:lvl2pPr marL="346075" indent="0">
              <a:buFont typeface="Arial"/>
              <a:buNone/>
              <a:defRPr baseline="0">
                <a:solidFill>
                  <a:schemeClr val="accent6">
                    <a:lumMod val="50000"/>
                  </a:schemeClr>
                </a:solidFill>
                <a:latin typeface="Consolas"/>
                <a:cs typeface="Consolas"/>
              </a:defRPr>
            </a:lvl2pPr>
            <a:lvl3pPr>
              <a:buNone/>
              <a:defRPr sz="1800" baseline="0">
                <a:solidFill>
                  <a:schemeClr val="accent6">
                    <a:lumMod val="50000"/>
                  </a:schemeClr>
                </a:solidFill>
                <a:latin typeface="Consolas"/>
                <a:cs typeface="Consolas"/>
              </a:defRPr>
            </a:lvl3pPr>
          </a:lstStyle>
          <a:p>
            <a:pPr lvl="0"/>
            <a:r>
              <a:rPr lang="en-US" dirty="0" smtClean="0"/>
              <a:t>Click to edit Master text styles</a:t>
            </a:r>
          </a:p>
          <a:p>
            <a:pPr lvl="1"/>
            <a:r>
              <a:rPr lang="en-US" dirty="0" smtClean="0">
                <a:solidFill>
                  <a:srgbClr val="A4A5A5"/>
                </a:solidFill>
              </a:rPr>
              <a:t>Second level</a:t>
            </a:r>
          </a:p>
          <a:p>
            <a:pPr lvl="2"/>
            <a:r>
              <a:rPr lang="en-US" sz="1800" dirty="0" smtClean="0">
                <a:solidFill>
                  <a:srgbClr val="A4A5A5"/>
                </a:solidFill>
              </a:rPr>
              <a:t>Third level</a:t>
            </a:r>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4880" y="342198"/>
            <a:ext cx="6714240" cy="792162"/>
          </a:xfrm>
          <a:prstGeom prst="rect">
            <a:avLst/>
          </a:prstGeom>
          <a:effectLst/>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81960" y="1154477"/>
            <a:ext cx="7781040" cy="631123"/>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73" r:id="rId1"/>
    <p:sldLayoutId id="2147483736" r:id="rId2"/>
    <p:sldLayoutId id="2147483731" r:id="rId3"/>
    <p:sldLayoutId id="2147483730" r:id="rId4"/>
    <p:sldLayoutId id="2147483734" r:id="rId5"/>
    <p:sldLayoutId id="2147483726" r:id="rId6"/>
    <p:sldLayoutId id="2147483727" r:id="rId7"/>
    <p:sldLayoutId id="2147483728" r:id="rId8"/>
    <p:sldLayoutId id="2147483729" r:id="rId9"/>
  </p:sldLayoutIdLst>
  <p:txStyles>
    <p:titleStyle>
      <a:lvl1pPr algn="l" defTabSz="457200" rtl="0" eaLnBrk="1" latinLnBrk="0" hangingPunct="1">
        <a:spcBef>
          <a:spcPct val="0"/>
        </a:spcBef>
        <a:buNone/>
        <a:defRPr sz="3000" kern="1200">
          <a:solidFill>
            <a:srgbClr val="000000"/>
          </a:solidFill>
          <a:effectLst/>
          <a:latin typeface="+mj-lt"/>
          <a:ea typeface="+mj-ea"/>
          <a:cs typeface="+mj-cs"/>
        </a:defRPr>
      </a:lvl1pPr>
    </p:titleStyle>
    <p:bodyStyle>
      <a:lvl1pPr marL="0" indent="0" algn="l" defTabSz="457200" rtl="0" eaLnBrk="1" latinLnBrk="0" hangingPunct="1">
        <a:spcBef>
          <a:spcPct val="20000"/>
        </a:spcBef>
        <a:spcAft>
          <a:spcPts val="600"/>
        </a:spcAft>
        <a:buFont typeface="Arial"/>
        <a:buNone/>
        <a:defRPr sz="2200" kern="1200">
          <a:solidFill>
            <a:schemeClr val="tx2"/>
          </a:solidFill>
          <a:effectLst/>
          <a:latin typeface="+mn-lt"/>
          <a:ea typeface="+mn-ea"/>
          <a:cs typeface="+mn-cs"/>
        </a:defRPr>
      </a:lvl1pPr>
      <a:lvl2pPr marL="346075" indent="-346075" algn="l" defTabSz="457200" rtl="0" eaLnBrk="1" latinLnBrk="0" hangingPunct="1">
        <a:lnSpc>
          <a:spcPct val="120000"/>
        </a:lnSpc>
        <a:spcBef>
          <a:spcPct val="20000"/>
        </a:spcBef>
        <a:buSzPct val="100000"/>
        <a:buFontTx/>
        <a:buBlip>
          <a:blip r:embed="rId12"/>
        </a:buBlip>
        <a:defRPr sz="1800" kern="1200">
          <a:solidFill>
            <a:srgbClr val="A4A5A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742950" indent="-396875" algn="l" defTabSz="457200" rtl="0" eaLnBrk="1" latinLnBrk="0" hangingPunct="1">
        <a:spcBef>
          <a:spcPct val="20000"/>
        </a:spcBef>
        <a:buFont typeface="Arial"/>
        <a:buChar char="–"/>
        <a:defRPr sz="18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Segoe UI" pitchFamily="34" charset="0"/>
                <a:ea typeface="Segoe UI" pitchFamily="34" charset="0"/>
                <a:cs typeface="Segoe UI" pitchFamily="34" charset="0"/>
              </a:rPr>
              <a:t>Vision showcase activity</a:t>
            </a:r>
            <a:endParaRPr lang="en-US" dirty="0">
              <a:latin typeface="Segoe UI" pitchFamily="34" charset="0"/>
              <a:ea typeface="Segoe UI" pitchFamily="34" charset="0"/>
              <a:cs typeface="Segoe UI" pitchFamily="34" charset="0"/>
            </a:endParaRPr>
          </a:p>
        </p:txBody>
      </p:sp>
      <p:sp>
        <p:nvSpPr>
          <p:cNvPr id="6" name="Subtitle 5"/>
          <p:cNvSpPr>
            <a:spLocks noGrp="1"/>
          </p:cNvSpPr>
          <p:nvPr>
            <p:ph type="subTitle" idx="1"/>
          </p:nvPr>
        </p:nvSpPr>
        <p:spPr>
          <a:xfrm>
            <a:off x="233192" y="3918108"/>
            <a:ext cx="4147739" cy="1066800"/>
          </a:xfrm>
        </p:spPr>
        <p:txBody>
          <a:bodyPr/>
          <a:lstStyle/>
          <a:p>
            <a:r>
              <a:rPr lang="en-US" dirty="0" smtClean="0">
                <a:latin typeface="Segoe UI" pitchFamily="34" charset="0"/>
                <a:ea typeface="Segoe UI" pitchFamily="34" charset="0"/>
                <a:cs typeface="Segoe UI" pitchFamily="34" charset="0"/>
              </a:rPr>
              <a:t>The National College of Computer Science</a:t>
            </a:r>
          </a:p>
          <a:p>
            <a:r>
              <a:rPr lang="en-US" dirty="0" smtClean="0">
                <a:latin typeface="Segoe UI" pitchFamily="34" charset="0"/>
                <a:ea typeface="Segoe UI" pitchFamily="34" charset="0"/>
                <a:cs typeface="Segoe UI" pitchFamily="34" charset="0"/>
              </a:rPr>
              <a:t>Elena </a:t>
            </a:r>
            <a:r>
              <a:rPr lang="en-US" dirty="0" err="1" smtClean="0">
                <a:latin typeface="Segoe UI" pitchFamily="34" charset="0"/>
                <a:ea typeface="Segoe UI" pitchFamily="34" charset="0"/>
                <a:cs typeface="Segoe UI" pitchFamily="34" charset="0"/>
              </a:rPr>
              <a:t>Genoveva</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Irimia</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Letitia</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Spataru</a:t>
            </a:r>
            <a:r>
              <a:rPr lang="en-US" dirty="0" smtClean="0">
                <a:latin typeface="Segoe UI" pitchFamily="34" charset="0"/>
                <a:ea typeface="Segoe UI" pitchFamily="34" charset="0"/>
                <a:cs typeface="Segoe UI" pitchFamily="34" charset="0"/>
              </a:rPr>
              <a:t>, Diana </a:t>
            </a:r>
            <a:r>
              <a:rPr lang="en-US" dirty="0" err="1" smtClean="0">
                <a:latin typeface="Segoe UI" pitchFamily="34" charset="0"/>
                <a:ea typeface="Segoe UI" pitchFamily="34" charset="0"/>
                <a:cs typeface="Segoe UI" pitchFamily="34" charset="0"/>
              </a:rPr>
              <a:t>Bejan</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Raluca</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Ciocan</a:t>
            </a:r>
            <a:r>
              <a:rPr lang="en-US" dirty="0" smtClean="0">
                <a:latin typeface="Segoe UI" pitchFamily="34" charset="0"/>
                <a:ea typeface="Segoe UI" pitchFamily="34" charset="0"/>
                <a:cs typeface="Segoe UI" pitchFamily="34" charset="0"/>
              </a:rPr>
              <a:t>, Carmen </a:t>
            </a:r>
            <a:r>
              <a:rPr lang="en-US" dirty="0" err="1" smtClean="0">
                <a:latin typeface="Segoe UI" pitchFamily="34" charset="0"/>
                <a:ea typeface="Segoe UI" pitchFamily="34" charset="0"/>
                <a:cs typeface="Segoe UI" pitchFamily="34" charset="0"/>
              </a:rPr>
              <a:t>Zaharescu</a:t>
            </a:r>
            <a:endParaRPr lang="en-US" dirty="0">
              <a:latin typeface="Segoe UI" pitchFamily="34" charset="0"/>
              <a:ea typeface="Segoe UI" pitchFamily="34" charset="0"/>
              <a:cs typeface="Segoe UI"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Semibold" pitchFamily="34" charset="0"/>
              </a:rPr>
              <a:t>Ideas for Attaining the Vision</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Text Placeholder 3"/>
          <p:cNvSpPr>
            <a:spLocks noGrp="1"/>
          </p:cNvSpPr>
          <p:nvPr>
            <p:ph type="body" sz="quarter" idx="13"/>
          </p:nvPr>
        </p:nvSpPr>
        <p:spPr>
          <a:xfrm>
            <a:off x="1133475" y="1295400"/>
            <a:ext cx="5381625" cy="3170455"/>
          </a:xfrm>
        </p:spPr>
        <p:txBody>
          <a:bodyPr>
            <a:normAutofit lnSpcReduction="10000"/>
          </a:bodyPr>
          <a:lstStyle/>
          <a:p>
            <a:pPr lvl="1" algn="just">
              <a:lnSpc>
                <a:spcPct val="100000"/>
              </a:lnSpc>
              <a:buNone/>
            </a:pPr>
            <a:r>
              <a:rPr lang="en-US" sz="1800" b="1" dirty="0" smtClean="0">
                <a:latin typeface="Segoe UI" pitchFamily="34" charset="0"/>
                <a:ea typeface="Segoe UI" pitchFamily="34" charset="0"/>
                <a:cs typeface="Segoe UI" pitchFamily="34" charset="0"/>
              </a:rPr>
              <a:t>Capacity building</a:t>
            </a:r>
          </a:p>
          <a:p>
            <a:pPr lvl="1" algn="just">
              <a:lnSpc>
                <a:spcPct val="100000"/>
              </a:lnSpc>
              <a:buNone/>
            </a:pPr>
            <a:endParaRPr lang="en-US" sz="1800" dirty="0" smtClean="0">
              <a:latin typeface="Segoe UI" pitchFamily="34" charset="0"/>
              <a:ea typeface="Segoe UI" pitchFamily="34" charset="0"/>
              <a:cs typeface="Segoe UI" pitchFamily="34" charset="0"/>
            </a:endParaRPr>
          </a:p>
          <a:p>
            <a:pPr lvl="1" algn="just">
              <a:lnSpc>
                <a:spcPct val="100000"/>
              </a:lnSpc>
              <a:buNone/>
            </a:pPr>
            <a:r>
              <a:rPr lang="en-US" sz="1800" b="1" dirty="0" smtClean="0">
                <a:latin typeface="Segoe UI" pitchFamily="34" charset="0"/>
                <a:ea typeface="Segoe UI" pitchFamily="34" charset="0"/>
                <a:cs typeface="Segoe UI" pitchFamily="34" charset="0"/>
              </a:rPr>
              <a:t>                    Everyone of us builds the whole.</a:t>
            </a:r>
          </a:p>
          <a:p>
            <a:pPr lvl="1" algn="just">
              <a:lnSpc>
                <a:spcPct val="100000"/>
              </a:lnSpc>
              <a:buNone/>
            </a:pPr>
            <a:r>
              <a:rPr lang="en-US" sz="1800" b="1" dirty="0" smtClean="0">
                <a:latin typeface="Segoe UI" pitchFamily="34" charset="0"/>
                <a:ea typeface="Segoe UI" pitchFamily="34" charset="0"/>
                <a:cs typeface="Segoe UI" pitchFamily="34" charset="0"/>
              </a:rPr>
              <a:t>Every opinion is important to create the big picture!</a:t>
            </a:r>
            <a:endParaRPr lang="en-US" sz="1800" dirty="0" smtClean="0">
              <a:latin typeface="Segoe UI" pitchFamily="34" charset="0"/>
              <a:ea typeface="Segoe UI" pitchFamily="34" charset="0"/>
              <a:cs typeface="Segoe UI" pitchFamily="34" charset="0"/>
            </a:endParaRPr>
          </a:p>
          <a:p>
            <a:pPr lvl="1" algn="just">
              <a:lnSpc>
                <a:spcPct val="100000"/>
              </a:lnSpc>
              <a:buFontTx/>
              <a:buChar char="-"/>
            </a:pPr>
            <a:endParaRPr lang="en-US" sz="1800" dirty="0" smtClean="0">
              <a:latin typeface="Segoe UI" pitchFamily="34" charset="0"/>
              <a:ea typeface="Segoe UI" pitchFamily="34" charset="0"/>
              <a:cs typeface="Segoe UI" pitchFamily="34" charset="0"/>
            </a:endParaRPr>
          </a:p>
          <a:p>
            <a:pPr lvl="1" algn="just">
              <a:lnSpc>
                <a:spcPct val="100000"/>
              </a:lnSpc>
              <a:buNone/>
            </a:pPr>
            <a:r>
              <a:rPr lang="en-US" sz="1800" b="1" dirty="0" smtClean="0">
                <a:latin typeface="Segoe UI" pitchFamily="34" charset="0"/>
                <a:ea typeface="Segoe UI" pitchFamily="34" charset="0"/>
                <a:cs typeface="Segoe UI" pitchFamily="34" charset="0"/>
              </a:rPr>
              <a:t>                </a:t>
            </a:r>
          </a:p>
          <a:p>
            <a:pPr lvl="1" algn="just">
              <a:lnSpc>
                <a:spcPct val="100000"/>
              </a:lnSpc>
              <a:buNone/>
            </a:pPr>
            <a:r>
              <a:rPr lang="en-US" sz="1800" b="1" dirty="0" smtClean="0">
                <a:latin typeface="Segoe UI" pitchFamily="34" charset="0"/>
                <a:ea typeface="Segoe UI" pitchFamily="34" charset="0"/>
                <a:cs typeface="Segoe UI" pitchFamily="34" charset="0"/>
              </a:rPr>
              <a:t>Learning environment development</a:t>
            </a:r>
          </a:p>
          <a:p>
            <a:pPr lvl="1" algn="just">
              <a:lnSpc>
                <a:spcPct val="100000"/>
              </a:lnSpc>
              <a:buNone/>
            </a:pPr>
            <a:r>
              <a:rPr lang="en-US" sz="1800" dirty="0" smtClean="0">
                <a:latin typeface="Segoe UI" pitchFamily="34" charset="0"/>
                <a:ea typeface="Segoe UI" pitchFamily="34" charset="0"/>
                <a:cs typeface="Segoe UI" pitchFamily="34" charset="0"/>
              </a:rPr>
              <a:t>Learning together, learning alone!</a:t>
            </a:r>
          </a:p>
          <a:p>
            <a:pPr lvl="1" algn="ctr">
              <a:lnSpc>
                <a:spcPct val="100000"/>
              </a:lnSpc>
              <a:buNone/>
            </a:pPr>
            <a:r>
              <a:rPr lang="en-US" sz="1800" b="1" dirty="0" smtClean="0">
                <a:solidFill>
                  <a:schemeClr val="tx1">
                    <a:lumMod val="10000"/>
                  </a:schemeClr>
                </a:solidFill>
                <a:latin typeface="Segoe UI" pitchFamily="34" charset="0"/>
                <a:ea typeface="Segoe UI" pitchFamily="34" charset="0"/>
                <a:cs typeface="Segoe UI" pitchFamily="34" charset="0"/>
              </a:rPr>
              <a:t>Learning in and outside the school!</a:t>
            </a:r>
            <a:endParaRPr lang="en-US" sz="1800" dirty="0" smtClean="0">
              <a:latin typeface="Segoe UI" pitchFamily="34" charset="0"/>
              <a:ea typeface="Segoe UI" pitchFamily="34" charset="0"/>
              <a:cs typeface="Segoe UI" pitchFamily="34" charset="0"/>
            </a:endParaRPr>
          </a:p>
        </p:txBody>
      </p:sp>
      <p:sp>
        <p:nvSpPr>
          <p:cNvPr id="8" name="TextBox 7"/>
          <p:cNvSpPr txBox="1"/>
          <p:nvPr/>
        </p:nvSpPr>
        <p:spPr>
          <a:xfrm>
            <a:off x="981960" y="4465855"/>
            <a:ext cx="7476240" cy="1754326"/>
          </a:xfrm>
          <a:prstGeom prst="rect">
            <a:avLst/>
          </a:prstGeom>
          <a:noFill/>
        </p:spPr>
        <p:txBody>
          <a:bodyPr wrap="square" rtlCol="0">
            <a:spAutoFit/>
          </a:bodyPr>
          <a:lstStyle/>
          <a:p>
            <a:pPr lvl="1">
              <a:lnSpc>
                <a:spcPct val="100000"/>
              </a:lnSpc>
              <a:buNone/>
            </a:pPr>
            <a:r>
              <a:rPr lang="en-US" b="1" dirty="0" smtClean="0">
                <a:solidFill>
                  <a:schemeClr val="tx1">
                    <a:lumMod val="10000"/>
                  </a:schemeClr>
                </a:solidFill>
                <a:latin typeface="Segoe UI" pitchFamily="34" charset="0"/>
                <a:ea typeface="Segoe UI" pitchFamily="34" charset="0"/>
                <a:cs typeface="Segoe UI" pitchFamily="34" charset="0"/>
              </a:rPr>
              <a:t>Student voice</a:t>
            </a:r>
          </a:p>
          <a:p>
            <a:pPr marL="285750" lvl="1" indent="-285750" algn="just">
              <a:lnSpc>
                <a:spcPct val="100000"/>
              </a:lnSpc>
              <a:buClr>
                <a:srgbClr val="5490CA"/>
              </a:buClr>
              <a:buSzPct val="110000"/>
              <a:buNone/>
            </a:pPr>
            <a:r>
              <a:rPr lang="en-US" dirty="0" smtClean="0">
                <a:solidFill>
                  <a:schemeClr val="tx1">
                    <a:lumMod val="10000"/>
                  </a:schemeClr>
                </a:solidFill>
                <a:latin typeface="Segoe UI" pitchFamily="34" charset="0"/>
                <a:ea typeface="Segoe UI" pitchFamily="34" charset="0"/>
                <a:cs typeface="Segoe UI" pitchFamily="34" charset="0"/>
              </a:rPr>
              <a:t>      - involving students in the school decision board and in implementation;</a:t>
            </a:r>
          </a:p>
          <a:p>
            <a:pPr marL="285750" lvl="1" indent="-285750" algn="just">
              <a:lnSpc>
                <a:spcPct val="100000"/>
              </a:lnSpc>
              <a:buClr>
                <a:srgbClr val="5490CA"/>
              </a:buClr>
              <a:buSzPct val="110000"/>
              <a:buNone/>
            </a:pPr>
            <a:r>
              <a:rPr lang="en-US" dirty="0" smtClean="0">
                <a:solidFill>
                  <a:schemeClr val="tx1">
                    <a:lumMod val="10000"/>
                  </a:schemeClr>
                </a:solidFill>
                <a:latin typeface="Segoe UI" pitchFamily="34" charset="0"/>
                <a:ea typeface="Segoe UI" pitchFamily="34" charset="0"/>
                <a:cs typeface="Segoe UI" pitchFamily="34" charset="0"/>
              </a:rPr>
              <a:t>      - logistical and financial support of  the students  projects ;</a:t>
            </a:r>
          </a:p>
          <a:p>
            <a:pPr algn="just">
              <a:buNone/>
            </a:pPr>
            <a:r>
              <a:rPr lang="en-US" dirty="0" smtClean="0">
                <a:solidFill>
                  <a:schemeClr val="tx1">
                    <a:lumMod val="10000"/>
                  </a:schemeClr>
                </a:solidFill>
              </a:rPr>
              <a:t>      - </a:t>
            </a:r>
            <a:r>
              <a:rPr lang="en-US" dirty="0" smtClean="0">
                <a:solidFill>
                  <a:schemeClr val="tx1">
                    <a:lumMod val="10000"/>
                  </a:schemeClr>
                </a:solidFill>
                <a:latin typeface="Segoe UI" pitchFamily="34" charset="0"/>
                <a:ea typeface="Segoe UI" pitchFamily="34" charset="0"/>
                <a:cs typeface="Segoe UI" pitchFamily="34" charset="0"/>
              </a:rPr>
              <a:t>creating areas in the school where we can promote the projects and ideas and the results of the students.</a:t>
            </a:r>
            <a:endParaRPr lang="en-US" dirty="0">
              <a:solidFill>
                <a:schemeClr val="tx1">
                  <a:lumMod val="10000"/>
                </a:schemeClr>
              </a:solidFill>
            </a:endParaRPr>
          </a:p>
        </p:txBody>
      </p:sp>
      <p:pic>
        <p:nvPicPr>
          <p:cNvPr id="6" name="Picture 3" descr="G:\a 3-a zi oni\POze a 3-a zii (dimineata cni)\IMG_1415.JPG"/>
          <p:cNvPicPr>
            <a:picLocks noChangeAspect="1" noChangeArrowheads="1"/>
          </p:cNvPicPr>
          <p:nvPr/>
        </p:nvPicPr>
        <p:blipFill>
          <a:blip r:embed="rId2" cstate="screen"/>
          <a:stretch>
            <a:fillRect/>
          </a:stretch>
        </p:blipFill>
        <p:spPr bwMode="auto">
          <a:xfrm>
            <a:off x="6171159" y="2768233"/>
            <a:ext cx="2722883" cy="1815255"/>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par>
                                <p:cTn id="8" presetID="1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slide(fromBottom)">
                                      <p:cBhvr>
                                        <p:cTn id="10" dur="500"/>
                                        <p:tgtEl>
                                          <p:spTgt spid="4">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slide(fromBottom)">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wedge">
                                      <p:cBhvr>
                                        <p:cTn id="18" dur="2000"/>
                                        <p:tgtEl>
                                          <p:spTgt spid="4">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wedge">
                                      <p:cBhvr>
                                        <p:cTn id="23" dur="2000"/>
                                        <p:tgtEl>
                                          <p:spTgt spid="4">
                                            <p:txEl>
                                              <p:pRg st="7" end="7"/>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slide(fromBottom)">
                                      <p:cBhvr>
                                        <p:cTn id="26" dur="500"/>
                                        <p:tgtEl>
                                          <p:spTgt spid="4">
                                            <p:txEl>
                                              <p:pRg st="5" end="5"/>
                                            </p:txEl>
                                          </p:spTgt>
                                        </p:tgtEl>
                                      </p:cBhvr>
                                    </p:animEffect>
                                  </p:childTnLst>
                                </p:cTn>
                              </p:par>
                              <p:par>
                                <p:cTn id="27" presetID="20"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wedge">
                                      <p:cBhvr>
                                        <p:cTn id="29" dur="2000"/>
                                        <p:tgtEl>
                                          <p:spTgt spid="4">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amond(in)">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summary vision</a:t>
            </a:r>
            <a:br>
              <a:rPr lang="en-US" dirty="0" smtClean="0"/>
            </a:br>
            <a:endParaRPr lang="en-US" dirty="0"/>
          </a:p>
        </p:txBody>
      </p:sp>
      <p:graphicFrame>
        <p:nvGraphicFramePr>
          <p:cNvPr id="6" name="Table 5"/>
          <p:cNvGraphicFramePr>
            <a:graphicFrameLocks noGrp="1"/>
          </p:cNvGraphicFramePr>
          <p:nvPr/>
        </p:nvGraphicFramePr>
        <p:xfrm>
          <a:off x="974880" y="1134360"/>
          <a:ext cx="7507938" cy="4755287"/>
        </p:xfrm>
        <a:graphic>
          <a:graphicData uri="http://schemas.openxmlformats.org/drawingml/2006/table">
            <a:tbl>
              <a:tblPr/>
              <a:tblGrid>
                <a:gridCol w="4934275"/>
                <a:gridCol w="2573663"/>
              </a:tblGrid>
              <a:tr h="2591765">
                <a:tc>
                  <a:txBody>
                    <a:bodyPr/>
                    <a:lstStyle/>
                    <a:p>
                      <a:pPr>
                        <a:lnSpc>
                          <a:spcPct val="115000"/>
                        </a:lnSpc>
                        <a:spcAft>
                          <a:spcPts val="600"/>
                        </a:spcAft>
                      </a:pPr>
                      <a:r>
                        <a:rPr lang="en-US" sz="1200" b="1" dirty="0">
                          <a:solidFill>
                            <a:schemeClr val="tx1">
                              <a:lumMod val="10000"/>
                            </a:schemeClr>
                          </a:solidFill>
                          <a:latin typeface="Segoe UI"/>
                          <a:ea typeface="Times New Roman"/>
                          <a:cs typeface="Segoe UI"/>
                        </a:rPr>
                        <a:t>Relationships </a:t>
                      </a:r>
                      <a:endParaRPr lang="en-US" sz="1200" dirty="0">
                        <a:solidFill>
                          <a:schemeClr val="tx1">
                            <a:lumMod val="10000"/>
                          </a:schemeClr>
                        </a:solidFill>
                        <a:latin typeface="Segoe UI"/>
                        <a:ea typeface="Times New Roman"/>
                        <a:cs typeface="Times New Roman"/>
                      </a:endParaRPr>
                    </a:p>
                    <a:p>
                      <a:pPr>
                        <a:lnSpc>
                          <a:spcPct val="115000"/>
                        </a:lnSpc>
                        <a:spcAft>
                          <a:spcPts val="600"/>
                        </a:spcAft>
                      </a:pPr>
                      <a:r>
                        <a:rPr lang="en-US" sz="1200" b="1" dirty="0">
                          <a:solidFill>
                            <a:schemeClr val="tx1">
                              <a:lumMod val="10000"/>
                            </a:schemeClr>
                          </a:solidFill>
                          <a:latin typeface="Segoe UI"/>
                          <a:ea typeface="Times New Roman"/>
                          <a:cs typeface="Segoe UI"/>
                        </a:rPr>
                        <a:t>teachers + students = a partnership where everyone involved can benefit:</a:t>
                      </a:r>
                      <a:endParaRPr lang="en-US" sz="1200" dirty="0">
                        <a:solidFill>
                          <a:schemeClr val="tx1">
                            <a:lumMod val="10000"/>
                          </a:schemeClr>
                        </a:solidFill>
                        <a:latin typeface="Segoe UI"/>
                        <a:ea typeface="Times New Roman"/>
                        <a:cs typeface="Times New Roman"/>
                      </a:endParaRPr>
                    </a:p>
                    <a:p>
                      <a:pPr>
                        <a:lnSpc>
                          <a:spcPct val="115000"/>
                        </a:lnSpc>
                        <a:spcAft>
                          <a:spcPts val="600"/>
                        </a:spcAft>
                      </a:pPr>
                      <a:r>
                        <a:rPr lang="en-US" sz="1200" dirty="0">
                          <a:solidFill>
                            <a:schemeClr val="tx1">
                              <a:lumMod val="10000"/>
                            </a:schemeClr>
                          </a:solidFill>
                          <a:latin typeface="Segoe UI"/>
                          <a:ea typeface="Times New Roman"/>
                          <a:cs typeface="Segoe UI"/>
                        </a:rPr>
                        <a:t>-the students will benefit from the scientific and practical knowledge of the teacher, the ability to create different educational environments;</a:t>
                      </a:r>
                      <a:endParaRPr lang="en-US" sz="1200" dirty="0">
                        <a:solidFill>
                          <a:schemeClr val="tx1">
                            <a:lumMod val="10000"/>
                          </a:schemeClr>
                        </a:solidFill>
                        <a:latin typeface="Segoe UI"/>
                        <a:ea typeface="Times New Roman"/>
                        <a:cs typeface="Times New Roman"/>
                      </a:endParaRPr>
                    </a:p>
                    <a:p>
                      <a:pPr>
                        <a:lnSpc>
                          <a:spcPct val="115000"/>
                        </a:lnSpc>
                        <a:spcAft>
                          <a:spcPts val="600"/>
                        </a:spcAft>
                      </a:pPr>
                      <a:r>
                        <a:rPr lang="en-US" sz="1200" dirty="0">
                          <a:solidFill>
                            <a:schemeClr val="tx1">
                              <a:lumMod val="10000"/>
                            </a:schemeClr>
                          </a:solidFill>
                          <a:latin typeface="Segoe UI"/>
                          <a:ea typeface="Times New Roman"/>
                          <a:cs typeface="Segoe UI"/>
                        </a:rPr>
                        <a:t>-the teacher will benefit from the vision of the students and the ability of the students to master new IT technologies;</a:t>
                      </a:r>
                      <a:endParaRPr lang="en-US" sz="1200" dirty="0">
                        <a:solidFill>
                          <a:schemeClr val="tx1">
                            <a:lumMod val="10000"/>
                          </a:schemeClr>
                        </a:solidFill>
                        <a:latin typeface="Segoe UI"/>
                        <a:ea typeface="Times New Roman"/>
                        <a:cs typeface="Times New Roman"/>
                      </a:endParaRPr>
                    </a:p>
                    <a:p>
                      <a:pPr marL="342900" lvl="0" indent="-342900">
                        <a:lnSpc>
                          <a:spcPct val="115000"/>
                        </a:lnSpc>
                        <a:spcAft>
                          <a:spcPts val="600"/>
                        </a:spcAft>
                        <a:buFont typeface="Arial"/>
                        <a:buChar char="•"/>
                        <a:tabLst>
                          <a:tab pos="457200" algn="l"/>
                        </a:tabLst>
                      </a:pPr>
                      <a:r>
                        <a:rPr lang="en-US" sz="1200" dirty="0">
                          <a:solidFill>
                            <a:schemeClr val="tx1">
                              <a:lumMod val="10000"/>
                            </a:schemeClr>
                          </a:solidFill>
                          <a:latin typeface="Segoe UI"/>
                          <a:ea typeface="Times New Roman"/>
                          <a:cs typeface="Segoe UI"/>
                        </a:rPr>
                        <a:t>The  school will support the learners initiative looking for logistical support</a:t>
                      </a:r>
                      <a:endParaRPr lang="en-US" sz="1200" dirty="0">
                        <a:solidFill>
                          <a:schemeClr val="tx1">
                            <a:lumMod val="10000"/>
                          </a:schemeClr>
                        </a:solidFill>
                        <a:latin typeface="Segoe UI"/>
                        <a:ea typeface="Times New Roman"/>
                        <a:cs typeface="Times New Roman"/>
                      </a:endParaRPr>
                    </a:p>
                    <a:p>
                      <a:pPr marL="342900" lvl="0" indent="-342900">
                        <a:lnSpc>
                          <a:spcPct val="115000"/>
                        </a:lnSpc>
                        <a:spcAft>
                          <a:spcPts val="600"/>
                        </a:spcAft>
                        <a:buFont typeface="Arial"/>
                        <a:buChar char="•"/>
                        <a:tabLst>
                          <a:tab pos="457200" algn="l"/>
                        </a:tabLst>
                      </a:pPr>
                      <a:r>
                        <a:rPr lang="en-US" sz="1200" dirty="0">
                          <a:solidFill>
                            <a:schemeClr val="tx1">
                              <a:lumMod val="10000"/>
                            </a:schemeClr>
                          </a:solidFill>
                          <a:latin typeface="Segoe UI"/>
                          <a:ea typeface="Times New Roman"/>
                          <a:cs typeface="Segoe UI"/>
                        </a:rPr>
                        <a:t>The students will find solutions in solving the problems of the community </a:t>
                      </a:r>
                      <a:endParaRPr lang="en-US" sz="1200" dirty="0">
                        <a:solidFill>
                          <a:schemeClr val="tx1">
                            <a:lumMod val="10000"/>
                          </a:schemeClr>
                        </a:solidFill>
                        <a:latin typeface="Segoe UI"/>
                        <a:ea typeface="Times New Roman"/>
                        <a:cs typeface="Times New Roman"/>
                      </a:endParaRPr>
                    </a:p>
                    <a:p>
                      <a:pPr>
                        <a:lnSpc>
                          <a:spcPct val="115000"/>
                        </a:lnSpc>
                        <a:spcAft>
                          <a:spcPts val="600"/>
                        </a:spcAft>
                      </a:pPr>
                      <a:r>
                        <a:rPr lang="en-US" sz="1200" dirty="0">
                          <a:solidFill>
                            <a:schemeClr val="tx1">
                              <a:lumMod val="10000"/>
                            </a:schemeClr>
                          </a:solidFill>
                          <a:latin typeface="Segoe UI"/>
                          <a:ea typeface="Times New Roman"/>
                          <a:cs typeface="Segoe UI"/>
                        </a:rPr>
                        <a:t>       </a:t>
                      </a:r>
                      <a:r>
                        <a:rPr lang="en-US" sz="1200" b="1" dirty="0">
                          <a:solidFill>
                            <a:schemeClr val="tx1">
                              <a:lumMod val="10000"/>
                            </a:schemeClr>
                          </a:solidFill>
                          <a:latin typeface="Segoe UI"/>
                          <a:ea typeface="Times New Roman"/>
                          <a:cs typeface="Segoe UI"/>
                        </a:rPr>
                        <a:t>A good opportunity to motivate and to encourage students</a:t>
                      </a:r>
                      <a:r>
                        <a:rPr lang="en-US" sz="1200" dirty="0">
                          <a:solidFill>
                            <a:schemeClr val="tx1">
                              <a:lumMod val="10000"/>
                            </a:schemeClr>
                          </a:solidFill>
                          <a:latin typeface="Segoe UI"/>
                          <a:ea typeface="Times New Roman"/>
                          <a:cs typeface="Segoe UI"/>
                        </a:rPr>
                        <a:t>. </a:t>
                      </a:r>
                      <a:endParaRPr lang="en-US" sz="1200" dirty="0">
                        <a:solidFill>
                          <a:schemeClr val="tx1">
                            <a:lumMod val="10000"/>
                          </a:schemeClr>
                        </a:solidFill>
                        <a:latin typeface="Segoe UI"/>
                        <a:ea typeface="Times New Roman"/>
                        <a:cs typeface="Times New Roman"/>
                      </a:endParaRPr>
                    </a:p>
                  </a:txBody>
                  <a:tcPr marL="49797" marR="4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ctr" defTabSz="457200" rtl="0" eaLnBrk="1" fontAlgn="auto" latinLnBrk="0" hangingPunct="1">
                        <a:lnSpc>
                          <a:spcPct val="115000"/>
                        </a:lnSpc>
                        <a:spcBef>
                          <a:spcPts val="0"/>
                        </a:spcBef>
                        <a:spcAft>
                          <a:spcPts val="600"/>
                        </a:spcAft>
                        <a:buClrTx/>
                        <a:buSzTx/>
                        <a:buFontTx/>
                        <a:buNone/>
                        <a:tabLst/>
                        <a:defRPr/>
                      </a:pPr>
                      <a:r>
                        <a:rPr lang="en-US" sz="1400" b="1" dirty="0" smtClean="0">
                          <a:solidFill>
                            <a:schemeClr val="tx1">
                              <a:lumMod val="10000"/>
                            </a:schemeClr>
                          </a:solidFill>
                          <a:latin typeface="Segoe UI"/>
                          <a:ea typeface="Times New Roman"/>
                          <a:cs typeface="Segoe UI"/>
                        </a:rPr>
                        <a:t>“Exploit the leader in you!”</a:t>
                      </a:r>
                      <a:endParaRPr lang="en-US" sz="1400" dirty="0">
                        <a:solidFill>
                          <a:schemeClr val="tx1">
                            <a:lumMod val="10000"/>
                          </a:schemeClr>
                        </a:solidFill>
                        <a:latin typeface="Segoe UI"/>
                        <a:ea typeface="Times New Roman"/>
                        <a:cs typeface="Times New Roman"/>
                      </a:endParaRPr>
                    </a:p>
                  </a:txBody>
                  <a:tcPr marL="49797" marR="4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343">
                <a:tc>
                  <a:txBody>
                    <a:bodyPr/>
                    <a:lstStyle/>
                    <a:p>
                      <a:pPr>
                        <a:lnSpc>
                          <a:spcPct val="115000"/>
                        </a:lnSpc>
                        <a:spcAft>
                          <a:spcPts val="600"/>
                        </a:spcAft>
                      </a:pPr>
                      <a:r>
                        <a:rPr lang="en-US" sz="1200" b="1" dirty="0">
                          <a:solidFill>
                            <a:schemeClr val="tx1">
                              <a:lumMod val="10000"/>
                            </a:schemeClr>
                          </a:solidFill>
                          <a:latin typeface="Segoe UI"/>
                          <a:ea typeface="Times New Roman"/>
                          <a:cs typeface="Segoe UI"/>
                        </a:rPr>
                        <a:t>Environments</a:t>
                      </a:r>
                      <a:endParaRPr lang="en-US" sz="1200" dirty="0">
                        <a:solidFill>
                          <a:schemeClr val="tx1">
                            <a:lumMod val="10000"/>
                          </a:schemeClr>
                        </a:solidFill>
                        <a:latin typeface="Segoe UI"/>
                        <a:ea typeface="Times New Roman"/>
                        <a:cs typeface="Times New Roman"/>
                      </a:endParaRPr>
                    </a:p>
                    <a:p>
                      <a:pPr marL="342900" lvl="0" indent="-342900">
                        <a:lnSpc>
                          <a:spcPct val="115000"/>
                        </a:lnSpc>
                        <a:spcAft>
                          <a:spcPts val="600"/>
                        </a:spcAft>
                        <a:buFont typeface="Arial"/>
                        <a:buChar char="•"/>
                        <a:tabLst>
                          <a:tab pos="457200" algn="l"/>
                        </a:tabLst>
                      </a:pPr>
                      <a:r>
                        <a:rPr lang="en-US" sz="1200" dirty="0">
                          <a:solidFill>
                            <a:schemeClr val="tx1">
                              <a:lumMod val="10000"/>
                            </a:schemeClr>
                          </a:solidFill>
                          <a:latin typeface="Segoe UI"/>
                          <a:ea typeface="Times New Roman"/>
                          <a:cs typeface="Segoe UI"/>
                        </a:rPr>
                        <a:t>the space of the school will be used to the maximum creating sitting rooms for every subject </a:t>
                      </a:r>
                      <a:endParaRPr lang="en-US" sz="1200" dirty="0">
                        <a:solidFill>
                          <a:schemeClr val="tx1">
                            <a:lumMod val="10000"/>
                          </a:schemeClr>
                        </a:solidFill>
                        <a:latin typeface="Segoe UI"/>
                        <a:ea typeface="Times New Roman"/>
                        <a:cs typeface="Times New Roman"/>
                      </a:endParaRPr>
                    </a:p>
                    <a:p>
                      <a:pPr marL="342900" lvl="0" indent="-342900">
                        <a:lnSpc>
                          <a:spcPct val="115000"/>
                        </a:lnSpc>
                        <a:spcAft>
                          <a:spcPts val="600"/>
                        </a:spcAft>
                        <a:buFont typeface="Arial"/>
                        <a:buChar char="•"/>
                        <a:tabLst>
                          <a:tab pos="457200" algn="l"/>
                        </a:tabLst>
                      </a:pPr>
                      <a:r>
                        <a:rPr lang="en-US" sz="1200" dirty="0">
                          <a:solidFill>
                            <a:schemeClr val="tx1">
                              <a:lumMod val="10000"/>
                            </a:schemeClr>
                          </a:solidFill>
                          <a:latin typeface="Segoe UI"/>
                          <a:ea typeface="Times New Roman"/>
                          <a:cs typeface="Segoe UI"/>
                        </a:rPr>
                        <a:t>the area for every space will present the preoccupations/results of the students </a:t>
                      </a:r>
                      <a:endParaRPr lang="en-US" sz="1200" dirty="0">
                        <a:solidFill>
                          <a:schemeClr val="tx1">
                            <a:lumMod val="10000"/>
                          </a:schemeClr>
                        </a:solidFill>
                        <a:latin typeface="Segoe UI"/>
                        <a:ea typeface="Times New Roman"/>
                        <a:cs typeface="Times New Roman"/>
                      </a:endParaRPr>
                    </a:p>
                    <a:p>
                      <a:pPr marL="342900" lvl="0" indent="-342900">
                        <a:lnSpc>
                          <a:spcPct val="115000"/>
                        </a:lnSpc>
                        <a:spcAft>
                          <a:spcPts val="600"/>
                        </a:spcAft>
                        <a:buFont typeface="Arial"/>
                        <a:buChar char="•"/>
                        <a:tabLst>
                          <a:tab pos="457200" algn="l"/>
                        </a:tabLst>
                      </a:pPr>
                      <a:r>
                        <a:rPr lang="en-US" sz="1200" dirty="0">
                          <a:solidFill>
                            <a:schemeClr val="tx1">
                              <a:lumMod val="10000"/>
                            </a:schemeClr>
                          </a:solidFill>
                          <a:latin typeface="Segoe UI"/>
                          <a:ea typeface="Times New Roman"/>
                          <a:cs typeface="Segoe UI"/>
                        </a:rPr>
                        <a:t>every classroom will be equipped with modular furniture and with a computer connected to the internet </a:t>
                      </a:r>
                      <a:endParaRPr lang="en-US" sz="1200" dirty="0">
                        <a:solidFill>
                          <a:schemeClr val="tx1">
                            <a:lumMod val="10000"/>
                          </a:schemeClr>
                        </a:solidFill>
                        <a:latin typeface="Segoe UI"/>
                        <a:ea typeface="Times New Roman"/>
                        <a:cs typeface="Times New Roman"/>
                      </a:endParaRPr>
                    </a:p>
                  </a:txBody>
                  <a:tcPr marL="49797" marR="4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pic>
        <p:nvPicPr>
          <p:cNvPr id="1026" name="Picture 2" descr="C:\Users\Diana\Desktop\colaj mic.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5885425" y="2182091"/>
            <a:ext cx="2561812" cy="299258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Our summary vision</a:t>
            </a:r>
            <a:br>
              <a:rPr lang="en-US" b="1"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graphicFrame>
        <p:nvGraphicFramePr>
          <p:cNvPr id="6" name="Table 5"/>
          <p:cNvGraphicFramePr>
            <a:graphicFrameLocks noGrp="1"/>
          </p:cNvGraphicFramePr>
          <p:nvPr/>
        </p:nvGraphicFramePr>
        <p:xfrm>
          <a:off x="974880" y="1547445"/>
          <a:ext cx="7704886" cy="3896751"/>
        </p:xfrm>
        <a:graphic>
          <a:graphicData uri="http://schemas.openxmlformats.org/drawingml/2006/table">
            <a:tbl>
              <a:tblPr/>
              <a:tblGrid>
                <a:gridCol w="5063710"/>
                <a:gridCol w="2641176"/>
              </a:tblGrid>
              <a:tr h="2287016">
                <a:tc>
                  <a:txBody>
                    <a:bodyPr/>
                    <a:lstStyle/>
                    <a:p>
                      <a:pPr>
                        <a:lnSpc>
                          <a:spcPct val="115000"/>
                        </a:lnSpc>
                        <a:spcAft>
                          <a:spcPts val="600"/>
                        </a:spcAft>
                      </a:pPr>
                      <a:r>
                        <a:rPr lang="en-US" sz="1200" b="1" dirty="0">
                          <a:solidFill>
                            <a:schemeClr val="tx1">
                              <a:lumMod val="10000"/>
                            </a:schemeClr>
                          </a:solidFill>
                          <a:latin typeface="Segoe UI"/>
                          <a:ea typeface="Times New Roman"/>
                          <a:cs typeface="Segoe UI"/>
                        </a:rPr>
                        <a:t>Opportunities</a:t>
                      </a:r>
                      <a:endParaRPr lang="en-US" sz="1200" dirty="0">
                        <a:solidFill>
                          <a:schemeClr val="tx1">
                            <a:lumMod val="10000"/>
                          </a:schemeClr>
                        </a:solidFill>
                        <a:latin typeface="Segoe UI"/>
                        <a:ea typeface="Times New Roman"/>
                        <a:cs typeface="Times New Roman"/>
                      </a:endParaRPr>
                    </a:p>
                    <a:p>
                      <a:pPr>
                        <a:lnSpc>
                          <a:spcPct val="115000"/>
                        </a:lnSpc>
                        <a:spcAft>
                          <a:spcPts val="600"/>
                        </a:spcAft>
                      </a:pPr>
                      <a:r>
                        <a:rPr lang="en-US" sz="1200" b="1" dirty="0">
                          <a:solidFill>
                            <a:schemeClr val="tx1">
                              <a:lumMod val="10000"/>
                            </a:schemeClr>
                          </a:solidFill>
                          <a:latin typeface="Segoe UI"/>
                          <a:ea typeface="Times New Roman"/>
                          <a:cs typeface="Segoe UI"/>
                        </a:rPr>
                        <a:t>The 21</a:t>
                      </a:r>
                      <a:r>
                        <a:rPr lang="en-US" sz="1200" b="1" baseline="30000" dirty="0">
                          <a:solidFill>
                            <a:schemeClr val="tx1">
                              <a:lumMod val="10000"/>
                            </a:schemeClr>
                          </a:solidFill>
                          <a:latin typeface="Segoe UI"/>
                          <a:ea typeface="Times New Roman"/>
                          <a:cs typeface="Segoe UI"/>
                        </a:rPr>
                        <a:t>st</a:t>
                      </a:r>
                      <a:r>
                        <a:rPr lang="en-US" sz="1200" b="1" dirty="0">
                          <a:solidFill>
                            <a:schemeClr val="tx1">
                              <a:lumMod val="10000"/>
                            </a:schemeClr>
                          </a:solidFill>
                          <a:latin typeface="Segoe UI"/>
                          <a:ea typeface="Times New Roman"/>
                          <a:cs typeface="Segoe UI"/>
                        </a:rPr>
                        <a:t> century- a challenge for the school, a certainty for the students</a:t>
                      </a:r>
                      <a:r>
                        <a:rPr lang="en-US" sz="1200" dirty="0">
                          <a:solidFill>
                            <a:schemeClr val="tx1">
                              <a:lumMod val="10000"/>
                            </a:schemeClr>
                          </a:solidFill>
                          <a:latin typeface="Segoe UI"/>
                          <a:ea typeface="Times New Roman"/>
                          <a:cs typeface="Segoe UI"/>
                        </a:rPr>
                        <a:t>!</a:t>
                      </a:r>
                      <a:endParaRPr lang="en-US" sz="1200" dirty="0">
                        <a:solidFill>
                          <a:schemeClr val="tx1">
                            <a:lumMod val="10000"/>
                          </a:schemeClr>
                        </a:solidFill>
                        <a:latin typeface="Segoe UI"/>
                        <a:ea typeface="Times New Roman"/>
                        <a:cs typeface="Times New Roman"/>
                      </a:endParaRPr>
                    </a:p>
                    <a:p>
                      <a:pPr marL="342900" lvl="0" indent="-342900">
                        <a:lnSpc>
                          <a:spcPct val="115000"/>
                        </a:lnSpc>
                        <a:spcAft>
                          <a:spcPts val="600"/>
                        </a:spcAft>
                        <a:buFont typeface="Arial"/>
                        <a:buChar char="•"/>
                        <a:tabLst>
                          <a:tab pos="457200" algn="l"/>
                        </a:tabLst>
                      </a:pPr>
                      <a:r>
                        <a:rPr lang="en-US" sz="1200" dirty="0">
                          <a:solidFill>
                            <a:schemeClr val="tx1">
                              <a:lumMod val="10000"/>
                            </a:schemeClr>
                          </a:solidFill>
                          <a:latin typeface="Segoe UI"/>
                          <a:ea typeface="Times New Roman"/>
                          <a:cs typeface="Segoe UI"/>
                        </a:rPr>
                        <a:t>implementing e-Learning platforms for each </a:t>
                      </a:r>
                      <a:r>
                        <a:rPr lang="en-US" sz="1200" dirty="0" smtClean="0">
                          <a:solidFill>
                            <a:schemeClr val="tx1">
                              <a:lumMod val="10000"/>
                            </a:schemeClr>
                          </a:solidFill>
                          <a:latin typeface="Segoe UI"/>
                          <a:ea typeface="Times New Roman"/>
                          <a:cs typeface="Segoe UI"/>
                        </a:rPr>
                        <a:t>subjects;</a:t>
                      </a:r>
                      <a:endParaRPr lang="en-US" sz="1200" dirty="0">
                        <a:solidFill>
                          <a:schemeClr val="tx1">
                            <a:lumMod val="10000"/>
                          </a:schemeClr>
                        </a:solidFill>
                        <a:latin typeface="Segoe UI"/>
                        <a:ea typeface="Times New Roman"/>
                        <a:cs typeface="Times New Roman"/>
                      </a:endParaRPr>
                    </a:p>
                    <a:p>
                      <a:pPr marL="342900" lvl="0" indent="-342900">
                        <a:lnSpc>
                          <a:spcPct val="115000"/>
                        </a:lnSpc>
                        <a:spcAft>
                          <a:spcPts val="600"/>
                        </a:spcAft>
                        <a:buFont typeface="Arial"/>
                        <a:buChar char="•"/>
                        <a:tabLst>
                          <a:tab pos="457200" algn="l"/>
                        </a:tabLst>
                      </a:pPr>
                      <a:r>
                        <a:rPr lang="en-US" sz="1200" dirty="0">
                          <a:solidFill>
                            <a:schemeClr val="tx1">
                              <a:lumMod val="10000"/>
                            </a:schemeClr>
                          </a:solidFill>
                          <a:latin typeface="Segoe UI"/>
                          <a:ea typeface="Times New Roman"/>
                          <a:cs typeface="Segoe UI"/>
                        </a:rPr>
                        <a:t>developing optional courses and students clubs taking into account the students’ passions and abilities;</a:t>
                      </a:r>
                      <a:endParaRPr lang="en-US" sz="1200" dirty="0">
                        <a:solidFill>
                          <a:schemeClr val="tx1">
                            <a:lumMod val="10000"/>
                          </a:schemeClr>
                        </a:solidFill>
                        <a:latin typeface="Segoe UI"/>
                        <a:ea typeface="Times New Roman"/>
                        <a:cs typeface="Times New Roman"/>
                      </a:endParaRPr>
                    </a:p>
                    <a:p>
                      <a:pPr marL="342900" lvl="0" indent="-342900">
                        <a:lnSpc>
                          <a:spcPct val="115000"/>
                        </a:lnSpc>
                        <a:spcAft>
                          <a:spcPts val="600"/>
                        </a:spcAft>
                        <a:buFont typeface="Arial"/>
                        <a:buChar char="•"/>
                        <a:tabLst>
                          <a:tab pos="457200" algn="l"/>
                        </a:tabLst>
                      </a:pPr>
                      <a:r>
                        <a:rPr lang="en-US" sz="1200" dirty="0" smtClean="0">
                          <a:solidFill>
                            <a:schemeClr val="tx1">
                              <a:lumMod val="10000"/>
                            </a:schemeClr>
                          </a:solidFill>
                          <a:latin typeface="Segoe UI"/>
                          <a:ea typeface="Times New Roman"/>
                          <a:cs typeface="Segoe UI"/>
                        </a:rPr>
                        <a:t>different </a:t>
                      </a:r>
                      <a:r>
                        <a:rPr lang="en-US" sz="1200" dirty="0">
                          <a:solidFill>
                            <a:schemeClr val="tx1">
                              <a:lumMod val="10000"/>
                            </a:schemeClr>
                          </a:solidFill>
                          <a:latin typeface="Segoe UI"/>
                          <a:ea typeface="Times New Roman"/>
                          <a:cs typeface="Segoe UI"/>
                        </a:rPr>
                        <a:t>strategies of managing the classroom (group work, peer work, individual work and with computers with internet connection);</a:t>
                      </a:r>
                      <a:endParaRPr lang="en-US" sz="1200" dirty="0">
                        <a:solidFill>
                          <a:schemeClr val="tx1">
                            <a:lumMod val="10000"/>
                          </a:schemeClr>
                        </a:solidFill>
                        <a:latin typeface="Segoe UI"/>
                        <a:ea typeface="Times New Roman"/>
                        <a:cs typeface="Times New Roman"/>
                      </a:endParaRPr>
                    </a:p>
                  </a:txBody>
                  <a:tcPr marL="49797" marR="4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600"/>
                        </a:spcAft>
                      </a:pPr>
                      <a:r>
                        <a:rPr lang="en-US" sz="1200" b="1" dirty="0">
                          <a:solidFill>
                            <a:schemeClr val="tx1">
                              <a:lumMod val="10000"/>
                            </a:schemeClr>
                          </a:solidFill>
                          <a:latin typeface="Segoe UI"/>
                          <a:ea typeface="Times New Roman"/>
                          <a:cs typeface="Segoe UI"/>
                        </a:rPr>
                        <a:t>“Exploit the leader in you!”</a:t>
                      </a:r>
                      <a:endParaRPr lang="en-US" sz="1200" dirty="0">
                        <a:solidFill>
                          <a:schemeClr val="tx1">
                            <a:lumMod val="10000"/>
                          </a:schemeClr>
                        </a:solidFill>
                        <a:latin typeface="Segoe UI"/>
                        <a:ea typeface="Times New Roman"/>
                        <a:cs typeface="Times New Roman"/>
                      </a:endParaRPr>
                    </a:p>
                  </a:txBody>
                  <a:tcPr marL="49797" marR="4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9735">
                <a:tc>
                  <a:txBody>
                    <a:bodyPr/>
                    <a:lstStyle/>
                    <a:p>
                      <a:pPr>
                        <a:lnSpc>
                          <a:spcPct val="115000"/>
                        </a:lnSpc>
                        <a:spcAft>
                          <a:spcPts val="600"/>
                        </a:spcAft>
                      </a:pPr>
                      <a:r>
                        <a:rPr lang="en-US" sz="1200" b="1" dirty="0">
                          <a:solidFill>
                            <a:schemeClr val="tx1">
                              <a:lumMod val="10000"/>
                            </a:schemeClr>
                          </a:solidFill>
                          <a:latin typeface="Segoe UI"/>
                          <a:ea typeface="Times New Roman"/>
                          <a:cs typeface="Segoe UI"/>
                        </a:rPr>
                        <a:t>Resources</a:t>
                      </a:r>
                      <a:endParaRPr lang="en-US" sz="1200" dirty="0">
                        <a:solidFill>
                          <a:schemeClr val="tx1">
                            <a:lumMod val="10000"/>
                          </a:schemeClr>
                        </a:solidFill>
                        <a:latin typeface="Segoe UI"/>
                        <a:ea typeface="Times New Roman"/>
                        <a:cs typeface="Times New Roman"/>
                      </a:endParaRPr>
                    </a:p>
                    <a:p>
                      <a:pPr marL="342900" lvl="0" indent="-342900">
                        <a:lnSpc>
                          <a:spcPct val="115000"/>
                        </a:lnSpc>
                        <a:spcAft>
                          <a:spcPts val="600"/>
                        </a:spcAft>
                        <a:buFont typeface="Arial"/>
                        <a:buChar char="•"/>
                        <a:tabLst>
                          <a:tab pos="457200" algn="l"/>
                        </a:tabLst>
                      </a:pPr>
                      <a:r>
                        <a:rPr lang="en-US" sz="1200" dirty="0">
                          <a:solidFill>
                            <a:schemeClr val="tx1">
                              <a:lumMod val="10000"/>
                            </a:schemeClr>
                          </a:solidFill>
                          <a:latin typeface="Segoe UI"/>
                          <a:ea typeface="Times New Roman"/>
                          <a:cs typeface="Segoe UI"/>
                        </a:rPr>
                        <a:t>every teacher will have to know how to use didactical instruments and virtual applications to improve the didactical act and to communicate with the </a:t>
                      </a:r>
                      <a:r>
                        <a:rPr lang="en-US" sz="1200" dirty="0" smtClean="0">
                          <a:solidFill>
                            <a:schemeClr val="tx1">
                              <a:lumMod val="10000"/>
                            </a:schemeClr>
                          </a:solidFill>
                          <a:latin typeface="Segoe UI"/>
                          <a:ea typeface="Times New Roman"/>
                          <a:cs typeface="Segoe UI"/>
                        </a:rPr>
                        <a:t>students;</a:t>
                      </a:r>
                      <a:endParaRPr lang="en-US" sz="1200" dirty="0">
                        <a:solidFill>
                          <a:schemeClr val="tx1">
                            <a:lumMod val="10000"/>
                          </a:schemeClr>
                        </a:solidFill>
                        <a:latin typeface="Segoe UI"/>
                        <a:ea typeface="Times New Roman"/>
                        <a:cs typeface="Times New Roman"/>
                      </a:endParaRPr>
                    </a:p>
                    <a:p>
                      <a:pPr marL="342900" lvl="0" indent="-342900">
                        <a:lnSpc>
                          <a:spcPct val="115000"/>
                        </a:lnSpc>
                        <a:spcAft>
                          <a:spcPts val="600"/>
                        </a:spcAft>
                        <a:buFont typeface="Arial"/>
                        <a:buChar char="•"/>
                        <a:tabLst>
                          <a:tab pos="457200" algn="l"/>
                        </a:tabLst>
                      </a:pPr>
                      <a:r>
                        <a:rPr lang="en-US" sz="1200" dirty="0">
                          <a:solidFill>
                            <a:schemeClr val="tx1">
                              <a:lumMod val="10000"/>
                            </a:schemeClr>
                          </a:solidFill>
                          <a:latin typeface="Segoe UI"/>
                          <a:ea typeface="Times New Roman"/>
                          <a:cs typeface="Segoe UI"/>
                        </a:rPr>
                        <a:t>every student will be involved in the decision and implementation of the school vision and objectives. </a:t>
                      </a:r>
                      <a:endParaRPr lang="en-US" sz="1200" dirty="0">
                        <a:solidFill>
                          <a:schemeClr val="tx1">
                            <a:lumMod val="10000"/>
                          </a:schemeClr>
                        </a:solidFill>
                        <a:latin typeface="Segoe UI"/>
                        <a:ea typeface="Times New Roman"/>
                        <a:cs typeface="Times New Roman"/>
                      </a:endParaRPr>
                    </a:p>
                  </a:txBody>
                  <a:tcPr marL="49797" marR="4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pic>
        <p:nvPicPr>
          <p:cNvPr id="4" name="Picture 2" descr="G:\a 3-a zi oni\POze a 3-a zii (dimineata cni)\IMG_1401.JPG"/>
          <p:cNvPicPr>
            <a:picLocks noChangeAspect="1" noChangeArrowheads="1"/>
          </p:cNvPicPr>
          <p:nvPr/>
        </p:nvPicPr>
        <p:blipFill>
          <a:blip r:embed="rId2" cstate="screen"/>
          <a:stretch>
            <a:fillRect/>
          </a:stretch>
        </p:blipFill>
        <p:spPr bwMode="auto">
          <a:xfrm>
            <a:off x="6115201" y="3715035"/>
            <a:ext cx="2506899" cy="16712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Our </a:t>
            </a:r>
            <a:r>
              <a:rPr lang="en-US" b="1" dirty="0" err="1" smtClean="0"/>
              <a:t>sumary</a:t>
            </a:r>
            <a:r>
              <a:rPr lang="en-US" b="1" dirty="0" smtClean="0"/>
              <a:t> vision</a:t>
            </a:r>
            <a:br>
              <a:rPr lang="en-US" b="1" dirty="0" smtClean="0"/>
            </a:br>
            <a:r>
              <a:rPr lang="en-US" b="1" dirty="0" smtClean="0"/>
              <a:t/>
            </a:r>
            <a:br>
              <a:rPr lang="en-US" b="1" dirty="0" smtClean="0"/>
            </a:br>
            <a:endParaRPr lang="en-US" dirty="0"/>
          </a:p>
        </p:txBody>
      </p:sp>
      <p:graphicFrame>
        <p:nvGraphicFramePr>
          <p:cNvPr id="7" name="Table 6"/>
          <p:cNvGraphicFramePr>
            <a:graphicFrameLocks noGrp="1"/>
          </p:cNvGraphicFramePr>
          <p:nvPr>
            <p:extLst>
              <p:ext uri="{D42A27DB-BD31-4B8C-83A1-F6EECF244321}">
                <p14:modId xmlns="" xmlns:p14="http://schemas.microsoft.com/office/powerpoint/2010/main" val="3078068519"/>
              </p:ext>
            </p:extLst>
          </p:nvPr>
        </p:nvGraphicFramePr>
        <p:xfrm>
          <a:off x="661183" y="997528"/>
          <a:ext cx="8074854" cy="5417341"/>
        </p:xfrm>
        <a:graphic>
          <a:graphicData uri="http://schemas.openxmlformats.org/drawingml/2006/table">
            <a:tbl>
              <a:tblPr/>
              <a:tblGrid>
                <a:gridCol w="5306856"/>
                <a:gridCol w="2767998"/>
              </a:tblGrid>
              <a:tr h="3969196">
                <a:tc>
                  <a:txBody>
                    <a:bodyPr/>
                    <a:lstStyle/>
                    <a:p>
                      <a:pPr>
                        <a:lnSpc>
                          <a:spcPct val="115000"/>
                        </a:lnSpc>
                        <a:spcAft>
                          <a:spcPts val="600"/>
                        </a:spcAft>
                      </a:pPr>
                      <a:r>
                        <a:rPr lang="en-US" sz="1600" b="1" dirty="0">
                          <a:solidFill>
                            <a:schemeClr val="tx1">
                              <a:lumMod val="10000"/>
                            </a:schemeClr>
                          </a:solidFill>
                          <a:latin typeface="Segoe UI"/>
                          <a:ea typeface="Times New Roman"/>
                          <a:cs typeface="Segoe UI"/>
                        </a:rPr>
                        <a:t>Distribution of Leadership</a:t>
                      </a:r>
                      <a:endParaRPr lang="en-US" sz="1600" dirty="0">
                        <a:solidFill>
                          <a:schemeClr val="tx1">
                            <a:lumMod val="10000"/>
                          </a:schemeClr>
                        </a:solidFill>
                        <a:latin typeface="Segoe UI"/>
                        <a:ea typeface="Times New Roman"/>
                        <a:cs typeface="Times New Roman"/>
                      </a:endParaRPr>
                    </a:p>
                    <a:p>
                      <a:pPr marL="0" indent="914400">
                        <a:lnSpc>
                          <a:spcPct val="115000"/>
                        </a:lnSpc>
                        <a:spcAft>
                          <a:spcPts val="600"/>
                        </a:spcAft>
                      </a:pPr>
                      <a:r>
                        <a:rPr lang="en-US" sz="1600" b="1" dirty="0" smtClean="0">
                          <a:solidFill>
                            <a:schemeClr val="tx1">
                              <a:lumMod val="10000"/>
                            </a:schemeClr>
                          </a:solidFill>
                          <a:latin typeface="Segoe UI"/>
                          <a:ea typeface="Times New Roman"/>
                          <a:cs typeface="Segoe UI"/>
                        </a:rPr>
                        <a:t>You </a:t>
                      </a:r>
                      <a:r>
                        <a:rPr lang="en-US" sz="1600" b="1" dirty="0">
                          <a:solidFill>
                            <a:schemeClr val="tx1">
                              <a:lumMod val="10000"/>
                            </a:schemeClr>
                          </a:solidFill>
                          <a:latin typeface="Segoe UI"/>
                          <a:ea typeface="Times New Roman"/>
                          <a:cs typeface="Segoe UI"/>
                        </a:rPr>
                        <a:t>are important for the team. Team is important for you.</a:t>
                      </a:r>
                      <a:r>
                        <a:rPr lang="en-US" sz="1600" dirty="0">
                          <a:solidFill>
                            <a:schemeClr val="tx1">
                              <a:lumMod val="10000"/>
                            </a:schemeClr>
                          </a:solidFill>
                          <a:latin typeface="Segoe UI"/>
                          <a:ea typeface="Times New Roman"/>
                          <a:cs typeface="Segoe UI"/>
                        </a:rPr>
                        <a:t> </a:t>
                      </a:r>
                      <a:endParaRPr lang="en-US" sz="1600" dirty="0">
                        <a:solidFill>
                          <a:schemeClr val="tx1">
                            <a:lumMod val="10000"/>
                          </a:schemeClr>
                        </a:solidFill>
                        <a:latin typeface="Segoe UI"/>
                        <a:ea typeface="Times New Roman"/>
                        <a:cs typeface="Times New Roman"/>
                      </a:endParaRPr>
                    </a:p>
                    <a:p>
                      <a:pPr marL="0" indent="914400">
                        <a:lnSpc>
                          <a:spcPct val="115000"/>
                        </a:lnSpc>
                        <a:spcAft>
                          <a:spcPts val="600"/>
                        </a:spcAft>
                      </a:pPr>
                      <a:r>
                        <a:rPr lang="en-US" sz="1600" b="1" dirty="0" smtClean="0">
                          <a:solidFill>
                            <a:schemeClr val="tx1">
                              <a:lumMod val="10000"/>
                            </a:schemeClr>
                          </a:solidFill>
                          <a:latin typeface="Segoe UI"/>
                          <a:ea typeface="Times New Roman"/>
                          <a:cs typeface="Segoe UI"/>
                        </a:rPr>
                        <a:t>Every </a:t>
                      </a:r>
                      <a:r>
                        <a:rPr lang="en-US" sz="1600" b="1" dirty="0">
                          <a:solidFill>
                            <a:schemeClr val="tx1">
                              <a:lumMod val="10000"/>
                            </a:schemeClr>
                          </a:solidFill>
                          <a:latin typeface="Segoe UI"/>
                          <a:ea typeface="Times New Roman"/>
                          <a:cs typeface="Segoe UI"/>
                        </a:rPr>
                        <a:t>idea and action counts for our vision/future. </a:t>
                      </a:r>
                      <a:endParaRPr lang="en-US" sz="1600" dirty="0">
                        <a:solidFill>
                          <a:schemeClr val="tx1">
                            <a:lumMod val="10000"/>
                          </a:schemeClr>
                        </a:solidFill>
                        <a:latin typeface="Segoe UI"/>
                        <a:ea typeface="Times New Roman"/>
                        <a:cs typeface="Times New Roman"/>
                      </a:endParaRPr>
                    </a:p>
                    <a:p>
                      <a:pPr>
                        <a:lnSpc>
                          <a:spcPct val="115000"/>
                        </a:lnSpc>
                        <a:spcAft>
                          <a:spcPts val="600"/>
                        </a:spcAft>
                      </a:pPr>
                      <a:r>
                        <a:rPr lang="en-US" sz="1600" dirty="0">
                          <a:solidFill>
                            <a:schemeClr val="tx1">
                              <a:lumMod val="10000"/>
                            </a:schemeClr>
                          </a:solidFill>
                          <a:latin typeface="Segoe UI"/>
                          <a:ea typeface="Times New Roman"/>
                          <a:cs typeface="Segoe UI"/>
                        </a:rPr>
                        <a:t>               </a:t>
                      </a:r>
                      <a:endParaRPr lang="en-US" sz="1600" dirty="0">
                        <a:solidFill>
                          <a:schemeClr val="tx1">
                            <a:lumMod val="10000"/>
                          </a:schemeClr>
                        </a:solidFill>
                        <a:latin typeface="Segoe UI"/>
                        <a:ea typeface="Times New Roman"/>
                        <a:cs typeface="Times New Roman"/>
                      </a:endParaRPr>
                    </a:p>
                    <a:p>
                      <a:pPr>
                        <a:lnSpc>
                          <a:spcPct val="115000"/>
                        </a:lnSpc>
                        <a:spcAft>
                          <a:spcPts val="600"/>
                        </a:spcAft>
                      </a:pPr>
                      <a:r>
                        <a:rPr lang="en-US" sz="1600" dirty="0">
                          <a:solidFill>
                            <a:schemeClr val="tx1">
                              <a:lumMod val="10000"/>
                            </a:schemeClr>
                          </a:solidFill>
                          <a:latin typeface="Segoe UI"/>
                          <a:ea typeface="Times New Roman"/>
                          <a:cs typeface="Segoe UI"/>
                        </a:rPr>
                        <a:t>                    </a:t>
                      </a:r>
                      <a:r>
                        <a:rPr lang="en-US" sz="1600" b="1" dirty="0">
                          <a:solidFill>
                            <a:schemeClr val="tx1">
                              <a:lumMod val="10000"/>
                            </a:schemeClr>
                          </a:solidFill>
                          <a:latin typeface="Segoe UI"/>
                          <a:ea typeface="Times New Roman"/>
                          <a:cs typeface="Segoe UI"/>
                        </a:rPr>
                        <a:t>We want progress for everybody!</a:t>
                      </a:r>
                      <a:endParaRPr lang="en-US" sz="1600" dirty="0">
                        <a:solidFill>
                          <a:schemeClr val="tx1">
                            <a:lumMod val="10000"/>
                          </a:schemeClr>
                        </a:solidFill>
                        <a:latin typeface="Segoe UI"/>
                        <a:ea typeface="Times New Roman"/>
                        <a:cs typeface="Times New Roman"/>
                      </a:endParaRPr>
                    </a:p>
                    <a:p>
                      <a:pPr>
                        <a:lnSpc>
                          <a:spcPct val="115000"/>
                        </a:lnSpc>
                        <a:spcAft>
                          <a:spcPts val="600"/>
                        </a:spcAft>
                      </a:pPr>
                      <a:r>
                        <a:rPr lang="en-US" sz="1600" b="1" dirty="0">
                          <a:solidFill>
                            <a:schemeClr val="tx1">
                              <a:lumMod val="10000"/>
                            </a:schemeClr>
                          </a:solidFill>
                          <a:latin typeface="Segoe UI"/>
                          <a:ea typeface="Times New Roman"/>
                          <a:cs typeface="Segoe UI"/>
                        </a:rPr>
                        <a:t>			Give us a little bit more that you are asked to do. This means a step forward for all our school.</a:t>
                      </a:r>
                      <a:endParaRPr lang="en-US" sz="1600" dirty="0">
                        <a:solidFill>
                          <a:schemeClr val="tx1">
                            <a:lumMod val="10000"/>
                          </a:schemeClr>
                        </a:solidFill>
                        <a:latin typeface="Segoe UI"/>
                        <a:ea typeface="Times New Roman"/>
                        <a:cs typeface="Times New Roman"/>
                      </a:endParaRPr>
                    </a:p>
                    <a:p>
                      <a:pPr>
                        <a:lnSpc>
                          <a:spcPct val="115000"/>
                        </a:lnSpc>
                        <a:spcAft>
                          <a:spcPts val="600"/>
                        </a:spcAft>
                      </a:pPr>
                      <a:r>
                        <a:rPr lang="en-US" sz="1600" b="1" dirty="0">
                          <a:solidFill>
                            <a:schemeClr val="tx1">
                              <a:lumMod val="10000"/>
                            </a:schemeClr>
                          </a:solidFill>
                          <a:latin typeface="Segoe UI"/>
                          <a:ea typeface="Times New Roman"/>
                          <a:cs typeface="Segoe UI"/>
                        </a:rPr>
                        <a:t>Share your ideas with all of us! Maybe you’ll find answers to your unspoken questions.</a:t>
                      </a:r>
                      <a:endParaRPr lang="en-US" sz="1600" dirty="0">
                        <a:solidFill>
                          <a:schemeClr val="tx1">
                            <a:lumMod val="10000"/>
                          </a:schemeClr>
                        </a:solidFill>
                        <a:latin typeface="Segoe UI"/>
                        <a:ea typeface="Times New Roman"/>
                        <a:cs typeface="Times New Roman"/>
                      </a:endParaRPr>
                    </a:p>
                  </a:txBody>
                  <a:tcPr marL="49797" marR="4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600"/>
                        </a:spcAft>
                      </a:pPr>
                      <a:r>
                        <a:rPr lang="en-US" sz="1200" b="1" dirty="0">
                          <a:solidFill>
                            <a:schemeClr val="tx1">
                              <a:lumMod val="10000"/>
                            </a:schemeClr>
                          </a:solidFill>
                          <a:latin typeface="Segoe UI"/>
                          <a:ea typeface="Times New Roman"/>
                          <a:cs typeface="Segoe UI"/>
                        </a:rPr>
                        <a:t>1</a:t>
                      </a:r>
                      <a:r>
                        <a:rPr lang="en-US" sz="1200" b="1" dirty="0" smtClean="0">
                          <a:solidFill>
                            <a:schemeClr val="tx1">
                              <a:lumMod val="10000"/>
                            </a:schemeClr>
                          </a:solidFill>
                          <a:latin typeface="Segoe UI"/>
                          <a:ea typeface="Times New Roman"/>
                          <a:cs typeface="Segoe UI"/>
                        </a:rPr>
                        <a:t>. increasing </a:t>
                      </a:r>
                      <a:r>
                        <a:rPr lang="en-US" sz="1200" b="1" dirty="0">
                          <a:solidFill>
                            <a:schemeClr val="tx1">
                              <a:lumMod val="10000"/>
                            </a:schemeClr>
                          </a:solidFill>
                          <a:latin typeface="Segoe UI"/>
                          <a:ea typeface="Times New Roman"/>
                          <a:cs typeface="Segoe UI"/>
                        </a:rPr>
                        <a:t>the voice of students</a:t>
                      </a:r>
                      <a:endParaRPr lang="en-US" sz="1200" dirty="0">
                        <a:solidFill>
                          <a:schemeClr val="tx1">
                            <a:lumMod val="10000"/>
                          </a:schemeClr>
                        </a:solidFill>
                        <a:latin typeface="Segoe UI"/>
                        <a:ea typeface="Times New Roman"/>
                        <a:cs typeface="Times New Roman"/>
                      </a:endParaRPr>
                    </a:p>
                    <a:p>
                      <a:pPr>
                        <a:lnSpc>
                          <a:spcPct val="115000"/>
                        </a:lnSpc>
                        <a:spcAft>
                          <a:spcPts val="600"/>
                        </a:spcAft>
                      </a:pPr>
                      <a:r>
                        <a:rPr lang="en-US" sz="1200" b="1" dirty="0">
                          <a:solidFill>
                            <a:schemeClr val="tx1">
                              <a:lumMod val="10000"/>
                            </a:schemeClr>
                          </a:solidFill>
                          <a:latin typeface="Segoe UI"/>
                          <a:ea typeface="Times New Roman"/>
                          <a:cs typeface="Segoe UI"/>
                        </a:rPr>
                        <a:t>2. developing of new learning environment</a:t>
                      </a:r>
                      <a:endParaRPr lang="en-US" sz="1200" dirty="0">
                        <a:solidFill>
                          <a:schemeClr val="tx1">
                            <a:lumMod val="10000"/>
                          </a:schemeClr>
                        </a:solidFill>
                        <a:latin typeface="Segoe UI"/>
                        <a:ea typeface="Times New Roman"/>
                        <a:cs typeface="Times New Roman"/>
                      </a:endParaRPr>
                    </a:p>
                    <a:p>
                      <a:pPr>
                        <a:lnSpc>
                          <a:spcPct val="115000"/>
                        </a:lnSpc>
                        <a:spcAft>
                          <a:spcPts val="600"/>
                        </a:spcAft>
                      </a:pPr>
                      <a:r>
                        <a:rPr lang="en-US" sz="1200" b="1" dirty="0">
                          <a:solidFill>
                            <a:schemeClr val="tx1">
                              <a:lumMod val="10000"/>
                            </a:schemeClr>
                          </a:solidFill>
                          <a:latin typeface="Segoe UI"/>
                          <a:ea typeface="Times New Roman"/>
                          <a:cs typeface="Segoe UI"/>
                        </a:rPr>
                        <a:t>3</a:t>
                      </a:r>
                      <a:r>
                        <a:rPr lang="en-US" sz="1200" b="1" dirty="0" smtClean="0">
                          <a:solidFill>
                            <a:schemeClr val="tx1">
                              <a:lumMod val="10000"/>
                            </a:schemeClr>
                          </a:solidFill>
                          <a:latin typeface="Segoe UI"/>
                          <a:ea typeface="Times New Roman"/>
                          <a:cs typeface="Segoe UI"/>
                        </a:rPr>
                        <a:t>. implementing </a:t>
                      </a:r>
                      <a:r>
                        <a:rPr lang="en-US" sz="1200" b="1" dirty="0">
                          <a:solidFill>
                            <a:schemeClr val="tx1">
                              <a:lumMod val="10000"/>
                            </a:schemeClr>
                          </a:solidFill>
                          <a:latin typeface="Segoe UI"/>
                          <a:ea typeface="Times New Roman"/>
                          <a:cs typeface="Segoe UI"/>
                        </a:rPr>
                        <a:t>the team work and peer </a:t>
                      </a:r>
                      <a:r>
                        <a:rPr lang="en-US" sz="1200" b="1" dirty="0" smtClean="0">
                          <a:solidFill>
                            <a:schemeClr val="tx1">
                              <a:lumMod val="10000"/>
                            </a:schemeClr>
                          </a:solidFill>
                          <a:latin typeface="Segoe UI"/>
                          <a:ea typeface="Times New Roman"/>
                          <a:cs typeface="Segoe UI"/>
                        </a:rPr>
                        <a:t>learning</a:t>
                      </a:r>
                    </a:p>
                    <a:p>
                      <a:pPr>
                        <a:lnSpc>
                          <a:spcPct val="115000"/>
                        </a:lnSpc>
                        <a:spcAft>
                          <a:spcPts val="600"/>
                        </a:spcAft>
                      </a:pPr>
                      <a:endParaRPr lang="en-US" sz="1200" dirty="0">
                        <a:solidFill>
                          <a:schemeClr val="tx1">
                            <a:lumMod val="10000"/>
                          </a:schemeClr>
                        </a:solidFill>
                        <a:latin typeface="Segoe UI"/>
                        <a:ea typeface="Times New Roman"/>
                        <a:cs typeface="Times New Roman"/>
                      </a:endParaRPr>
                    </a:p>
                  </a:txBody>
                  <a:tcPr marL="49797" marR="4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8145">
                <a:tc>
                  <a:txBody>
                    <a:bodyPr/>
                    <a:lstStyle/>
                    <a:p>
                      <a:pPr>
                        <a:lnSpc>
                          <a:spcPct val="115000"/>
                        </a:lnSpc>
                        <a:spcAft>
                          <a:spcPts val="600"/>
                        </a:spcAft>
                      </a:pPr>
                      <a:r>
                        <a:rPr lang="en-US" sz="1200" b="1" dirty="0">
                          <a:solidFill>
                            <a:schemeClr val="tx1">
                              <a:lumMod val="10000"/>
                            </a:schemeClr>
                          </a:solidFill>
                          <a:latin typeface="Segoe UI"/>
                          <a:ea typeface="Times New Roman"/>
                          <a:cs typeface="Segoe UI"/>
                        </a:rPr>
                        <a:t>Evaluation</a:t>
                      </a:r>
                      <a:endParaRPr lang="en-US" sz="1200" dirty="0">
                        <a:solidFill>
                          <a:schemeClr val="tx1">
                            <a:lumMod val="10000"/>
                          </a:schemeClr>
                        </a:solidFill>
                        <a:latin typeface="Segoe UI"/>
                        <a:ea typeface="Times New Roman"/>
                        <a:cs typeface="Times New Roman"/>
                      </a:endParaRPr>
                    </a:p>
                    <a:p>
                      <a:pPr marL="342900" lvl="0" indent="-342900">
                        <a:lnSpc>
                          <a:spcPct val="115000"/>
                        </a:lnSpc>
                        <a:spcAft>
                          <a:spcPts val="600"/>
                        </a:spcAft>
                        <a:buFont typeface="Arial"/>
                        <a:buChar char="•"/>
                        <a:tabLst>
                          <a:tab pos="457200" algn="l"/>
                        </a:tabLst>
                      </a:pPr>
                      <a:r>
                        <a:rPr lang="en-US" sz="1200" dirty="0">
                          <a:solidFill>
                            <a:schemeClr val="tx1">
                              <a:lumMod val="10000"/>
                            </a:schemeClr>
                          </a:solidFill>
                          <a:latin typeface="Segoe UI"/>
                          <a:ea typeface="Times New Roman"/>
                          <a:cs typeface="Segoe UI"/>
                        </a:rPr>
                        <a:t>applying questionnaires to the students and the parents to insure the vision of the school;</a:t>
                      </a:r>
                      <a:endParaRPr lang="en-US" sz="1200" dirty="0">
                        <a:solidFill>
                          <a:schemeClr val="tx1">
                            <a:lumMod val="10000"/>
                          </a:schemeClr>
                        </a:solidFill>
                        <a:latin typeface="Segoe UI"/>
                        <a:ea typeface="Times New Roman"/>
                        <a:cs typeface="Times New Roman"/>
                      </a:endParaRPr>
                    </a:p>
                    <a:p>
                      <a:pPr marL="342900" lvl="0" indent="-342900">
                        <a:lnSpc>
                          <a:spcPct val="115000"/>
                        </a:lnSpc>
                        <a:spcAft>
                          <a:spcPts val="600"/>
                        </a:spcAft>
                        <a:buFont typeface="Arial"/>
                        <a:buChar char="•"/>
                        <a:tabLst>
                          <a:tab pos="457200" algn="l"/>
                        </a:tabLst>
                      </a:pPr>
                      <a:r>
                        <a:rPr lang="en-US" sz="1200" dirty="0">
                          <a:solidFill>
                            <a:schemeClr val="tx1">
                              <a:lumMod val="10000"/>
                            </a:schemeClr>
                          </a:solidFill>
                          <a:latin typeface="Segoe UI"/>
                          <a:ea typeface="Times New Roman"/>
                          <a:cs typeface="Segoe UI"/>
                        </a:rPr>
                        <a:t>developing online channels of communication with the parents and students to obtain the feedback of the activities and results;</a:t>
                      </a:r>
                      <a:endParaRPr lang="en-US" sz="1200" dirty="0">
                        <a:solidFill>
                          <a:schemeClr val="tx1">
                            <a:lumMod val="10000"/>
                          </a:schemeClr>
                        </a:solidFill>
                        <a:latin typeface="Segoe UI"/>
                        <a:ea typeface="Times New Roman"/>
                        <a:cs typeface="Times New Roman"/>
                      </a:endParaRPr>
                    </a:p>
                  </a:txBody>
                  <a:tcPr marL="49797" marR="4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pic>
        <p:nvPicPr>
          <p:cNvPr id="2050" name="Picture 2" descr="N:\foto prez scoala\lucru pe echipe inafara scolii\P1090257.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6115563" y="4654379"/>
            <a:ext cx="2347985" cy="1565189"/>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6305669" y="2652584"/>
            <a:ext cx="2310714" cy="1540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Text Placeholder 2"/>
          <p:cNvSpPr>
            <a:spLocks noGrp="1"/>
          </p:cNvSpPr>
          <p:nvPr>
            <p:ph type="body" sz="quarter" idx="13"/>
          </p:nvPr>
        </p:nvSpPr>
        <p:spPr>
          <a:xfrm>
            <a:off x="4604950" y="1631092"/>
            <a:ext cx="4158049" cy="2512540"/>
          </a:xfrm>
        </p:spPr>
        <p:txBody>
          <a:bodyPr/>
          <a:lstStyle/>
          <a:p>
            <a:r>
              <a:rPr lang="en-US" dirty="0" smtClean="0"/>
              <a:t>applying questionnaires to the students and the parents to insure the vision of the school;</a:t>
            </a:r>
          </a:p>
          <a:p>
            <a:r>
              <a:rPr lang="en-US" dirty="0" smtClean="0"/>
              <a:t>developing online channels of communication with the parents and students to obtain the feedback of the activities and results;</a:t>
            </a:r>
          </a:p>
          <a:p>
            <a:pPr>
              <a:buNone/>
            </a:pPr>
            <a:endParaRPr lang="en-US" dirty="0"/>
          </a:p>
        </p:txBody>
      </p:sp>
      <p:pic>
        <p:nvPicPr>
          <p:cNvPr id="4" name="Picture 3" descr="L:\diana\2011\oni 2011\poze concurs a-a zii\IMG_1595.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535847" y="1837038"/>
            <a:ext cx="3724425" cy="275574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C:\Users\User\Pictures\Leader.jpg"/>
          <p:cNvPicPr>
            <a:picLocks noChangeAspect="1" noChangeArrowheads="1"/>
          </p:cNvPicPr>
          <p:nvPr/>
        </p:nvPicPr>
        <p:blipFill>
          <a:blip r:embed="rId3" cstate="screen"/>
          <a:srcRect/>
          <a:stretch>
            <a:fillRect/>
          </a:stretch>
        </p:blipFill>
        <p:spPr bwMode="auto">
          <a:xfrm>
            <a:off x="3500865" y="4592782"/>
            <a:ext cx="3059064" cy="19687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a:t>
            </a:r>
            <a:endParaRPr lang="en-US" dirty="0"/>
          </a:p>
        </p:txBody>
      </p:sp>
      <p:sp>
        <p:nvSpPr>
          <p:cNvPr id="3" name="Text Placeholder 2"/>
          <p:cNvSpPr>
            <a:spLocks noGrp="1"/>
          </p:cNvSpPr>
          <p:nvPr>
            <p:ph type="body" sz="quarter" idx="13"/>
          </p:nvPr>
        </p:nvSpPr>
        <p:spPr>
          <a:xfrm>
            <a:off x="981960" y="1134360"/>
            <a:ext cx="7781040" cy="1089856"/>
          </a:xfrm>
        </p:spPr>
        <p:txBody>
          <a:bodyPr/>
          <a:lstStyle/>
          <a:p>
            <a:r>
              <a:rPr lang="en-US" dirty="0" smtClean="0"/>
              <a:t>winning awards and distinctions at the level of  local and educational communities that will recognize and motivate the good practices;</a:t>
            </a:r>
          </a:p>
          <a:p>
            <a:r>
              <a:rPr lang="en-US" dirty="0" smtClean="0"/>
              <a:t> sharing the results of the projects in the school, the media, on the site</a:t>
            </a:r>
          </a:p>
          <a:p>
            <a:pPr>
              <a:buNone/>
            </a:pPr>
            <a:endParaRPr lang="en-US" dirty="0" smtClean="0"/>
          </a:p>
          <a:p>
            <a:pPr>
              <a:buNone/>
            </a:pPr>
            <a:endParaRPr lang="en-US" dirty="0"/>
          </a:p>
        </p:txBody>
      </p:sp>
      <p:pic>
        <p:nvPicPr>
          <p:cNvPr id="5122" name="Picture 2" descr="N:\foto prez scoala\premiere si absolventi\DSC_0165.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1685187" y="2438322"/>
            <a:ext cx="2374874" cy="1589791"/>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N:\foto prez scoala\premiere si absolventi\IMG_8701.JPG"/>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5290136" y="2375171"/>
            <a:ext cx="3218864" cy="1717676"/>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descr="L:\diana\2011\revista 2010-2011\revista pdf\pag1,2 taiat_page1_image1.png"/>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2056383" y="4028113"/>
            <a:ext cx="1802908" cy="2584814"/>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L:\diana\2011\revista 2010-2011\revista pdf\pag3,4_page1_image2.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5290136" y="4242792"/>
            <a:ext cx="3326872" cy="232033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Anticipated Challenges</a:t>
            </a:r>
            <a:endParaRPr lang="en-US" dirty="0">
              <a:latin typeface="Segoe UI" pitchFamily="34" charset="0"/>
              <a:ea typeface="Segoe UI" pitchFamily="34" charset="0"/>
              <a:cs typeface="Segoe UI" pitchFamily="34" charset="0"/>
            </a:endParaRPr>
          </a:p>
        </p:txBody>
      </p:sp>
      <p:sp>
        <p:nvSpPr>
          <p:cNvPr id="4" name="Text Placeholder 3"/>
          <p:cNvSpPr>
            <a:spLocks noGrp="1"/>
          </p:cNvSpPr>
          <p:nvPr>
            <p:ph type="body" sz="quarter" idx="13"/>
          </p:nvPr>
        </p:nvSpPr>
        <p:spPr>
          <a:xfrm>
            <a:off x="981960" y="1134360"/>
            <a:ext cx="7781040" cy="5037840"/>
          </a:xfrm>
        </p:spPr>
        <p:txBody>
          <a:bodyPr/>
          <a:lstStyle/>
          <a:p>
            <a:r>
              <a:rPr lang="en-US" i="1" dirty="0" smtClean="0">
                <a:latin typeface="Segoe UI" pitchFamily="34" charset="0"/>
                <a:ea typeface="Segoe UI" pitchFamily="34" charset="0"/>
                <a:cs typeface="Segoe UI" pitchFamily="34" charset="0"/>
              </a:rPr>
              <a:t>What challenges do you anticipate encountering along the journey toward achieving your vision?</a:t>
            </a:r>
          </a:p>
          <a:p>
            <a:endParaRPr lang="en-US" dirty="0" smtClean="0">
              <a:latin typeface="Segoe UI" pitchFamily="34" charset="0"/>
              <a:ea typeface="Segoe UI" pitchFamily="34" charset="0"/>
              <a:cs typeface="Segoe UI" pitchFamily="34" charset="0"/>
            </a:endParaRPr>
          </a:p>
          <a:p>
            <a:pPr>
              <a:buNone/>
            </a:pPr>
            <a:endParaRPr lang="en-US" dirty="0" smtClean="0">
              <a:latin typeface="Segoe UI" pitchFamily="34" charset="0"/>
              <a:ea typeface="Segoe UI" pitchFamily="34" charset="0"/>
              <a:cs typeface="Segoe UI" pitchFamily="34" charset="0"/>
            </a:endParaRPr>
          </a:p>
          <a:p>
            <a:pPr>
              <a:buNone/>
            </a:pPr>
            <a:r>
              <a:rPr lang="en-US" dirty="0" smtClean="0">
                <a:latin typeface="Segoe UI" pitchFamily="34" charset="0"/>
                <a:ea typeface="Segoe UI" pitchFamily="34" charset="0"/>
                <a:cs typeface="Segoe UI" pitchFamily="34" charset="0"/>
              </a:rPr>
              <a:t>- the limited financial resources will ensure a long term IT development</a:t>
            </a:r>
          </a:p>
          <a:p>
            <a:pPr>
              <a:buNone/>
            </a:pPr>
            <a:r>
              <a:rPr lang="en-US" dirty="0" smtClean="0">
                <a:latin typeface="Segoe UI" pitchFamily="34" charset="0"/>
                <a:ea typeface="Segoe UI" pitchFamily="34" charset="0"/>
                <a:cs typeface="Segoe UI" pitchFamily="34" charset="0"/>
              </a:rPr>
              <a:t>- the online communication between school and parents coming from rural areas will be difficult, because of the lack of the IT infrastructure in this area or because parents cannot master the use of internet</a:t>
            </a:r>
          </a:p>
          <a:p>
            <a:pPr>
              <a:buNone/>
            </a:pPr>
            <a:endParaRPr lang="en-US" dirty="0"/>
          </a:p>
        </p:txBody>
      </p:sp>
      <p:pic>
        <p:nvPicPr>
          <p:cNvPr id="5" name="Picture 11" descr="G:\de pe verbatim\prezentare CNI\coperta1.JPG"/>
          <p:cNvPicPr>
            <a:picLocks noChangeAspect="1" noChangeArrowheads="1"/>
          </p:cNvPicPr>
          <p:nvPr/>
        </p:nvPicPr>
        <p:blipFill>
          <a:blip r:embed="rId3" cstate="screen"/>
          <a:srcRect/>
          <a:stretch>
            <a:fillRect/>
          </a:stretch>
        </p:blipFill>
        <p:spPr bwMode="auto">
          <a:xfrm>
            <a:off x="1178004" y="3984769"/>
            <a:ext cx="2040924" cy="2187431"/>
          </a:xfrm>
          <a:prstGeom prst="rect">
            <a:avLst/>
          </a:prstGeom>
          <a:noFill/>
        </p:spPr>
      </p:pic>
      <p:pic>
        <p:nvPicPr>
          <p:cNvPr id="6" name="Picture 26" descr="G:\de pe verbatim\prezentare colegiul national de informatica\cristi pali\cni\computer science laboratory mic.JPG"/>
          <p:cNvPicPr>
            <a:picLocks noChangeAspect="1" noChangeArrowheads="1"/>
          </p:cNvPicPr>
          <p:nvPr/>
        </p:nvPicPr>
        <p:blipFill>
          <a:blip r:embed="rId4" cstate="screen"/>
          <a:srcRect/>
          <a:stretch>
            <a:fillRect/>
          </a:stretch>
        </p:blipFill>
        <p:spPr bwMode="auto">
          <a:xfrm>
            <a:off x="6326660" y="3984769"/>
            <a:ext cx="2100648" cy="2187431"/>
          </a:xfrm>
          <a:prstGeom prst="rect">
            <a:avLst/>
          </a:prstGeom>
          <a:noFill/>
        </p:spPr>
      </p:pic>
      <p:pic>
        <p:nvPicPr>
          <p:cNvPr id="7" name="Picture 14" descr="G:\de pe verbatim\prezentare colegiul national de informatica\cristi pali\cni\VARIANTA INFOCUS mic.jpg"/>
          <p:cNvPicPr>
            <a:picLocks noChangeAspect="1" noChangeArrowheads="1"/>
          </p:cNvPicPr>
          <p:nvPr/>
        </p:nvPicPr>
        <p:blipFill>
          <a:blip r:embed="rId5" cstate="screen"/>
          <a:srcRect/>
          <a:stretch>
            <a:fillRect/>
          </a:stretch>
        </p:blipFill>
        <p:spPr bwMode="auto">
          <a:xfrm>
            <a:off x="3655540" y="4064794"/>
            <a:ext cx="2209800" cy="21074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2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499"/>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anim to="" calcmode="lin" valueType="num">
                                      <p:cBhvr>
                                        <p:cTn id="27" dur="1" fill="hold"/>
                                        <p:tgtEl>
                                          <p:spTgt spid="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499"/>
                                          </p:stCondLst>
                                        </p:cTn>
                                        <p:tgtEl>
                                          <p:spTgt spid="7"/>
                                        </p:tgtEl>
                                        <p:attrNameLst>
                                          <p:attrName>style.visibility</p:attrName>
                                        </p:attrNameLst>
                                      </p:cBhvr>
                                      <p:to>
                                        <p:strVal val="visible"/>
                                      </p:to>
                                    </p:set>
                                    <p:anim to="" calcmode="lin" valueType="num">
                                      <p:cBhvr>
                                        <p:cTn id="3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Anticipated Challenges</a:t>
            </a:r>
            <a:endParaRPr lang="en-US" dirty="0"/>
          </a:p>
        </p:txBody>
      </p:sp>
      <p:sp>
        <p:nvSpPr>
          <p:cNvPr id="3" name="Content Placeholder 2"/>
          <p:cNvSpPr>
            <a:spLocks noGrp="1"/>
          </p:cNvSpPr>
          <p:nvPr>
            <p:ph idx="1"/>
          </p:nvPr>
        </p:nvSpPr>
        <p:spPr/>
        <p:txBody>
          <a:bodyPr/>
          <a:lstStyle/>
          <a:p>
            <a:r>
              <a:rPr lang="en-US" i="1" dirty="0" smtClean="0">
                <a:solidFill>
                  <a:schemeClr val="tx1">
                    <a:lumMod val="10000"/>
                  </a:schemeClr>
                </a:solidFill>
                <a:latin typeface="Segoe UI" pitchFamily="34" charset="0"/>
                <a:ea typeface="Segoe UI" pitchFamily="34" charset="0"/>
                <a:cs typeface="Segoe UI" pitchFamily="34" charset="0"/>
              </a:rPr>
              <a:t>How have you overcome some of those?</a:t>
            </a:r>
          </a:p>
          <a:p>
            <a:endParaRPr lang="en-US" dirty="0"/>
          </a:p>
        </p:txBody>
      </p:sp>
      <p:sp>
        <p:nvSpPr>
          <p:cNvPr id="4" name="Text Placeholder 3"/>
          <p:cNvSpPr>
            <a:spLocks noGrp="1"/>
          </p:cNvSpPr>
          <p:nvPr>
            <p:ph type="body" sz="quarter" idx="13"/>
          </p:nvPr>
        </p:nvSpPr>
        <p:spPr>
          <a:xfrm>
            <a:off x="866631" y="1785600"/>
            <a:ext cx="6707160" cy="4423220"/>
          </a:xfrm>
        </p:spPr>
        <p:txBody>
          <a:bodyPr/>
          <a:lstStyle/>
          <a:p>
            <a:r>
              <a:rPr lang="en-US" dirty="0" smtClean="0"/>
              <a:t>we are acquiring funds through European projects for the transnational mobility of learners and the acquisition of equipments.</a:t>
            </a:r>
          </a:p>
          <a:p>
            <a:r>
              <a:rPr lang="en-US" dirty="0" smtClean="0"/>
              <a:t>we are developing special courses to cater for the needs of the parents that live in rural areas</a:t>
            </a:r>
            <a:endParaRPr lang="en-US" dirty="0"/>
          </a:p>
        </p:txBody>
      </p:sp>
      <p:pic>
        <p:nvPicPr>
          <p:cNvPr id="5" name="Picture 15" descr="G:\de pe verbatim\prezentare colegiul national de informatica\cristi pali\cni\TRADITII ALE ALTOR POPOARE mic.jpg"/>
          <p:cNvPicPr>
            <a:picLocks noChangeAspect="1" noChangeArrowheads="1"/>
          </p:cNvPicPr>
          <p:nvPr/>
        </p:nvPicPr>
        <p:blipFill>
          <a:blip r:embed="rId2" cstate="screen"/>
          <a:srcRect/>
          <a:stretch>
            <a:fillRect/>
          </a:stretch>
        </p:blipFill>
        <p:spPr bwMode="auto">
          <a:xfrm>
            <a:off x="2680855" y="3512126"/>
            <a:ext cx="3969327" cy="26966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arn(inHorizontal)">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anim to="" calcmode="lin" valueType="num">
                                      <p:cBhvr>
                                        <p:cTn id="23"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Segoe UI" pitchFamily="34" charset="0"/>
                <a:ea typeface="Segoe UI" pitchFamily="34" charset="0"/>
                <a:cs typeface="Segoe UI" pitchFamily="34" charset="0"/>
              </a:rPr>
              <a:t>How can Innovative Schools community  help?</a:t>
            </a:r>
            <a:endParaRPr lang="en-US" dirty="0">
              <a:latin typeface="Segoe UI" pitchFamily="34" charset="0"/>
              <a:ea typeface="Segoe UI" pitchFamily="34" charset="0"/>
              <a:cs typeface="Segoe UI" pitchFamily="34" charset="0"/>
            </a:endParaRPr>
          </a:p>
        </p:txBody>
      </p:sp>
      <p:sp>
        <p:nvSpPr>
          <p:cNvPr id="4" name="Text Placeholder 3"/>
          <p:cNvSpPr>
            <a:spLocks noGrp="1"/>
          </p:cNvSpPr>
          <p:nvPr>
            <p:ph type="body" sz="quarter" idx="13"/>
          </p:nvPr>
        </p:nvSpPr>
        <p:spPr>
          <a:xfrm>
            <a:off x="974880" y="1517073"/>
            <a:ext cx="7781040" cy="4260271"/>
          </a:xfrm>
        </p:spPr>
        <p:txBody>
          <a:bodyPr/>
          <a:lstStyle/>
          <a:p>
            <a:r>
              <a:rPr lang="en-US" dirty="0" smtClean="0"/>
              <a:t>Promoting didactical and IT tools.</a:t>
            </a:r>
          </a:p>
          <a:p>
            <a:r>
              <a:rPr lang="en-US" dirty="0" smtClean="0"/>
              <a:t>Creating a virtual environment of education for the development of common projects.</a:t>
            </a:r>
          </a:p>
          <a:p>
            <a:r>
              <a:rPr lang="en-US" dirty="0" smtClean="0"/>
              <a:t>Educating teachers and students through these Virtual Universities, live meetings, demonstrative activities, </a:t>
            </a:r>
            <a:r>
              <a:rPr lang="en-US" dirty="0" err="1" smtClean="0"/>
              <a:t>competitional</a:t>
            </a:r>
            <a:r>
              <a:rPr lang="en-US" dirty="0" smtClean="0"/>
              <a:t> challenges or projects.</a:t>
            </a:r>
          </a:p>
          <a:p>
            <a:endParaRPr lang="en-US" dirty="0" smtClean="0"/>
          </a:p>
          <a:p>
            <a:endParaRPr lang="en-US" dirty="0"/>
          </a:p>
        </p:txBody>
      </p:sp>
      <p:pic>
        <p:nvPicPr>
          <p:cNvPr id="6" name="Picture 9" descr="DSC03852"/>
          <p:cNvPicPr>
            <a:picLocks noGrp="1" noChangeAspect="1" noChangeArrowheads="1"/>
          </p:cNvPicPr>
          <p:nvPr>
            <p:ph sz="quarter" idx="4294967295"/>
          </p:nvPr>
        </p:nvPicPr>
        <p:blipFill>
          <a:blip r:embed="rId3" cstate="screen"/>
          <a:srcRect/>
          <a:stretch>
            <a:fillRect/>
          </a:stretch>
        </p:blipFill>
        <p:spPr>
          <a:xfrm>
            <a:off x="1738543" y="3733801"/>
            <a:ext cx="2477857" cy="2043544"/>
          </a:xfrm>
          <a:prstGeom prst="rect">
            <a:avLst/>
          </a:prstGeom>
        </p:spPr>
      </p:pic>
      <p:pic>
        <p:nvPicPr>
          <p:cNvPr id="7" name="Picture 5" descr="L:\diana\2011\revista 2010-2011\revista pdf\pag1,2_page1_image1.png"/>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4893733" y="3733801"/>
            <a:ext cx="2592861" cy="204354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edg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edg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Vision showcase</a:t>
            </a:r>
            <a:endParaRPr lang="en-US" dirty="0">
              <a:latin typeface="Segoe UI" pitchFamily="34" charset="0"/>
              <a:ea typeface="Segoe UI" pitchFamily="34" charset="0"/>
              <a:cs typeface="Segoe UI" pitchFamily="34" charset="0"/>
            </a:endParaRPr>
          </a:p>
        </p:txBody>
      </p:sp>
      <p:sp>
        <p:nvSpPr>
          <p:cNvPr id="3" name="Text Placeholder 2"/>
          <p:cNvSpPr>
            <a:spLocks noGrp="1"/>
          </p:cNvSpPr>
          <p:nvPr>
            <p:ph type="body" sz="quarter" idx="13"/>
          </p:nvPr>
        </p:nvSpPr>
        <p:spPr/>
        <p:txBody>
          <a:bodyPr/>
          <a:lstStyle/>
          <a:p>
            <a:r>
              <a:rPr lang="en-US" dirty="0" smtClean="0">
                <a:latin typeface="Segoe UI" pitchFamily="34" charset="0"/>
                <a:ea typeface="Segoe UI" pitchFamily="34" charset="0"/>
                <a:cs typeface="Segoe UI" pitchFamily="34" charset="0"/>
              </a:rPr>
              <a:t>3 months has passed since our Cape Town meeting</a:t>
            </a:r>
          </a:p>
          <a:p>
            <a:r>
              <a:rPr lang="en-US" dirty="0" smtClean="0">
                <a:latin typeface="Segoe UI" pitchFamily="34" charset="0"/>
                <a:ea typeface="Segoe UI" pitchFamily="34" charset="0"/>
                <a:cs typeface="Segoe UI" pitchFamily="34" charset="0"/>
              </a:rPr>
              <a:t>We have worked on vision development, leadership and different innovation themes</a:t>
            </a:r>
          </a:p>
          <a:p>
            <a:r>
              <a:rPr lang="en-US" dirty="0" smtClean="0">
                <a:latin typeface="Segoe UI" pitchFamily="34" charset="0"/>
                <a:ea typeface="Segoe UI" pitchFamily="34" charset="0"/>
                <a:cs typeface="Segoe UI" pitchFamily="34" charset="0"/>
              </a:rPr>
              <a:t>Now it’s time for you to tell your story</a:t>
            </a:r>
          </a:p>
          <a:p>
            <a:r>
              <a:rPr lang="en-US" dirty="0" smtClean="0">
                <a:latin typeface="Segoe UI" pitchFamily="34" charset="0"/>
                <a:ea typeface="Segoe UI" pitchFamily="34" charset="0"/>
                <a:cs typeface="Segoe UI" pitchFamily="34" charset="0"/>
              </a:rPr>
              <a:t>These meeting will happen virtually with LiveMeeting</a:t>
            </a:r>
          </a:p>
          <a:p>
            <a:r>
              <a:rPr lang="en-US" dirty="0" smtClean="0">
                <a:latin typeface="Segoe UI" pitchFamily="34" charset="0"/>
                <a:ea typeface="Segoe UI" pitchFamily="34" charset="0"/>
                <a:cs typeface="Segoe UI" pitchFamily="34" charset="0"/>
              </a:rPr>
              <a:t>Each of the mentorship groups will present their current vision “thinking” and development</a:t>
            </a:r>
          </a:p>
          <a:p>
            <a:r>
              <a:rPr lang="en-US" dirty="0" smtClean="0">
                <a:latin typeface="Segoe UI" pitchFamily="34" charset="0"/>
                <a:ea typeface="Segoe UI" pitchFamily="34" charset="0"/>
                <a:cs typeface="Segoe UI" pitchFamily="34" charset="0"/>
              </a:rPr>
              <a:t>Following the presentation each school will receive feedback from their coach and Mentor Schools.</a:t>
            </a:r>
          </a:p>
          <a:p>
            <a:pPr marL="0" indent="0">
              <a:buNone/>
            </a:pPr>
            <a:endParaRPr lang="en-US" dirty="0" smtClean="0"/>
          </a:p>
          <a:p>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Semibold" pitchFamily="34" charset="0"/>
              </a:rPr>
              <a:t>Vision of Innovation</a:t>
            </a:r>
            <a:endParaRPr lang="en-US" dirty="0"/>
          </a:p>
        </p:txBody>
      </p:sp>
      <p:sp>
        <p:nvSpPr>
          <p:cNvPr id="4" name="Text Placeholder 3"/>
          <p:cNvSpPr>
            <a:spLocks noGrp="1"/>
          </p:cNvSpPr>
          <p:nvPr>
            <p:ph type="body" sz="quarter" idx="13"/>
          </p:nvPr>
        </p:nvSpPr>
        <p:spPr>
          <a:xfrm>
            <a:off x="629535" y="1247774"/>
            <a:ext cx="7647690" cy="4444571"/>
          </a:xfrm>
        </p:spPr>
        <p:txBody>
          <a:bodyPr>
            <a:normAutofit/>
          </a:bodyPr>
          <a:lstStyle/>
          <a:p>
            <a:pPr algn="ctr"/>
            <a:r>
              <a:rPr lang="en-US" i="1" dirty="0" smtClean="0">
                <a:latin typeface="Segoe UI" pitchFamily="34" charset="0"/>
                <a:ea typeface="Segoe UI" pitchFamily="34" charset="0"/>
                <a:cs typeface="Segoe UI" pitchFamily="34" charset="0"/>
              </a:rPr>
              <a:t>What is your overall vision for your school?</a:t>
            </a:r>
          </a:p>
          <a:p>
            <a:pPr algn="ctr">
              <a:buNone/>
            </a:pPr>
            <a:r>
              <a:rPr lang="en-US" b="1" dirty="0" smtClean="0">
                <a:latin typeface="Segoe UI" pitchFamily="34" charset="0"/>
                <a:ea typeface="Segoe UI" pitchFamily="34" charset="0"/>
                <a:cs typeface="Segoe UI" pitchFamily="34" charset="0"/>
              </a:rPr>
              <a:t>        </a:t>
            </a:r>
          </a:p>
          <a:p>
            <a:pPr algn="ctr">
              <a:buNone/>
            </a:pPr>
            <a:r>
              <a:rPr lang="en-US" b="1" dirty="0" smtClean="0">
                <a:latin typeface="Segoe UI" pitchFamily="34" charset="0"/>
                <a:ea typeface="Segoe UI" pitchFamily="34" charset="0"/>
                <a:cs typeface="Segoe UI" pitchFamily="34" charset="0"/>
              </a:rPr>
              <a:t> “Exploit the leader in you!”</a:t>
            </a:r>
          </a:p>
          <a:p>
            <a:pPr>
              <a:buNone/>
            </a:pPr>
            <a:r>
              <a:rPr lang="en-US" b="1" dirty="0" smtClean="0">
                <a:latin typeface="Segoe UI" pitchFamily="34" charset="0"/>
                <a:ea typeface="Segoe UI" pitchFamily="34" charset="0"/>
                <a:cs typeface="Segoe UI" pitchFamily="34" charset="0"/>
              </a:rPr>
              <a:t>      </a:t>
            </a:r>
          </a:p>
          <a:p>
            <a:pPr>
              <a:buNone/>
            </a:pPr>
            <a:endParaRPr lang="en-US" b="1" dirty="0" smtClean="0">
              <a:latin typeface="Segoe UI" pitchFamily="34" charset="0"/>
              <a:ea typeface="Segoe UI" pitchFamily="34" charset="0"/>
              <a:cs typeface="Segoe UI" pitchFamily="34" charset="0"/>
            </a:endParaRPr>
          </a:p>
          <a:p>
            <a:pPr>
              <a:buNone/>
            </a:pPr>
            <a:r>
              <a:rPr lang="en-US" b="1" dirty="0" smtClean="0">
                <a:latin typeface="Segoe UI" pitchFamily="34" charset="0"/>
                <a:ea typeface="Segoe UI" pitchFamily="34" charset="0"/>
                <a:cs typeface="Segoe UI" pitchFamily="34" charset="0"/>
              </a:rPr>
              <a:t>     What does this mean?</a:t>
            </a:r>
          </a:p>
          <a:p>
            <a:pPr>
              <a:buNone/>
            </a:pPr>
            <a:r>
              <a:rPr lang="en-US" b="1" dirty="0" smtClean="0">
                <a:latin typeface="Segoe UI" pitchFamily="34" charset="0"/>
                <a:ea typeface="Segoe UI" pitchFamily="34" charset="0"/>
                <a:cs typeface="Segoe UI" pitchFamily="34" charset="0"/>
              </a:rPr>
              <a:t>Abilities</a:t>
            </a:r>
          </a:p>
          <a:p>
            <a:pPr>
              <a:buNone/>
            </a:pPr>
            <a:r>
              <a:rPr lang="en-US" b="1" dirty="0" smtClean="0">
                <a:latin typeface="Segoe UI" pitchFamily="34" charset="0"/>
                <a:ea typeface="Segoe UI" pitchFamily="34" charset="0"/>
                <a:cs typeface="Segoe UI" pitchFamily="34" charset="0"/>
              </a:rPr>
              <a:t>Creativity</a:t>
            </a:r>
          </a:p>
          <a:p>
            <a:pPr>
              <a:buNone/>
            </a:pPr>
            <a:r>
              <a:rPr lang="en-US" b="1" dirty="0" smtClean="0">
                <a:latin typeface="Segoe UI" pitchFamily="34" charset="0"/>
                <a:ea typeface="Segoe UI" pitchFamily="34" charset="0"/>
                <a:cs typeface="Segoe UI" pitchFamily="34" charset="0"/>
              </a:rPr>
              <a:t>Teamwork and teambuilding</a:t>
            </a:r>
          </a:p>
          <a:p>
            <a:pPr>
              <a:buNone/>
            </a:pPr>
            <a:r>
              <a:rPr lang="en-US" b="1" dirty="0" smtClean="0">
                <a:latin typeface="Segoe UI" pitchFamily="34" charset="0"/>
                <a:ea typeface="Segoe UI" pitchFamily="34" charset="0"/>
                <a:cs typeface="Segoe UI" pitchFamily="34" charset="0"/>
              </a:rPr>
              <a:t>Initiative</a:t>
            </a:r>
          </a:p>
          <a:p>
            <a:pPr>
              <a:buNone/>
            </a:pPr>
            <a:r>
              <a:rPr lang="en-US" b="1" dirty="0" smtClean="0">
                <a:latin typeface="Segoe UI" pitchFamily="34" charset="0"/>
                <a:ea typeface="Segoe UI" pitchFamily="34" charset="0"/>
                <a:cs typeface="Segoe UI" pitchFamily="34" charset="0"/>
              </a:rPr>
              <a:t>Trust </a:t>
            </a:r>
          </a:p>
          <a:p>
            <a:pPr>
              <a:buNone/>
            </a:pPr>
            <a:r>
              <a:rPr lang="en-US" b="1" dirty="0" smtClean="0">
                <a:latin typeface="Segoe UI" pitchFamily="34" charset="0"/>
                <a:ea typeface="Segoe UI" pitchFamily="34" charset="0"/>
                <a:cs typeface="Segoe UI" pitchFamily="34" charset="0"/>
              </a:rPr>
              <a:t>Respect</a:t>
            </a:r>
          </a:p>
        </p:txBody>
      </p:sp>
      <p:pic>
        <p:nvPicPr>
          <p:cNvPr id="3075" name="Picture 3" descr="\\server\transfer\Director1\foto prez\leader.jpg"/>
          <p:cNvPicPr>
            <a:picLocks noChangeAspect="1" noChangeArrowheads="1"/>
          </p:cNvPicPr>
          <p:nvPr/>
        </p:nvPicPr>
        <p:blipFill>
          <a:blip r:embed="rId3" cstate="screen"/>
          <a:srcRect/>
          <a:stretch>
            <a:fillRect/>
          </a:stretch>
        </p:blipFill>
        <p:spPr bwMode="auto">
          <a:xfrm>
            <a:off x="605040" y="1134360"/>
            <a:ext cx="1519920" cy="1437390"/>
          </a:xfrm>
          <a:prstGeom prst="rect">
            <a:avLst/>
          </a:prstGeom>
          <a:noFill/>
        </p:spPr>
      </p:pic>
      <p:pic>
        <p:nvPicPr>
          <p:cNvPr id="1027" name="Picture 3" descr="N:\foto prez scoala\laboratoare\IMG_0028.JPG"/>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6780987" y="2803338"/>
            <a:ext cx="1816265" cy="1210843"/>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N:\foto prez scoala\prieteni\IMG_0100.JP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1910949" y="5084471"/>
            <a:ext cx="1823622" cy="1215747"/>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N:\foto prez scoala\prieteni\P1090300.JPG"/>
          <p:cNvPicPr>
            <a:picLocks noChangeAspect="1" noChangeArrowheads="1"/>
          </p:cNvPicPr>
          <p:nvPr/>
        </p:nvPicPr>
        <p:blipFill>
          <a:blip r:embed="rId6" cstate="screen">
            <a:extLst>
              <a:ext uri="{28A0092B-C50C-407E-A947-70E740481C1C}">
                <a14:useLocalDpi xmlns="" xmlns:a14="http://schemas.microsoft.com/office/drawing/2010/main" val="0"/>
              </a:ext>
            </a:extLst>
          </a:blip>
          <a:srcRect/>
          <a:stretch>
            <a:fillRect/>
          </a:stretch>
        </p:blipFill>
        <p:spPr bwMode="auto">
          <a:xfrm>
            <a:off x="4161537" y="3948019"/>
            <a:ext cx="2149592" cy="143306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slide(fromBottom)">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down)">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down)">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down)">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wipe(down)">
                                      <p:cBhvr>
                                        <p:cTn id="40" dur="500"/>
                                        <p:tgtEl>
                                          <p:spTgt spid="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wipe(down)">
                                      <p:cBhvr>
                                        <p:cTn id="45" dur="500"/>
                                        <p:tgtEl>
                                          <p:spTgt spid="4">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wipe(down)">
                                      <p:cBhvr>
                                        <p:cTn id="50" dur="500"/>
                                        <p:tgtEl>
                                          <p:spTgt spid="4">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Effect transition="in" filter="wipe(down)">
                                      <p:cBhvr>
                                        <p:cTn id="55" dur="500"/>
                                        <p:tgtEl>
                                          <p:spTgt spid="4">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
                                            <p:txEl>
                                              <p:pRg st="11" end="11"/>
                                            </p:txEl>
                                          </p:spTgt>
                                        </p:tgtEl>
                                        <p:attrNameLst>
                                          <p:attrName>style.visibility</p:attrName>
                                        </p:attrNameLst>
                                      </p:cBhvr>
                                      <p:to>
                                        <p:strVal val="visible"/>
                                      </p:to>
                                    </p:set>
                                    <p:animEffect transition="in" filter="wipe(down)">
                                      <p:cBhvr>
                                        <p:cTn id="60"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9151" y="1608137"/>
            <a:ext cx="6686550" cy="487363"/>
          </a:xfrm>
        </p:spPr>
        <p:txBody>
          <a:bodyPr>
            <a:normAutofit/>
          </a:bodyPr>
          <a:lstStyle/>
          <a:p>
            <a:r>
              <a:rPr lang="en-US" sz="1600" b="1" i="1" dirty="0" smtClean="0">
                <a:solidFill>
                  <a:schemeClr val="tx1">
                    <a:lumMod val="10000"/>
                  </a:schemeClr>
                </a:solidFill>
                <a:latin typeface="Segoe UI" pitchFamily="34" charset="0"/>
                <a:ea typeface="Segoe UI" pitchFamily="34" charset="0"/>
                <a:cs typeface="Segoe UI" pitchFamily="34" charset="0"/>
              </a:rPr>
              <a:t>The most important changes we envision for students:</a:t>
            </a:r>
          </a:p>
          <a:p>
            <a:endParaRPr lang="en-US" sz="1600" b="1" dirty="0"/>
          </a:p>
        </p:txBody>
      </p:sp>
      <p:sp>
        <p:nvSpPr>
          <p:cNvPr id="4" name="Text Placeholder 3"/>
          <p:cNvSpPr>
            <a:spLocks noGrp="1"/>
          </p:cNvSpPr>
          <p:nvPr>
            <p:ph type="body" sz="quarter" idx="13"/>
          </p:nvPr>
        </p:nvSpPr>
        <p:spPr>
          <a:xfrm>
            <a:off x="981960" y="2095500"/>
            <a:ext cx="7600065" cy="4025535"/>
          </a:xfrm>
        </p:spPr>
        <p:txBody>
          <a:bodyPr>
            <a:normAutofit/>
          </a:bodyPr>
          <a:lstStyle/>
          <a:p>
            <a:pPr algn="just">
              <a:buNone/>
            </a:pPr>
            <a:r>
              <a:rPr lang="en-GB" sz="1500" b="1" dirty="0" smtClean="0"/>
              <a:t>Team work makes us stronger !</a:t>
            </a:r>
          </a:p>
          <a:p>
            <a:pPr algn="just">
              <a:buNone/>
            </a:pPr>
            <a:r>
              <a:rPr lang="en-GB" sz="1500" b="1" dirty="0" smtClean="0"/>
              <a:t>The voice of the students is the most important in implementation strategies, take decision, promote new projects.</a:t>
            </a:r>
          </a:p>
          <a:p>
            <a:pPr algn="just">
              <a:buNone/>
            </a:pPr>
            <a:r>
              <a:rPr lang="en-GB" sz="1500" dirty="0" smtClean="0"/>
              <a:t> </a:t>
            </a:r>
            <a:r>
              <a:rPr lang="en-GB" sz="1500" b="1" dirty="0" smtClean="0"/>
              <a:t>Preparing</a:t>
            </a:r>
            <a:r>
              <a:rPr lang="en-GB" sz="1500" dirty="0" smtClean="0"/>
              <a:t> </a:t>
            </a:r>
            <a:r>
              <a:rPr lang="en-GB" sz="1500" b="1" dirty="0" smtClean="0"/>
              <a:t>students for the labour market of tomorrow! </a:t>
            </a:r>
          </a:p>
          <a:p>
            <a:pPr algn="just">
              <a:buNone/>
            </a:pPr>
            <a:r>
              <a:rPr lang="en-GB" sz="1500" b="1" dirty="0" smtClean="0"/>
              <a:t>Teaching students to be the future citizens of tomorrow!</a:t>
            </a:r>
            <a:endParaRPr lang="en-GB" sz="1500" b="1" dirty="0"/>
          </a:p>
        </p:txBody>
      </p:sp>
      <p:sp>
        <p:nvSpPr>
          <p:cNvPr id="5" name="Title 1"/>
          <p:cNvSpPr>
            <a:spLocks noGrp="1"/>
          </p:cNvSpPr>
          <p:nvPr>
            <p:ph type="title"/>
          </p:nvPr>
        </p:nvSpPr>
        <p:spPr>
          <a:xfrm>
            <a:off x="2577610" y="609600"/>
            <a:ext cx="3604115" cy="792162"/>
          </a:xfrm>
        </p:spPr>
        <p:txBody>
          <a:bodyPr/>
          <a:lstStyle/>
          <a:p>
            <a:r>
              <a:rPr lang="en-US" dirty="0" smtClean="0">
                <a:latin typeface="Segoe Semibold" pitchFamily="34" charset="0"/>
              </a:rPr>
              <a:t>Vision of Innovation</a:t>
            </a:r>
            <a:endParaRPr lang="en-US" dirty="0"/>
          </a:p>
        </p:txBody>
      </p:sp>
      <p:pic>
        <p:nvPicPr>
          <p:cNvPr id="2050" name="Picture 2" descr="N:\foto prez scoala\lucru pe echipe inafara scolii\P1090241.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7127346" y="3511017"/>
            <a:ext cx="1690687" cy="112712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N:\foto prez scoala\lucru pe echipe\1.JPG"/>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1198033" y="4978140"/>
            <a:ext cx="1713004" cy="1142895"/>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N:\foto prez scoala\lucru pe echipe\P1090166.JPG"/>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3225800" y="5025917"/>
            <a:ext cx="1713600" cy="114240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2" descr="M:\de pe verbatim\toate fotografiile\Foto Laborator fizica + phare\Picture 052.jp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5148429" y="5025917"/>
            <a:ext cx="1794504" cy="119633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Semibold" pitchFamily="34" charset="0"/>
              </a:rPr>
              <a:t>Vision of Innovation</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solidFill>
                  <a:schemeClr val="tx1">
                    <a:lumMod val="10000"/>
                  </a:schemeClr>
                </a:solidFill>
                <a:latin typeface="Segoe UI" pitchFamily="34" charset="0"/>
                <a:ea typeface="Segoe UI" pitchFamily="34" charset="0"/>
                <a:cs typeface="Segoe UI" pitchFamily="34" charset="0"/>
              </a:rPr>
              <a:t>How does this vision connect with your goals for being part of the Innovative Schools Program?</a:t>
            </a:r>
          </a:p>
          <a:p>
            <a:endParaRPr lang="en-US" dirty="0"/>
          </a:p>
        </p:txBody>
      </p:sp>
      <p:sp>
        <p:nvSpPr>
          <p:cNvPr id="4" name="Text Placeholder 3"/>
          <p:cNvSpPr>
            <a:spLocks noGrp="1"/>
          </p:cNvSpPr>
          <p:nvPr>
            <p:ph type="body" sz="quarter" idx="13"/>
          </p:nvPr>
        </p:nvSpPr>
        <p:spPr/>
        <p:txBody>
          <a:bodyPr/>
          <a:lstStyle/>
          <a:p>
            <a:endParaRPr lang="en-US" dirty="0" smtClean="0"/>
          </a:p>
          <a:p>
            <a:pPr algn="just">
              <a:buNone/>
            </a:pPr>
            <a:r>
              <a:rPr lang="en-US" dirty="0" smtClean="0"/>
              <a:t>  - developing the leadership culture in schools through our active participation in these Virtual Universities, the Leaders Forum in London, on the site “Partners in Learning” and the live meetings. </a:t>
            </a:r>
          </a:p>
          <a:p>
            <a:pPr algn="just">
              <a:buNone/>
            </a:pPr>
            <a:r>
              <a:rPr lang="en-US" dirty="0" smtClean="0"/>
              <a:t>  -  implementing new strategies and instruments in fulfilling the mission of the school, using models of good practice.  </a:t>
            </a:r>
          </a:p>
          <a:p>
            <a:pPr algn="just">
              <a:buNone/>
            </a:pPr>
            <a:r>
              <a:rPr lang="en-US" dirty="0" smtClean="0"/>
              <a:t>  </a:t>
            </a:r>
            <a:endParaRPr lang="en-US" dirty="0"/>
          </a:p>
        </p:txBody>
      </p:sp>
      <p:pic>
        <p:nvPicPr>
          <p:cNvPr id="1026" name="Picture 2" descr="M:\poze_rev\foto an scolar 2009-2010\zile cni 2010\pentru prezentare zilele cni 2010\prezentare liceu\MICI\foto laborator fizica.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753533" y="4519740"/>
            <a:ext cx="1930400" cy="1286129"/>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N:\foto prez scoala\it\2.JPG"/>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5727700" y="4247035"/>
            <a:ext cx="1961420" cy="1313703"/>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E:\Pruteanu Gabriela a XI-a C\26-05 curs+activitati+telegondola\P1090191.JPG"/>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3225800" y="5257797"/>
            <a:ext cx="1879600" cy="125306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342198"/>
            <a:ext cx="4641120" cy="792162"/>
          </a:xfrm>
        </p:spPr>
        <p:txBody>
          <a:bodyPr/>
          <a:lstStyle/>
          <a:p>
            <a:r>
              <a:rPr lang="en-US" dirty="0" smtClean="0">
                <a:latin typeface="Segoe Semibold" pitchFamily="34" charset="0"/>
              </a:rPr>
              <a:t>Current Status</a:t>
            </a:r>
            <a:endParaRPr lang="en-US" dirty="0"/>
          </a:p>
        </p:txBody>
      </p:sp>
      <p:sp>
        <p:nvSpPr>
          <p:cNvPr id="4" name="Text Placeholder 3"/>
          <p:cNvSpPr>
            <a:spLocks noGrp="1"/>
          </p:cNvSpPr>
          <p:nvPr>
            <p:ph type="body" sz="quarter" idx="13"/>
          </p:nvPr>
        </p:nvSpPr>
        <p:spPr/>
        <p:txBody>
          <a:bodyPr>
            <a:normAutofit/>
          </a:bodyPr>
          <a:lstStyle/>
          <a:p>
            <a:pPr>
              <a:buNone/>
            </a:pPr>
            <a:r>
              <a:rPr lang="en-US" sz="2200" i="1" dirty="0" smtClean="0">
                <a:latin typeface="Segoe UI" pitchFamily="34" charset="0"/>
                <a:ea typeface="Segoe UI" pitchFamily="34" charset="0"/>
                <a:cs typeface="Segoe UI" pitchFamily="34" charset="0"/>
              </a:rPr>
              <a:t>What elements of your vision are in place now?</a:t>
            </a:r>
          </a:p>
          <a:p>
            <a:pPr algn="just">
              <a:buNone/>
            </a:pPr>
            <a:r>
              <a:rPr lang="en-US" sz="1600" b="1" dirty="0" smtClean="0">
                <a:latin typeface="Segoe UI" pitchFamily="34" charset="0"/>
                <a:ea typeface="Segoe UI" pitchFamily="34" charset="0"/>
                <a:cs typeface="Segoe UI" pitchFamily="34" charset="0"/>
              </a:rPr>
              <a:t> leadership =</a:t>
            </a:r>
            <a:r>
              <a:rPr lang="en-US" sz="1600" b="1" dirty="0" err="1" smtClean="0">
                <a:latin typeface="Segoe UI" pitchFamily="34" charset="0"/>
                <a:ea typeface="Segoe UI" pitchFamily="34" charset="0"/>
                <a:cs typeface="Segoe UI" pitchFamily="34" charset="0"/>
              </a:rPr>
              <a:t>independence+interdependence+respect,+trust+motivation</a:t>
            </a:r>
            <a:r>
              <a:rPr lang="en-US" sz="1600" b="1" dirty="0" smtClean="0">
                <a:latin typeface="Segoe UI" pitchFamily="34" charset="0"/>
                <a:ea typeface="Segoe UI" pitchFamily="34" charset="0"/>
                <a:cs typeface="Segoe UI" pitchFamily="34" charset="0"/>
              </a:rPr>
              <a:t> </a:t>
            </a:r>
          </a:p>
          <a:p>
            <a:pPr algn="just"/>
            <a:r>
              <a:rPr lang="en-US" dirty="0" smtClean="0">
                <a:latin typeface="Segoe UI" pitchFamily="34" charset="0"/>
                <a:ea typeface="Segoe UI" pitchFamily="34" charset="0"/>
                <a:cs typeface="Segoe UI" pitchFamily="34" charset="0"/>
              </a:rPr>
              <a:t>we stimulate the experience exchange in learning;</a:t>
            </a:r>
          </a:p>
          <a:p>
            <a:pPr algn="just"/>
            <a:r>
              <a:rPr lang="en-US" b="1" dirty="0" smtClean="0">
                <a:latin typeface="Segoe UI" pitchFamily="34" charset="0"/>
                <a:ea typeface="Segoe UI" pitchFamily="34" charset="0"/>
                <a:cs typeface="Segoe UI" pitchFamily="34" charset="0"/>
              </a:rPr>
              <a:t> leadership=finding the solutions to the problems of the local community;</a:t>
            </a:r>
          </a:p>
          <a:p>
            <a:pPr algn="just"/>
            <a:r>
              <a:rPr lang="en-US" dirty="0" smtClean="0">
                <a:latin typeface="Segoe UI" pitchFamily="34" charset="0"/>
                <a:ea typeface="Segoe UI" pitchFamily="34" charset="0"/>
                <a:cs typeface="Segoe UI" pitchFamily="34" charset="0"/>
              </a:rPr>
              <a:t>familiarizing the teachers and the students with new IT tools facilitate learning beyond the school ;</a:t>
            </a:r>
          </a:p>
          <a:p>
            <a:r>
              <a:rPr lang="en-US" dirty="0" smtClean="0"/>
              <a:t>Virtual identity for each classroom and each group.</a:t>
            </a:r>
            <a:endParaRPr lang="en-US" dirty="0"/>
          </a:p>
        </p:txBody>
      </p:sp>
      <p:pic>
        <p:nvPicPr>
          <p:cNvPr id="3075" name="Picture 3" descr="N:\foto prez scoala\cluburi\DSCF0013.JPG"/>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2208631" y="5039911"/>
            <a:ext cx="1372909" cy="1031620"/>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N:\foto prez scoala\cluburi\super clasa afise.JPG"/>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3689385" y="5028698"/>
            <a:ext cx="1596409" cy="1064273"/>
          </a:xfrm>
          <a:prstGeom prst="rect">
            <a:avLst/>
          </a:prstGeom>
          <a:noFill/>
          <a:extLst>
            <a:ext uri="{909E8E84-426E-40DD-AFC4-6F175D3DCCD1}">
              <a14:hiddenFill xmlns="" xmlns:a14="http://schemas.microsoft.com/office/drawing/2010/main">
                <a:solidFill>
                  <a:srgbClr val="FFFFFF"/>
                </a:solidFill>
              </a14:hiddenFill>
            </a:ext>
          </a:extLst>
        </p:spPr>
      </p:pic>
      <p:pic>
        <p:nvPicPr>
          <p:cNvPr id="3077" name="Picture 5" descr="N:\foto prez scoala\it\4.JP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5433651" y="5005513"/>
            <a:ext cx="1420970" cy="106601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Semibold" pitchFamily="34" charset="0"/>
              </a:rPr>
              <a:t>Current Status</a:t>
            </a:r>
            <a:endParaRPr lang="en-US" dirty="0"/>
          </a:p>
        </p:txBody>
      </p:sp>
      <p:sp>
        <p:nvSpPr>
          <p:cNvPr id="3" name="Content Placeholder 2"/>
          <p:cNvSpPr>
            <a:spLocks noGrp="1"/>
          </p:cNvSpPr>
          <p:nvPr>
            <p:ph idx="1"/>
          </p:nvPr>
        </p:nvSpPr>
        <p:spPr/>
        <p:txBody>
          <a:bodyPr/>
          <a:lstStyle/>
          <a:p>
            <a:r>
              <a:rPr lang="en-US" i="1" dirty="0" smtClean="0">
                <a:solidFill>
                  <a:schemeClr val="tx1">
                    <a:lumMod val="10000"/>
                  </a:schemeClr>
                </a:solidFill>
                <a:latin typeface="Segoe UI" pitchFamily="34" charset="0"/>
                <a:ea typeface="Segoe UI" pitchFamily="34" charset="0"/>
                <a:cs typeface="Segoe UI" pitchFamily="34" charset="0"/>
              </a:rPr>
              <a:t>What needs to be completed in this vision phase?</a:t>
            </a:r>
          </a:p>
          <a:p>
            <a:endParaRPr lang="en-US" dirty="0"/>
          </a:p>
        </p:txBody>
      </p:sp>
      <p:sp>
        <p:nvSpPr>
          <p:cNvPr id="4" name="Text Placeholder 3"/>
          <p:cNvSpPr>
            <a:spLocks noGrp="1"/>
          </p:cNvSpPr>
          <p:nvPr>
            <p:ph type="body" sz="quarter" idx="13"/>
          </p:nvPr>
        </p:nvSpPr>
        <p:spPr/>
        <p:txBody>
          <a:bodyPr/>
          <a:lstStyle/>
          <a:p>
            <a:pPr algn="just">
              <a:buFontTx/>
              <a:buChar char="-"/>
            </a:pPr>
            <a:r>
              <a:rPr lang="en-US" dirty="0" smtClean="0"/>
              <a:t>reshaping the relationship between parents and teachers through live meeting, online groups of discussion;</a:t>
            </a:r>
          </a:p>
          <a:p>
            <a:pPr algn="just">
              <a:buFontTx/>
              <a:buChar char="-"/>
            </a:pPr>
            <a:r>
              <a:rPr lang="en-US" dirty="0" smtClean="0"/>
              <a:t>increasing the number of the work groups and the initiatives of implementing of new instruments and methods of learning; </a:t>
            </a:r>
          </a:p>
          <a:p>
            <a:pPr algn="just">
              <a:buFontTx/>
              <a:buChar char="-"/>
            </a:pPr>
            <a:r>
              <a:rPr lang="en-US" dirty="0" smtClean="0"/>
              <a:t>developing more IT infrastructure that can allow learning, assessment and collaboration online </a:t>
            </a:r>
          </a:p>
          <a:p>
            <a:pPr algn="just">
              <a:buNone/>
            </a:pPr>
            <a:endParaRPr lang="en-US" dirty="0" smtClean="0"/>
          </a:p>
        </p:txBody>
      </p:sp>
      <p:pic>
        <p:nvPicPr>
          <p:cNvPr id="4099" name="Picture 3" descr="N:\foto prez scoala\it\IMG_1581.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871117" y="3743326"/>
            <a:ext cx="2401030" cy="1600687"/>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L:\diana\2011\RAPORT AGENDA EUROPA\europa3 crop.jpg"/>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4267201" y="3386667"/>
            <a:ext cx="2904018" cy="292855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Semibold" pitchFamily="34" charset="0"/>
              </a:rPr>
              <a:t>Current Status</a:t>
            </a:r>
            <a:endParaRPr lang="en-US" dirty="0"/>
          </a:p>
        </p:txBody>
      </p:sp>
      <p:sp>
        <p:nvSpPr>
          <p:cNvPr id="3" name="Content Placeholder 2"/>
          <p:cNvSpPr>
            <a:spLocks noGrp="1"/>
          </p:cNvSpPr>
          <p:nvPr>
            <p:ph idx="1"/>
          </p:nvPr>
        </p:nvSpPr>
        <p:spPr>
          <a:xfrm>
            <a:off x="981961" y="1154477"/>
            <a:ext cx="6707160" cy="631123"/>
          </a:xfrm>
        </p:spPr>
        <p:txBody>
          <a:bodyPr>
            <a:normAutofit fontScale="85000" lnSpcReduction="20000"/>
          </a:bodyPr>
          <a:lstStyle/>
          <a:p>
            <a:r>
              <a:rPr lang="en-US" i="1" dirty="0" smtClean="0">
                <a:solidFill>
                  <a:schemeClr val="tx1">
                    <a:lumMod val="10000"/>
                  </a:schemeClr>
                </a:solidFill>
                <a:latin typeface="Segoe UI" pitchFamily="34" charset="0"/>
                <a:ea typeface="Segoe UI" pitchFamily="34" charset="0"/>
                <a:cs typeface="Segoe UI" pitchFamily="34" charset="0"/>
              </a:rPr>
              <a:t>What are the top 3 things you most want to change in the next two years?</a:t>
            </a:r>
          </a:p>
          <a:p>
            <a:endParaRPr lang="en-US" dirty="0"/>
          </a:p>
        </p:txBody>
      </p:sp>
      <p:sp>
        <p:nvSpPr>
          <p:cNvPr id="4" name="Text Placeholder 3"/>
          <p:cNvSpPr>
            <a:spLocks noGrp="1"/>
          </p:cNvSpPr>
          <p:nvPr>
            <p:ph type="body" sz="quarter" idx="13"/>
          </p:nvPr>
        </p:nvSpPr>
        <p:spPr>
          <a:xfrm>
            <a:off x="981960" y="1785600"/>
            <a:ext cx="7781040" cy="4386600"/>
          </a:xfrm>
        </p:spPr>
        <p:txBody>
          <a:bodyPr/>
          <a:lstStyle/>
          <a:p>
            <a:pPr algn="just"/>
            <a:r>
              <a:rPr lang="en-US" dirty="0" smtClean="0"/>
              <a:t> to encourage and determine learning beyond the walls of the school </a:t>
            </a:r>
          </a:p>
          <a:p>
            <a:pPr algn="just"/>
            <a:r>
              <a:rPr lang="en-US" dirty="0" smtClean="0"/>
              <a:t> to develop E-learning platforms for all the subjects </a:t>
            </a:r>
          </a:p>
          <a:p>
            <a:pPr algn="just"/>
            <a:r>
              <a:rPr lang="en-US" dirty="0" smtClean="0"/>
              <a:t>To create the channels of communication with the parents</a:t>
            </a:r>
          </a:p>
          <a:p>
            <a:pPr algn="just"/>
            <a:r>
              <a:rPr lang="en-US" dirty="0" smtClean="0"/>
              <a:t>to intensify the impact of the school and students in the local community </a:t>
            </a:r>
          </a:p>
          <a:p>
            <a:pPr algn="just"/>
            <a:endParaRPr lang="en-US" dirty="0" smtClean="0"/>
          </a:p>
          <a:p>
            <a:endParaRPr lang="en-US" dirty="0"/>
          </a:p>
        </p:txBody>
      </p:sp>
      <p:pic>
        <p:nvPicPr>
          <p:cNvPr id="8194" name="Picture 2" descr="\\server\transfer\Director1\foto prez\imagesCA9Z382S.jpg"/>
          <p:cNvPicPr>
            <a:picLocks noChangeAspect="1" noChangeArrowheads="1"/>
          </p:cNvPicPr>
          <p:nvPr/>
        </p:nvPicPr>
        <p:blipFill>
          <a:blip r:embed="rId2" cstate="screen"/>
          <a:srcRect/>
          <a:stretch>
            <a:fillRect/>
          </a:stretch>
        </p:blipFill>
        <p:spPr bwMode="auto">
          <a:xfrm>
            <a:off x="7251180" y="302355"/>
            <a:ext cx="1483245" cy="1483245"/>
          </a:xfrm>
          <a:prstGeom prst="rect">
            <a:avLst/>
          </a:prstGeom>
          <a:noFill/>
        </p:spPr>
      </p:pic>
      <p:pic>
        <p:nvPicPr>
          <p:cNvPr id="5122" name="Picture 2" descr="N:\foto prez scoala\lucru pe echipe inafara scolii\P1080875.JPG"/>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467435" y="3385140"/>
            <a:ext cx="2580390" cy="1720260"/>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N:\foto prez scoala\lucru pe echipe inafara scolii\IMG_8889.JPG"/>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5984576" y="3399369"/>
            <a:ext cx="2559047" cy="1706031"/>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L:\diana\2010\INNOVATIVE\afis africa\ces.jp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3270251" y="4657900"/>
            <a:ext cx="2499505" cy="176761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strVal val="#ppt_w*0.05"/>
                                          </p:val>
                                        </p:tav>
                                        <p:tav tm="100000">
                                          <p:val>
                                            <p:strVal val="#ppt_w"/>
                                          </p:val>
                                        </p:tav>
                                      </p:tavLst>
                                    </p:anim>
                                    <p:anim calcmode="lin" valueType="num">
                                      <p:cBhvr>
                                        <p:cTn id="13" dur="500" fill="hold"/>
                                        <p:tgtEl>
                                          <p:spTgt spid="8194"/>
                                        </p:tgtEl>
                                        <p:attrNameLst>
                                          <p:attrName>ppt_h</p:attrName>
                                        </p:attrNameLst>
                                      </p:cBhvr>
                                      <p:tavLst>
                                        <p:tav tm="0">
                                          <p:val>
                                            <p:strVal val="#ppt_h"/>
                                          </p:val>
                                        </p:tav>
                                        <p:tav tm="100000">
                                          <p:val>
                                            <p:strVal val="#ppt_h"/>
                                          </p:val>
                                        </p:tav>
                                      </p:tavLst>
                                    </p:anim>
                                    <p:anim calcmode="lin" valueType="num">
                                      <p:cBhvr>
                                        <p:cTn id="14" dur="500" fill="hold"/>
                                        <p:tgtEl>
                                          <p:spTgt spid="8194"/>
                                        </p:tgtEl>
                                        <p:attrNameLst>
                                          <p:attrName>ppt_x</p:attrName>
                                        </p:attrNameLst>
                                      </p:cBhvr>
                                      <p:tavLst>
                                        <p:tav tm="0">
                                          <p:val>
                                            <p:strVal val="#ppt_x-.2"/>
                                          </p:val>
                                        </p:tav>
                                        <p:tav tm="100000">
                                          <p:val>
                                            <p:strVal val="#ppt_x"/>
                                          </p:val>
                                        </p:tav>
                                      </p:tavLst>
                                    </p:anim>
                                    <p:anim calcmode="lin" valueType="num">
                                      <p:cBhvr>
                                        <p:cTn id="15" dur="500" fill="hold"/>
                                        <p:tgtEl>
                                          <p:spTgt spid="8194"/>
                                        </p:tgtEl>
                                        <p:attrNameLst>
                                          <p:attrName>ppt_y</p:attrName>
                                        </p:attrNameLst>
                                      </p:cBhvr>
                                      <p:tavLst>
                                        <p:tav tm="0">
                                          <p:val>
                                            <p:strVal val="#ppt_y"/>
                                          </p:val>
                                        </p:tav>
                                        <p:tav tm="100000">
                                          <p:val>
                                            <p:strVal val="#ppt_y"/>
                                          </p:val>
                                        </p:tav>
                                      </p:tavLst>
                                    </p:anim>
                                    <p:animEffect transition="in" filter="fade">
                                      <p:cBhvr>
                                        <p:cTn id="16" dur="500"/>
                                        <p:tgtEl>
                                          <p:spTgt spid="819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down)">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wipe(down)">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wipe(down)">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74" y="342198"/>
            <a:ext cx="5831745" cy="792162"/>
          </a:xfrm>
        </p:spPr>
        <p:txBody>
          <a:bodyPr/>
          <a:lstStyle/>
          <a:p>
            <a:r>
              <a:rPr lang="en-US" dirty="0" smtClean="0">
                <a:latin typeface="Segoe Semibold" pitchFamily="34" charset="0"/>
              </a:rPr>
              <a:t>Ideas for Attaining the Vision</a:t>
            </a:r>
            <a:endParaRPr lang="en-US" dirty="0"/>
          </a:p>
        </p:txBody>
      </p:sp>
      <p:sp>
        <p:nvSpPr>
          <p:cNvPr id="4" name="Text Placeholder 3"/>
          <p:cNvSpPr>
            <a:spLocks noGrp="1"/>
          </p:cNvSpPr>
          <p:nvPr>
            <p:ph type="body" sz="quarter" idx="13"/>
          </p:nvPr>
        </p:nvSpPr>
        <p:spPr>
          <a:xfrm>
            <a:off x="981960" y="1134360"/>
            <a:ext cx="7781040" cy="5037840"/>
          </a:xfrm>
        </p:spPr>
        <p:txBody>
          <a:bodyPr>
            <a:normAutofit/>
          </a:bodyPr>
          <a:lstStyle/>
          <a:p>
            <a:r>
              <a:rPr lang="en-US" sz="2000" i="1" dirty="0" smtClean="0">
                <a:latin typeface="Segoe UI" pitchFamily="34" charset="0"/>
                <a:ea typeface="Segoe UI" pitchFamily="34" charset="0"/>
                <a:cs typeface="Segoe UI" pitchFamily="34" charset="0"/>
              </a:rPr>
              <a:t>What are your thoughts about ways that your school’s vision is currently supported in each of the following possible areas?</a:t>
            </a:r>
          </a:p>
          <a:p>
            <a:pPr lvl="1" algn="just">
              <a:lnSpc>
                <a:spcPct val="100000"/>
              </a:lnSpc>
              <a:buNone/>
            </a:pPr>
            <a:r>
              <a:rPr lang="en-US" sz="1800" b="1" i="1" dirty="0" smtClean="0">
                <a:latin typeface="Segoe UI" pitchFamily="34" charset="0"/>
                <a:ea typeface="Segoe UI" pitchFamily="34" charset="0"/>
                <a:cs typeface="Segoe UI" pitchFamily="34" charset="0"/>
              </a:rPr>
              <a:t>Teaching, learning and assessment</a:t>
            </a:r>
          </a:p>
          <a:p>
            <a:pPr lvl="1" algn="just">
              <a:lnSpc>
                <a:spcPct val="100000"/>
              </a:lnSpc>
              <a:buNone/>
            </a:pPr>
            <a:endParaRPr lang="en-US" sz="1800" dirty="0" smtClean="0">
              <a:latin typeface="Segoe UI" pitchFamily="34" charset="0"/>
              <a:ea typeface="Segoe UI" pitchFamily="34" charset="0"/>
              <a:cs typeface="Segoe UI" pitchFamily="34" charset="0"/>
            </a:endParaRPr>
          </a:p>
          <a:p>
            <a:pPr lvl="1" algn="ctr">
              <a:lnSpc>
                <a:spcPct val="100000"/>
              </a:lnSpc>
              <a:buNone/>
            </a:pPr>
            <a:r>
              <a:rPr lang="en-US" sz="1800" dirty="0" smtClean="0">
                <a:latin typeface="Segoe UI" pitchFamily="34" charset="0"/>
                <a:ea typeface="Segoe UI" pitchFamily="34" charset="0"/>
                <a:cs typeface="Segoe UI" pitchFamily="34" charset="0"/>
              </a:rPr>
              <a:t> </a:t>
            </a:r>
            <a:r>
              <a:rPr lang="en-US" sz="1800" b="1" dirty="0" smtClean="0">
                <a:latin typeface="Segoe UI" pitchFamily="34" charset="0"/>
                <a:ea typeface="Segoe UI" pitchFamily="34" charset="0"/>
                <a:cs typeface="Segoe UI" pitchFamily="34" charset="0"/>
              </a:rPr>
              <a:t>Peer learning and assessment +group learning and assessment =</a:t>
            </a:r>
          </a:p>
          <a:p>
            <a:pPr lvl="1" algn="ctr">
              <a:lnSpc>
                <a:spcPct val="100000"/>
              </a:lnSpc>
              <a:buNone/>
            </a:pPr>
            <a:r>
              <a:rPr lang="en-US" sz="1800" b="1" dirty="0" smtClean="0">
                <a:latin typeface="Segoe UI" pitchFamily="34" charset="0"/>
                <a:ea typeface="Segoe UI" pitchFamily="34" charset="0"/>
                <a:cs typeface="Segoe UI" pitchFamily="34" charset="0"/>
              </a:rPr>
              <a:t> 21</a:t>
            </a:r>
            <a:r>
              <a:rPr lang="en-US" sz="1800" b="1" baseline="30000" dirty="0" smtClean="0">
                <a:latin typeface="Segoe UI" pitchFamily="34" charset="0"/>
                <a:ea typeface="Segoe UI" pitchFamily="34" charset="0"/>
                <a:cs typeface="Segoe UI" pitchFamily="34" charset="0"/>
              </a:rPr>
              <a:t>st</a:t>
            </a:r>
            <a:r>
              <a:rPr lang="en-US" sz="1800" b="1" dirty="0" smtClean="0">
                <a:latin typeface="Segoe UI" pitchFamily="34" charset="0"/>
                <a:ea typeface="Segoe UI" pitchFamily="34" charset="0"/>
                <a:cs typeface="Segoe UI" pitchFamily="34" charset="0"/>
              </a:rPr>
              <a:t> century skills.</a:t>
            </a:r>
          </a:p>
          <a:p>
            <a:pPr lvl="1" algn="ctr">
              <a:lnSpc>
                <a:spcPct val="100000"/>
              </a:lnSpc>
              <a:buNone/>
            </a:pPr>
            <a:r>
              <a:rPr lang="en-US" sz="1800" b="1" dirty="0" smtClean="0">
                <a:latin typeface="Segoe UI" pitchFamily="34" charset="0"/>
                <a:ea typeface="Segoe UI" pitchFamily="34" charset="0"/>
                <a:cs typeface="Segoe UI" pitchFamily="34" charset="0"/>
              </a:rPr>
              <a:t>Learn from your experience and from others expriences!</a:t>
            </a:r>
          </a:p>
          <a:p>
            <a:pPr lvl="1" algn="ctr">
              <a:lnSpc>
                <a:spcPct val="100000"/>
              </a:lnSpc>
              <a:buNone/>
            </a:pPr>
            <a:r>
              <a:rPr lang="en-US" sz="1800" b="1" dirty="0" smtClean="0">
                <a:latin typeface="Segoe UI" pitchFamily="34" charset="0"/>
                <a:ea typeface="Segoe UI" pitchFamily="34" charset="0"/>
                <a:cs typeface="Segoe UI" pitchFamily="34" charset="0"/>
              </a:rPr>
              <a:t>Accept the challenges! All of these means progress!  </a:t>
            </a:r>
          </a:p>
          <a:p>
            <a:pPr lvl="1" algn="ctr">
              <a:lnSpc>
                <a:spcPct val="100000"/>
              </a:lnSpc>
              <a:buNone/>
            </a:pPr>
            <a:endParaRPr lang="en-US" sz="1800" b="1" dirty="0" smtClean="0">
              <a:latin typeface="Segoe UI" pitchFamily="34" charset="0"/>
              <a:ea typeface="Segoe UI" pitchFamily="34" charset="0"/>
              <a:cs typeface="Segoe UI" pitchFamily="34" charset="0"/>
            </a:endParaRPr>
          </a:p>
          <a:p>
            <a:pPr lvl="1" algn="just">
              <a:lnSpc>
                <a:spcPct val="100000"/>
              </a:lnSpc>
              <a:buNone/>
            </a:pPr>
            <a:r>
              <a:rPr lang="en-US" sz="1800" b="1" i="1" dirty="0" smtClean="0">
                <a:latin typeface="Segoe UI" pitchFamily="34" charset="0"/>
                <a:ea typeface="Segoe UI" pitchFamily="34" charset="0"/>
                <a:cs typeface="Segoe UI" pitchFamily="34" charset="0"/>
              </a:rPr>
              <a:t>Leadership and culture of innovation</a:t>
            </a:r>
          </a:p>
          <a:p>
            <a:pPr lvl="1" algn="just">
              <a:lnSpc>
                <a:spcPct val="100000"/>
              </a:lnSpc>
              <a:buNone/>
            </a:pPr>
            <a:r>
              <a:rPr lang="en-US" b="1" dirty="0" smtClean="0">
                <a:latin typeface="Segoe UI" pitchFamily="34" charset="0"/>
                <a:ea typeface="Segoe UI" pitchFamily="34" charset="0"/>
                <a:cs typeface="Segoe UI" pitchFamily="34" charset="0"/>
              </a:rPr>
              <a:t>Independence in learning+ Active inter-dependence= The leader of the 21</a:t>
            </a:r>
            <a:r>
              <a:rPr lang="en-US" b="1" baseline="30000" dirty="0" smtClean="0">
                <a:latin typeface="Segoe UI" pitchFamily="34" charset="0"/>
                <a:ea typeface="Segoe UI" pitchFamily="34" charset="0"/>
                <a:cs typeface="Segoe UI" pitchFamily="34" charset="0"/>
              </a:rPr>
              <a:t>st</a:t>
            </a:r>
            <a:r>
              <a:rPr lang="en-US" b="1" dirty="0" smtClean="0">
                <a:latin typeface="Segoe UI" pitchFamily="34" charset="0"/>
                <a:ea typeface="Segoe UI" pitchFamily="34" charset="0"/>
                <a:cs typeface="Segoe UI" pitchFamily="34" charset="0"/>
              </a:rPr>
              <a:t> century</a:t>
            </a:r>
          </a:p>
          <a:p>
            <a:pPr lvl="1" algn="just">
              <a:lnSpc>
                <a:spcPct val="100000"/>
              </a:lnSpc>
              <a:buNone/>
            </a:pPr>
            <a:r>
              <a:rPr lang="en-US" sz="1800" dirty="0" smtClean="0">
                <a:latin typeface="Segoe UI" pitchFamily="34" charset="0"/>
                <a:ea typeface="Segoe UI" pitchFamily="34" charset="0"/>
                <a:cs typeface="Segoe UI" pitchFamily="34" charset="0"/>
              </a:rPr>
              <a:t>  </a:t>
            </a:r>
          </a:p>
        </p:txBody>
      </p:sp>
      <p:pic>
        <p:nvPicPr>
          <p:cNvPr id="9218" name="Picture 2" descr="\\server\transfer\Director1\foto prez\imagesCAE98HYS.jpg"/>
          <p:cNvPicPr>
            <a:picLocks noChangeAspect="1" noChangeArrowheads="1"/>
          </p:cNvPicPr>
          <p:nvPr/>
        </p:nvPicPr>
        <p:blipFill>
          <a:blip r:embed="rId3" cstate="screen"/>
          <a:srcRect/>
          <a:stretch>
            <a:fillRect/>
          </a:stretch>
        </p:blipFill>
        <p:spPr bwMode="auto">
          <a:xfrm>
            <a:off x="189974" y="253297"/>
            <a:ext cx="1172101" cy="1258523"/>
          </a:xfrm>
          <a:prstGeom prst="rect">
            <a:avLst/>
          </a:prstGeom>
          <a:noFill/>
        </p:spPr>
      </p:pic>
      <p:pic>
        <p:nvPicPr>
          <p:cNvPr id="5" name="Picture 6" descr="L:\diana\2010\INNOVATIVE\blog 9b.jpg"/>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3387771" y="4890927"/>
            <a:ext cx="2798846" cy="174901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1000" fill="hold"/>
                                        <p:tgtEl>
                                          <p:spTgt spid="9218"/>
                                        </p:tgtEl>
                                        <p:attrNameLst>
                                          <p:attrName>ppt_w</p:attrName>
                                        </p:attrNameLst>
                                      </p:cBhvr>
                                      <p:tavLst>
                                        <p:tav tm="0">
                                          <p:val>
                                            <p:strVal val="#ppt_w*0.70"/>
                                          </p:val>
                                        </p:tav>
                                        <p:tav tm="100000">
                                          <p:val>
                                            <p:strVal val="#ppt_w"/>
                                          </p:val>
                                        </p:tav>
                                      </p:tavLst>
                                    </p:anim>
                                    <p:anim calcmode="lin" valueType="num">
                                      <p:cBhvr>
                                        <p:cTn id="13" dur="1000" fill="hold"/>
                                        <p:tgtEl>
                                          <p:spTgt spid="9218"/>
                                        </p:tgtEl>
                                        <p:attrNameLst>
                                          <p:attrName>ppt_h</p:attrName>
                                        </p:attrNameLst>
                                      </p:cBhvr>
                                      <p:tavLst>
                                        <p:tav tm="0">
                                          <p:val>
                                            <p:strVal val="#ppt_h"/>
                                          </p:val>
                                        </p:tav>
                                        <p:tav tm="100000">
                                          <p:val>
                                            <p:strVal val="#ppt_h"/>
                                          </p:val>
                                        </p:tav>
                                      </p:tavLst>
                                    </p:anim>
                                    <p:animEffect transition="in" filter="fade">
                                      <p:cBhvr>
                                        <p:cTn id="14" dur="10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to="" calcmode="lin" valueType="num">
                                      <p:cBhvr>
                                        <p:cTn id="19" dur="1" fill="hold"/>
                                        <p:tgtEl>
                                          <p:spTgt spid="4">
                                            <p:txEl>
                                              <p:pRg st="1" end="1"/>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to="" calcmode="lin" valueType="num">
                                      <p:cBhvr>
                                        <p:cTn id="25" dur="1" fill="hold"/>
                                        <p:tgtEl>
                                          <p:spTgt spid="4">
                                            <p:txEl>
                                              <p:pRg st="4" end="4"/>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to="" calcmode="lin" valueType="num">
                                      <p:cBhvr>
                                        <p:cTn id="28" dur="1" fill="hold"/>
                                        <p:tgtEl>
                                          <p:spTgt spid="4">
                                            <p:txEl>
                                              <p:pRg st="5" end="5"/>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to="" calcmode="lin" valueType="num">
                                      <p:cBhvr>
                                        <p:cTn id="31" dur="1" fill="hold"/>
                                        <p:tgtEl>
                                          <p:spTgt spid="4">
                                            <p:txEl>
                                              <p:pRg st="6" end="6"/>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circle(in)">
                                      <p:cBhvr>
                                        <p:cTn id="36" dur="2000"/>
                                        <p:tgtEl>
                                          <p:spTgt spid="4">
                                            <p:txEl>
                                              <p:pRg st="8" end="8"/>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circle(in)">
                                      <p:cBhvr>
                                        <p:cTn id="39" dur="2000"/>
                                        <p:tgtEl>
                                          <p:spTgt spid="4">
                                            <p:txEl>
                                              <p:pRg st="9" end="9"/>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circle(in)">
                                      <p:cBhvr>
                                        <p:cTn id="42"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Custom 1">
      <a:dk1>
        <a:srgbClr val="AFDAF6"/>
      </a:dk1>
      <a:lt1>
        <a:sysClr val="window" lastClr="FFFFFF"/>
      </a:lt1>
      <a:dk2>
        <a:srgbClr val="5990CA"/>
      </a:dk2>
      <a:lt2>
        <a:srgbClr val="004278"/>
      </a:lt2>
      <a:accent1>
        <a:srgbClr val="FEC400"/>
      </a:accent1>
      <a:accent2>
        <a:srgbClr val="E58E00"/>
      </a:accent2>
      <a:accent3>
        <a:srgbClr val="D8D000"/>
      </a:accent3>
      <a:accent4>
        <a:srgbClr val="76BE5B"/>
      </a:accent4>
      <a:accent5>
        <a:srgbClr val="006025"/>
      </a:accent5>
      <a:accent6>
        <a:srgbClr val="A4A5A5"/>
      </a:accent6>
      <a:hlink>
        <a:srgbClr val="004278"/>
      </a:hlink>
      <a:folHlink>
        <a:srgbClr val="88270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3442</TotalTime>
  <Words>1227</Words>
  <Application>Microsoft Office PowerPoint</Application>
  <PresentationFormat>Expunere pe ecran (4:3)</PresentationFormat>
  <Paragraphs>144</Paragraphs>
  <Slides>18</Slides>
  <Notes>7</Notes>
  <HiddenSlides>0</HiddenSlides>
  <MMClips>0</MMClips>
  <ScaleCrop>false</ScaleCrop>
  <HeadingPairs>
    <vt:vector size="4" baseType="variant">
      <vt:variant>
        <vt:lpstr>Temă</vt:lpstr>
      </vt:variant>
      <vt:variant>
        <vt:i4>1</vt:i4>
      </vt:variant>
      <vt:variant>
        <vt:lpstr>Titluri diapozitive</vt:lpstr>
      </vt:variant>
      <vt:variant>
        <vt:i4>18</vt:i4>
      </vt:variant>
    </vt:vector>
  </HeadingPairs>
  <TitlesOfParts>
    <vt:vector size="19" baseType="lpstr">
      <vt:lpstr>2_Office Theme</vt:lpstr>
      <vt:lpstr>Vision showcase activity</vt:lpstr>
      <vt:lpstr>Vision showcase</vt:lpstr>
      <vt:lpstr>Vision of Innovation</vt:lpstr>
      <vt:lpstr>Vision of Innovation</vt:lpstr>
      <vt:lpstr>Vision of Innovation</vt:lpstr>
      <vt:lpstr>Current Status</vt:lpstr>
      <vt:lpstr>Current Status</vt:lpstr>
      <vt:lpstr>Current Status</vt:lpstr>
      <vt:lpstr>Ideas for Attaining the Vision</vt:lpstr>
      <vt:lpstr>Ideas for Attaining the Vision</vt:lpstr>
      <vt:lpstr>Our summary vision </vt:lpstr>
      <vt:lpstr>Our summary vision     </vt:lpstr>
      <vt:lpstr>Our sumary vision  </vt:lpstr>
      <vt:lpstr>Evaluation</vt:lpstr>
      <vt:lpstr>Recognition</vt:lpstr>
      <vt:lpstr>Anticipated Challenges</vt:lpstr>
      <vt:lpstr>Anticipated Challenges</vt:lpstr>
      <vt:lpstr>How can Innovative Schools community  help?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Leah Kimble</dc:creator>
  <cp:lastModifiedBy>ON</cp:lastModifiedBy>
  <cp:revision>308</cp:revision>
  <cp:lastPrinted>2009-08-24T23:23:43Z</cp:lastPrinted>
  <dcterms:created xsi:type="dcterms:W3CDTF">2009-08-25T19:59:42Z</dcterms:created>
  <dcterms:modified xsi:type="dcterms:W3CDTF">2011-05-30T06:39:27Z</dcterms:modified>
</cp:coreProperties>
</file>