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1" r:id="rId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692"/>
    <a:srgbClr val="0362B9"/>
    <a:srgbClr val="00A4F6"/>
    <a:srgbClr val="204D84"/>
    <a:srgbClr val="FFFFFF"/>
    <a:srgbClr val="74CDE2"/>
    <a:srgbClr val="3AB8D6"/>
    <a:srgbClr val="51515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9" autoAdjust="0"/>
    <p:restoredTop sz="94660"/>
  </p:normalViewPr>
  <p:slideViewPr>
    <p:cSldViewPr>
      <p:cViewPr varScale="1">
        <p:scale>
          <a:sx n="72" d="100"/>
          <a:sy n="72" d="100"/>
        </p:scale>
        <p:origin x="-100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54CDF7-5410-45B8-A59D-211F35A65D4A}" type="doc">
      <dgm:prSet loTypeId="urn:microsoft.com/office/officeart/2005/8/layout/default#1" loCatId="list" qsTypeId="urn:microsoft.com/office/officeart/2005/8/quickstyle/simple1#1" qsCatId="simple" csTypeId="urn:microsoft.com/office/officeart/2005/8/colors/accent1_2#1" csCatId="accent1" phldr="1"/>
      <dgm:spPr>
        <a:scene3d>
          <a:camera prst="orthographicFront"/>
          <a:lightRig rig="threePt" dir="t"/>
        </a:scene3d>
      </dgm:spPr>
      <dgm:t>
        <a:bodyPr/>
        <a:lstStyle/>
        <a:p>
          <a:endParaRPr lang="en-US"/>
        </a:p>
      </dgm:t>
    </dgm:pt>
    <dgm:pt modelId="{025950EB-E5EE-4A84-B24C-37B2C51B4689}">
      <dgm:prSet phldrT="[Text]" custT="1">
        <dgm:style>
          <a:lnRef idx="0">
            <a:schemeClr val="accent1"/>
          </a:lnRef>
          <a:fillRef idx="3">
            <a:schemeClr val="accent1"/>
          </a:fillRef>
          <a:effectRef idx="3">
            <a:schemeClr val="accent1"/>
          </a:effectRef>
          <a:fontRef idx="minor">
            <a:schemeClr val="lt1"/>
          </a:fontRef>
        </dgm:style>
      </dgm:prSet>
      <dgm:spPr>
        <a:gradFill rotWithShape="0">
          <a:gsLst>
            <a:gs pos="0">
              <a:srgbClr val="0362B9"/>
            </a:gs>
            <a:gs pos="100000">
              <a:srgbClr val="004692"/>
            </a:gs>
          </a:gsLst>
        </a:gradFill>
        <a:ln>
          <a:solidFill>
            <a:schemeClr val="bg1"/>
          </a:solidFill>
        </a:ln>
        <a:sp3d>
          <a:bevelT w="63500" h="25400"/>
        </a:sp3d>
      </dgm:spPr>
      <dgm:t>
        <a:bodyPr/>
        <a:lstStyle/>
        <a:p>
          <a:pPr algn="l"/>
          <a:r>
            <a:rPr lang="fr-FR" sz="2000" b="0" i="0" dirty="0" smtClean="0">
              <a:solidFill>
                <a:schemeClr val="bg1"/>
              </a:solidFill>
              <a:latin typeface="Times New Roman" pitchFamily="18" charset="0"/>
              <a:cs typeface="Times New Roman" pitchFamily="18" charset="0"/>
            </a:rPr>
            <a:t>Le projet a été réalisé par:</a:t>
          </a:r>
        </a:p>
      </dgm:t>
    </dgm:pt>
    <dgm:pt modelId="{3E3BF75A-384D-47BA-A703-7C3B71E209AF}" type="sibTrans" cxnId="{A7D08AD9-FCC3-438A-86A2-F27C06903E07}">
      <dgm:prSet/>
      <dgm:spPr/>
      <dgm:t>
        <a:bodyPr/>
        <a:lstStyle/>
        <a:p>
          <a:endParaRPr lang="en-US"/>
        </a:p>
      </dgm:t>
    </dgm:pt>
    <dgm:pt modelId="{FA27E916-925D-4C94-97E1-03CDBE9DBF79}" type="parTrans" cxnId="{A7D08AD9-FCC3-438A-86A2-F27C06903E07}">
      <dgm:prSet/>
      <dgm:spPr/>
      <dgm:t>
        <a:bodyPr/>
        <a:lstStyle/>
        <a:p>
          <a:endParaRPr lang="en-US"/>
        </a:p>
      </dgm:t>
    </dgm:pt>
    <dgm:pt modelId="{BDD3547E-1D5D-4BAB-854B-E275E61B239F}" type="pres">
      <dgm:prSet presAssocID="{C054CDF7-5410-45B8-A59D-211F35A65D4A}" presName="diagram" presStyleCnt="0">
        <dgm:presLayoutVars>
          <dgm:dir/>
          <dgm:resizeHandles val="exact"/>
        </dgm:presLayoutVars>
      </dgm:prSet>
      <dgm:spPr/>
      <dgm:t>
        <a:bodyPr/>
        <a:lstStyle/>
        <a:p>
          <a:endParaRPr lang="en-US"/>
        </a:p>
      </dgm:t>
    </dgm:pt>
    <dgm:pt modelId="{1B720D48-14D6-411B-9E20-81985EE2E901}" type="pres">
      <dgm:prSet presAssocID="{025950EB-E5EE-4A84-B24C-37B2C51B4689}" presName="node" presStyleLbl="node1" presStyleIdx="0" presStyleCnt="1" custScaleX="133101" custScaleY="40984" custLinFactY="-48972" custLinFactNeighborX="-9515" custLinFactNeighborY="-100000">
        <dgm:presLayoutVars>
          <dgm:bulletEnabled val="1"/>
        </dgm:presLayoutVars>
      </dgm:prSet>
      <dgm:spPr>
        <a:prstGeom prst="roundRect">
          <a:avLst/>
        </a:prstGeom>
      </dgm:spPr>
      <dgm:t>
        <a:bodyPr/>
        <a:lstStyle/>
        <a:p>
          <a:endParaRPr lang="en-US"/>
        </a:p>
      </dgm:t>
    </dgm:pt>
  </dgm:ptLst>
  <dgm:cxnLst>
    <dgm:cxn modelId="{CD6C84CE-70F4-4F54-9E72-BBD14FF1A2A6}" type="presOf" srcId="{025950EB-E5EE-4A84-B24C-37B2C51B4689}" destId="{1B720D48-14D6-411B-9E20-81985EE2E901}" srcOrd="0" destOrd="0" presId="urn:microsoft.com/office/officeart/2005/8/layout/default#1"/>
    <dgm:cxn modelId="{A7D08AD9-FCC3-438A-86A2-F27C06903E07}" srcId="{C054CDF7-5410-45B8-A59D-211F35A65D4A}" destId="{025950EB-E5EE-4A84-B24C-37B2C51B4689}" srcOrd="0" destOrd="0" parTransId="{FA27E916-925D-4C94-97E1-03CDBE9DBF79}" sibTransId="{3E3BF75A-384D-47BA-A703-7C3B71E209AF}"/>
    <dgm:cxn modelId="{B47C4987-C097-4239-969E-DCEF673B0A59}" type="presOf" srcId="{C054CDF7-5410-45B8-A59D-211F35A65D4A}" destId="{BDD3547E-1D5D-4BAB-854B-E275E61B239F}" srcOrd="0" destOrd="0" presId="urn:microsoft.com/office/officeart/2005/8/layout/default#1"/>
    <dgm:cxn modelId="{C25DE61B-1FAF-4EA8-B8AA-E5931503DD71}" type="presParOf" srcId="{BDD3547E-1D5D-4BAB-854B-E275E61B239F}" destId="{1B720D48-14D6-411B-9E20-81985EE2E901}" srcOrd="0"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54CDF7-5410-45B8-A59D-211F35A65D4A}" type="doc">
      <dgm:prSet loTypeId="urn:microsoft.com/office/officeart/2005/8/layout/default#2" loCatId="list" qsTypeId="urn:microsoft.com/office/officeart/2005/8/quickstyle/simple1#2" qsCatId="simple" csTypeId="urn:microsoft.com/office/officeart/2005/8/colors/accent1_2#2" csCatId="accent1" phldr="1"/>
      <dgm:spPr>
        <a:scene3d>
          <a:camera prst="orthographicFront"/>
          <a:lightRig rig="threePt" dir="t"/>
        </a:scene3d>
      </dgm:spPr>
      <dgm:t>
        <a:bodyPr/>
        <a:lstStyle/>
        <a:p>
          <a:endParaRPr lang="en-US"/>
        </a:p>
      </dgm:t>
    </dgm:pt>
    <dgm:pt modelId="{025950EB-E5EE-4A84-B24C-37B2C51B4689}">
      <dgm:prSet phldrT="[Text]" custT="1">
        <dgm:style>
          <a:lnRef idx="0">
            <a:schemeClr val="accent1"/>
          </a:lnRef>
          <a:fillRef idx="3">
            <a:schemeClr val="accent1"/>
          </a:fillRef>
          <a:effectRef idx="3">
            <a:schemeClr val="accent1"/>
          </a:effectRef>
          <a:fontRef idx="minor">
            <a:schemeClr val="lt1"/>
          </a:fontRef>
        </dgm:style>
      </dgm:prSet>
      <dgm:spPr>
        <a:gradFill rotWithShape="0">
          <a:gsLst>
            <a:gs pos="0">
              <a:srgbClr val="0362B9"/>
            </a:gs>
            <a:gs pos="100000">
              <a:srgbClr val="004692"/>
            </a:gs>
          </a:gsLst>
        </a:gradFill>
        <a:ln>
          <a:solidFill>
            <a:schemeClr val="bg1"/>
          </a:solidFill>
        </a:ln>
        <a:sp3d>
          <a:bevelT w="63500" h="25400"/>
        </a:sp3d>
      </dgm:spPr>
      <dgm:t>
        <a:bodyPr/>
        <a:lstStyle/>
        <a:p>
          <a:pPr algn="l"/>
          <a:r>
            <a:rPr lang="fr-FR" sz="2000" b="0" i="0" dirty="0" smtClean="0">
              <a:solidFill>
                <a:schemeClr val="bg1"/>
              </a:solidFill>
              <a:latin typeface="Times New Roman" pitchFamily="18" charset="0"/>
              <a:cs typeface="Times New Roman" pitchFamily="18" charset="0"/>
            </a:rPr>
            <a:t>  </a:t>
          </a:r>
          <a:r>
            <a:rPr lang="fr-FR" sz="2000" b="0" i="0" dirty="0" err="1" smtClean="0">
              <a:solidFill>
                <a:schemeClr val="bg1"/>
              </a:solidFill>
              <a:latin typeface="Times New Roman" pitchFamily="18" charset="0"/>
              <a:cs typeface="Times New Roman" pitchFamily="18" charset="0"/>
            </a:rPr>
            <a:t>Mih</a:t>
          </a:r>
          <a:r>
            <a:rPr lang="vi-VN" sz="2000" b="0" i="0" dirty="0" smtClean="0">
              <a:solidFill>
                <a:schemeClr val="bg1"/>
              </a:solidFill>
              <a:latin typeface="Times New Roman" pitchFamily="18" charset="0"/>
              <a:cs typeface="Times New Roman" pitchFamily="18" charset="0"/>
            </a:rPr>
            <a:t>ă</a:t>
          </a:r>
          <a:r>
            <a:rPr lang="en-US" sz="2000" b="0" i="0" dirty="0" err="1" smtClean="0">
              <a:solidFill>
                <a:schemeClr val="bg1"/>
              </a:solidFill>
              <a:latin typeface="Times New Roman" pitchFamily="18" charset="0"/>
              <a:cs typeface="Times New Roman" pitchFamily="18" charset="0"/>
            </a:rPr>
            <a:t>eş</a:t>
          </a:r>
          <a:r>
            <a:rPr lang="en-US" sz="2000" b="0" i="0" dirty="0" smtClean="0">
              <a:solidFill>
                <a:schemeClr val="bg1"/>
              </a:solidFill>
              <a:latin typeface="Times New Roman" pitchFamily="18" charset="0"/>
              <a:cs typeface="Times New Roman" pitchFamily="18" charset="0"/>
            </a:rPr>
            <a:t> </a:t>
          </a:r>
          <a:r>
            <a:rPr lang="en-US" sz="2000" b="0" i="0" dirty="0" err="1" smtClean="0">
              <a:solidFill>
                <a:schemeClr val="bg1"/>
              </a:solidFill>
              <a:latin typeface="Times New Roman" pitchFamily="18" charset="0"/>
              <a:cs typeface="Times New Roman" pitchFamily="18" charset="0"/>
            </a:rPr>
            <a:t>Alexandru</a:t>
          </a:r>
          <a:endParaRPr lang="en-US" sz="2000" b="0" i="0" dirty="0" smtClean="0">
            <a:solidFill>
              <a:schemeClr val="bg1"/>
            </a:solidFill>
            <a:latin typeface="Times New Roman" pitchFamily="18" charset="0"/>
            <a:cs typeface="Times New Roman" pitchFamily="18" charset="0"/>
          </a:endParaRPr>
        </a:p>
      </dgm:t>
    </dgm:pt>
    <dgm:pt modelId="{3E3BF75A-384D-47BA-A703-7C3B71E209AF}" type="sibTrans" cxnId="{A7D08AD9-FCC3-438A-86A2-F27C06903E07}">
      <dgm:prSet/>
      <dgm:spPr/>
      <dgm:t>
        <a:bodyPr/>
        <a:lstStyle/>
        <a:p>
          <a:endParaRPr lang="en-US"/>
        </a:p>
      </dgm:t>
    </dgm:pt>
    <dgm:pt modelId="{FA27E916-925D-4C94-97E1-03CDBE9DBF79}" type="parTrans" cxnId="{A7D08AD9-FCC3-438A-86A2-F27C06903E07}">
      <dgm:prSet/>
      <dgm:spPr/>
      <dgm:t>
        <a:bodyPr/>
        <a:lstStyle/>
        <a:p>
          <a:endParaRPr lang="en-US"/>
        </a:p>
      </dgm:t>
    </dgm:pt>
    <dgm:pt modelId="{BDD3547E-1D5D-4BAB-854B-E275E61B239F}" type="pres">
      <dgm:prSet presAssocID="{C054CDF7-5410-45B8-A59D-211F35A65D4A}" presName="diagram" presStyleCnt="0">
        <dgm:presLayoutVars>
          <dgm:dir/>
          <dgm:resizeHandles val="exact"/>
        </dgm:presLayoutVars>
      </dgm:prSet>
      <dgm:spPr/>
      <dgm:t>
        <a:bodyPr/>
        <a:lstStyle/>
        <a:p>
          <a:endParaRPr lang="en-US"/>
        </a:p>
      </dgm:t>
    </dgm:pt>
    <dgm:pt modelId="{1B720D48-14D6-411B-9E20-81985EE2E901}" type="pres">
      <dgm:prSet presAssocID="{025950EB-E5EE-4A84-B24C-37B2C51B4689}" presName="node" presStyleLbl="node1" presStyleIdx="0" presStyleCnt="1" custScaleX="125095" custScaleY="40574" custLinFactNeighborX="-4740" custLinFactNeighborY="-9500">
        <dgm:presLayoutVars>
          <dgm:bulletEnabled val="1"/>
        </dgm:presLayoutVars>
      </dgm:prSet>
      <dgm:spPr>
        <a:prstGeom prst="chevron">
          <a:avLst/>
        </a:prstGeom>
      </dgm:spPr>
      <dgm:t>
        <a:bodyPr/>
        <a:lstStyle/>
        <a:p>
          <a:endParaRPr lang="en-US"/>
        </a:p>
      </dgm:t>
    </dgm:pt>
  </dgm:ptLst>
  <dgm:cxnLst>
    <dgm:cxn modelId="{A7D08AD9-FCC3-438A-86A2-F27C06903E07}" srcId="{C054CDF7-5410-45B8-A59D-211F35A65D4A}" destId="{025950EB-E5EE-4A84-B24C-37B2C51B4689}" srcOrd="0" destOrd="0" parTransId="{FA27E916-925D-4C94-97E1-03CDBE9DBF79}" sibTransId="{3E3BF75A-384D-47BA-A703-7C3B71E209AF}"/>
    <dgm:cxn modelId="{E53BCB94-BBC9-4144-9126-5286F742ADBD}" type="presOf" srcId="{025950EB-E5EE-4A84-B24C-37B2C51B4689}" destId="{1B720D48-14D6-411B-9E20-81985EE2E901}" srcOrd="0" destOrd="0" presId="urn:microsoft.com/office/officeart/2005/8/layout/default#2"/>
    <dgm:cxn modelId="{46E73662-7175-4851-9700-B7C7EA2FB7F2}" type="presOf" srcId="{C054CDF7-5410-45B8-A59D-211F35A65D4A}" destId="{BDD3547E-1D5D-4BAB-854B-E275E61B239F}" srcOrd="0" destOrd="0" presId="urn:microsoft.com/office/officeart/2005/8/layout/default#2"/>
    <dgm:cxn modelId="{FDCB2B59-B19E-4268-81A1-D1C1DF96D6CA}" type="presParOf" srcId="{BDD3547E-1D5D-4BAB-854B-E275E61B239F}" destId="{1B720D48-14D6-411B-9E20-81985EE2E901}" srcOrd="0" destOrd="0" presId="urn:microsoft.com/office/officeart/2005/8/layout/defaul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7222086-E171-4A62-9AF0-1B57D2876057}" type="datetimeFigureOut">
              <a:rPr lang="en-US"/>
              <a:pPr>
                <a:defRPr/>
              </a:pPr>
              <a:t>9/27/2013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A59673-F698-438B-97BE-B2D58AC5C7D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1B5D26B-1910-4F7A-B97F-994370BEC323}" type="datetimeFigureOut">
              <a:rPr lang="en-US"/>
              <a:pPr>
                <a:defRPr/>
              </a:pPr>
              <a:t>9/27/2013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8EBB3A-6A21-4AF4-8558-5E5F67843A4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25F2ECD-DE80-41C5-BC61-A4B5312F7466}" type="datetimeFigureOut">
              <a:rPr lang="en-US"/>
              <a:pPr>
                <a:defRPr/>
              </a:pPr>
              <a:t>9/27/2013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FAC926-7FD3-4210-9D8A-D5BE4A7A2E1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B0A2FF1-CC4A-4FC1-BCAB-59DB56EC0AEE}" type="datetimeFigureOut">
              <a:rPr lang="en-US"/>
              <a:pPr>
                <a:defRPr/>
              </a:pPr>
              <a:t>9/27/2013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6900DE-7D96-43CD-B0A5-BA96954AED2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F105B7F-EFA4-40C1-A8E3-CA2F3255C27B}" type="datetimeFigureOut">
              <a:rPr lang="en-US"/>
              <a:pPr>
                <a:defRPr/>
              </a:pPr>
              <a:t>9/27/2013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C09856-F83B-4B1B-9C2D-FF0B86EAFE0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077F510-A8AC-4B50-B99F-0C2993B851F4}" type="datetimeFigureOut">
              <a:rPr lang="en-US"/>
              <a:pPr>
                <a:defRPr/>
              </a:pPr>
              <a:t>9/27/2013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A58DC15-04A5-49D0-A669-B1195B3F5BC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AC39B93-2F07-4070-A494-B33D8BC4D752}" type="datetimeFigureOut">
              <a:rPr lang="en-US"/>
              <a:pPr>
                <a:defRPr/>
              </a:pPr>
              <a:t>9/27/2013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E1BB53B-E0E0-40A0-A090-4E0736038AE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1E77FB6-F811-4864-8CC8-517F05FB7E3E}" type="datetimeFigureOut">
              <a:rPr lang="en-US"/>
              <a:pPr>
                <a:defRPr/>
              </a:pPr>
              <a:t>9/27/2013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2DE4A52-016C-431C-9A9F-99CE60087EC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9101430-4D0A-4B0D-B058-2D993E72D04C}" type="datetimeFigureOut">
              <a:rPr lang="en-US"/>
              <a:pPr>
                <a:defRPr/>
              </a:pPr>
              <a:t>9/27/2013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A37B971-4FE0-4711-9E3B-BAEC6A1A449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8949F74-2DBF-404F-BBA9-D40FF2C27EF5}" type="datetimeFigureOut">
              <a:rPr lang="en-US"/>
              <a:pPr>
                <a:defRPr/>
              </a:pPr>
              <a:t>9/27/2013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5F6BE23-9C64-41B6-A32E-24F7268AC7C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1062F2-F682-445D-90E3-906EE4DC41D4}" type="datetimeFigureOut">
              <a:rPr lang="en-US"/>
              <a:pPr>
                <a:defRPr/>
              </a:pPr>
              <a:t>9/27/2013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6282BA0-A5FD-4AA4-907F-063384D4187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r="-2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992A7144-E80F-43CB-8662-6FAB1F82805C}" type="datetimeFigureOut">
              <a:rPr lang="en-US"/>
              <a:pPr>
                <a:defRPr/>
              </a:pPr>
              <a:t>9/27/2013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AECA75DC-1683-44B8-9BDD-F1AB18EFF47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2" name="Parallelogram 4"/>
          <p:cNvSpPr/>
          <p:nvPr/>
        </p:nvSpPr>
        <p:spPr>
          <a:xfrm>
            <a:off x="323850" y="706437"/>
            <a:ext cx="3733800" cy="2826307"/>
          </a:xfrm>
          <a:prstGeom prst="roundRect">
            <a:avLst/>
          </a:prstGeom>
          <a:ln>
            <a:noFill/>
          </a:ln>
          <a:scene3d>
            <a:camera prst="orthographicFront"/>
            <a:lightRig rig="soft" dir="tl">
              <a:rot lat="0" lon="0" rev="0"/>
            </a:lightRig>
          </a:scene3d>
          <a:sp3d>
            <a:bevelT w="152400" h="50800" prst="softRound"/>
          </a:sp3d>
        </p:spPr>
        <p:style>
          <a:lnRef idx="2">
            <a:schemeClr val="accent1"/>
          </a:lnRef>
          <a:fillRef idx="1">
            <a:schemeClr val="lt1"/>
          </a:fillRef>
          <a:effectRef idx="0">
            <a:schemeClr val="accent1"/>
          </a:effectRef>
          <a:fontRef idx="minor">
            <a:schemeClr val="dk1"/>
          </a:fontRef>
        </p:style>
        <p:txBody>
          <a:bodyPr>
            <a:spAutoFit/>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32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Pourquoi </a:t>
            </a:r>
            <a:r>
              <a:rPr lang="en-US" sz="3200" b="1" spc="50" dirty="0" err="1">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apprendre</a:t>
            </a:r>
            <a:r>
              <a:rPr lang="en-US" sz="32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 des </a:t>
            </a:r>
            <a:r>
              <a:rPr lang="en-US" sz="3200" b="1" spc="50" dirty="0" err="1">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langues</a:t>
            </a:r>
            <a:r>
              <a:rPr lang="en-US" sz="32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 </a:t>
            </a:r>
            <a:r>
              <a:rPr lang="en-US" sz="3200" b="1" spc="50" dirty="0" err="1">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étrangères</a:t>
            </a:r>
            <a:r>
              <a:rPr lang="en-US" sz="32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a:t>
            </a:r>
          </a:p>
          <a:p>
            <a:pPr algn="ctr" fontAlgn="auto">
              <a:spcBef>
                <a:spcPts val="0"/>
              </a:spcBef>
              <a:spcAft>
                <a:spcPts val="0"/>
              </a:spcAft>
              <a:defRPr/>
            </a:pPr>
            <a:endParaRPr lang="fr-FR" sz="32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750" fill="hold"/>
                                        <p:tgtEl>
                                          <p:spTgt spid="22"/>
                                        </p:tgtEl>
                                        <p:attrNameLst>
                                          <p:attrName>ppt_w</p:attrName>
                                        </p:attrNameLst>
                                      </p:cBhvr>
                                      <p:tavLst>
                                        <p:tav tm="0">
                                          <p:val>
                                            <p:fltVal val="0"/>
                                          </p:val>
                                        </p:tav>
                                        <p:tav tm="100000">
                                          <p:val>
                                            <p:strVal val="#ppt_w"/>
                                          </p:val>
                                        </p:tav>
                                      </p:tavLst>
                                    </p:anim>
                                    <p:anim calcmode="lin" valueType="num">
                                      <p:cBhvr>
                                        <p:cTn id="8" dur="1750" fill="hold"/>
                                        <p:tgtEl>
                                          <p:spTgt spid="22"/>
                                        </p:tgtEl>
                                        <p:attrNameLst>
                                          <p:attrName>ppt_h</p:attrName>
                                        </p:attrNameLst>
                                      </p:cBhvr>
                                      <p:tavLst>
                                        <p:tav tm="0">
                                          <p:val>
                                            <p:fltVal val="0"/>
                                          </p:val>
                                        </p:tav>
                                        <p:tav tm="100000">
                                          <p:val>
                                            <p:strVal val="#ppt_h"/>
                                          </p:val>
                                        </p:tav>
                                      </p:tavLst>
                                    </p:anim>
                                    <p:animEffect transition="in" filter="fade">
                                      <p:cBhvr>
                                        <p:cTn id="9" dur="1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rallelogram 4"/>
          <p:cNvSpPr/>
          <p:nvPr/>
        </p:nvSpPr>
        <p:spPr>
          <a:xfrm>
            <a:off x="2117725" y="350837"/>
            <a:ext cx="4800600" cy="919402"/>
          </a:xfrm>
          <a:prstGeom prst="roundRect">
            <a:avLst/>
          </a:prstGeom>
          <a:solidFill>
            <a:schemeClr val="bg1"/>
          </a:solidFill>
          <a:ln/>
        </p:spPr>
        <p:style>
          <a:lnRef idx="0">
            <a:schemeClr val="accent1"/>
          </a:lnRef>
          <a:fillRef idx="3">
            <a:schemeClr val="accent1"/>
          </a:fillRef>
          <a:effectRef idx="3">
            <a:schemeClr val="accent1"/>
          </a:effectRef>
          <a:fontRef idx="minor">
            <a:schemeClr val="lt1"/>
          </a:fontRef>
        </p:style>
        <p:txBody>
          <a:bodyPr>
            <a:spAutoFit/>
            <a:sp3d contourW="25400" prstMaterial="matte">
              <a:contourClr>
                <a:schemeClr val="accent2">
                  <a:tint val="20000"/>
                </a:schemeClr>
              </a:contourClr>
            </a:sp3d>
          </a:bodyPr>
          <a:lstStyle/>
          <a:p>
            <a:pPr algn="ctr" fontAlgn="auto">
              <a:spcBef>
                <a:spcPts val="0"/>
              </a:spcBef>
              <a:spcAft>
                <a:spcPts val="0"/>
              </a:spcAft>
              <a:defRPr/>
            </a:pPr>
            <a:r>
              <a:rPr lang="fr-FR" sz="24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Raisons d‘apprendre une langue </a:t>
            </a:r>
            <a:r>
              <a:rPr lang="fr-FR" sz="2400" b="1" spc="50" dirty="0" err="1">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etrangère</a:t>
            </a:r>
            <a:endParaRPr lang="fr-FR" sz="24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endParaRPr>
          </a:p>
        </p:txBody>
      </p:sp>
      <p:sp>
        <p:nvSpPr>
          <p:cNvPr id="5" name="Rectangle 4"/>
          <p:cNvSpPr>
            <a:spLocks noChangeArrowheads="1"/>
          </p:cNvSpPr>
          <p:nvPr/>
        </p:nvSpPr>
        <p:spPr bwMode="auto">
          <a:xfrm>
            <a:off x="381000" y="2667000"/>
            <a:ext cx="8077200" cy="973138"/>
          </a:xfrm>
          <a:prstGeom prst="rect">
            <a:avLst/>
          </a:prstGeom>
          <a:noFill/>
          <a:ln w="9525">
            <a:noFill/>
            <a:miter lim="800000"/>
            <a:headEnd/>
            <a:tailEnd/>
          </a:ln>
        </p:spPr>
        <p:txBody>
          <a:bodyPr>
            <a:spAutoFit/>
          </a:bodyPr>
          <a:lstStyle/>
          <a:p>
            <a:pPr>
              <a:lnSpc>
                <a:spcPct val="120000"/>
              </a:lnSpc>
              <a:spcBef>
                <a:spcPts val="1800"/>
              </a:spcBef>
            </a:pPr>
            <a:r>
              <a:rPr lang="fr-FR" sz="1600">
                <a:latin typeface="Calibri" pitchFamily="34" charset="0"/>
              </a:rPr>
              <a:t>Après avoir appris une langue étrangère, vous serez éligible pour plus de postes, et vous aurez de meilleures chances d'être embauché, puisqu'il y aura peu de candidats qui répondront aux critères concernant la maîtrise d'une langue spécifique. </a:t>
            </a:r>
            <a:endParaRPr lang="en-US" sz="1600">
              <a:latin typeface="Calibri" pitchFamily="34" charset="0"/>
            </a:endParaRPr>
          </a:p>
        </p:txBody>
      </p:sp>
      <p:sp>
        <p:nvSpPr>
          <p:cNvPr id="6" name="Parallelogram 4"/>
          <p:cNvSpPr/>
          <p:nvPr/>
        </p:nvSpPr>
        <p:spPr>
          <a:xfrm>
            <a:off x="457200" y="2250281"/>
            <a:ext cx="3821430" cy="340519"/>
          </a:xfrm>
          <a:prstGeom prst="roundRect">
            <a:avLst/>
          </a:prstGeom>
          <a:gradFill>
            <a:gsLst>
              <a:gs pos="100000">
                <a:srgbClr val="004692"/>
              </a:gs>
              <a:gs pos="0">
                <a:srgbClr val="0362B9"/>
              </a:gs>
            </a:gsLst>
          </a:gradFill>
          <a:ln/>
        </p:spPr>
        <p:style>
          <a:lnRef idx="0">
            <a:schemeClr val="accent1"/>
          </a:lnRef>
          <a:fillRef idx="3">
            <a:schemeClr val="accent1"/>
          </a:fillRef>
          <a:effectRef idx="3">
            <a:schemeClr val="accent1"/>
          </a:effectRef>
          <a:fontRef idx="minor">
            <a:schemeClr val="lt1"/>
          </a:fontRef>
        </p:style>
        <p:txBody>
          <a:bodyPr>
            <a:spAutoFit/>
            <a:sp3d contourW="25400" prstMaterial="matte">
              <a:contourClr>
                <a:schemeClr val="accent2">
                  <a:tint val="20000"/>
                </a:schemeClr>
              </a:contourClr>
            </a:sp3d>
          </a:bodyPr>
          <a:lstStyle/>
          <a:p>
            <a:pPr algn="ctr" fontAlgn="auto">
              <a:spcBef>
                <a:spcPts val="0"/>
              </a:spcBef>
              <a:spcAft>
                <a:spcPts val="0"/>
              </a:spcAft>
              <a:defRPr/>
            </a:pPr>
            <a:r>
              <a:rPr lang="fr-FR" sz="1400" b="1" spc="50" dirty="0">
                <a:ln w="11430">
                  <a:noFill/>
                </a:ln>
                <a:solidFill>
                  <a:schemeClr val="bg1"/>
                </a:solidFill>
                <a:latin typeface="Arial Rounded MT Bold" pitchFamily="34" charset="0"/>
                <a:ea typeface="Adobe Gothic Std B" pitchFamily="34" charset="-128"/>
                <a:cs typeface="Times New Roman" pitchFamily="18" charset="0"/>
              </a:rPr>
              <a:t>• </a:t>
            </a:r>
            <a:r>
              <a:rPr lang="en-US" sz="1400" b="1" spc="50" dirty="0" err="1">
                <a:ln w="11430">
                  <a:noFill/>
                </a:ln>
                <a:solidFill>
                  <a:schemeClr val="bg1"/>
                </a:solidFill>
                <a:latin typeface="Arial Rounded MT Bold" pitchFamily="34" charset="0"/>
                <a:ea typeface="Adobe Gothic Std B" pitchFamily="34" charset="-128"/>
                <a:cs typeface="Times New Roman" pitchFamily="18" charset="0"/>
              </a:rPr>
              <a:t>Obtenir</a:t>
            </a:r>
            <a:r>
              <a:rPr lang="en-US" sz="1400" b="1" spc="50" dirty="0">
                <a:ln w="11430">
                  <a:noFill/>
                </a:ln>
                <a:solidFill>
                  <a:schemeClr val="bg1"/>
                </a:solidFill>
                <a:latin typeface="Arial Rounded MT Bold" pitchFamily="34" charset="0"/>
                <a:ea typeface="Adobe Gothic Std B" pitchFamily="34" charset="-128"/>
                <a:cs typeface="Times New Roman" pitchFamily="18" charset="0"/>
              </a:rPr>
              <a:t> de </a:t>
            </a:r>
            <a:r>
              <a:rPr lang="en-US" sz="1400" b="1" spc="50" dirty="0" err="1">
                <a:ln w="11430">
                  <a:noFill/>
                </a:ln>
                <a:solidFill>
                  <a:schemeClr val="bg1"/>
                </a:solidFill>
                <a:latin typeface="Arial Rounded MT Bold" pitchFamily="34" charset="0"/>
                <a:ea typeface="Adobe Gothic Std B" pitchFamily="34" charset="-128"/>
                <a:cs typeface="Times New Roman" pitchFamily="18" charset="0"/>
              </a:rPr>
              <a:t>nouvelles</a:t>
            </a:r>
            <a:r>
              <a:rPr lang="en-US" sz="1400" b="1" spc="50" dirty="0">
                <a:ln w="11430">
                  <a:noFill/>
                </a:ln>
                <a:solidFill>
                  <a:schemeClr val="bg1"/>
                </a:solidFill>
                <a:latin typeface="Arial Rounded MT Bold" pitchFamily="34" charset="0"/>
                <a:ea typeface="Adobe Gothic Std B" pitchFamily="34" charset="-128"/>
                <a:cs typeface="Times New Roman" pitchFamily="18" charset="0"/>
              </a:rPr>
              <a:t> </a:t>
            </a:r>
            <a:r>
              <a:rPr lang="en-US" sz="1400" b="1" spc="50" dirty="0" err="1">
                <a:ln w="11430">
                  <a:noFill/>
                </a:ln>
                <a:solidFill>
                  <a:schemeClr val="bg1"/>
                </a:solidFill>
                <a:latin typeface="Arial Rounded MT Bold" pitchFamily="34" charset="0"/>
                <a:ea typeface="Adobe Gothic Std B" pitchFamily="34" charset="-128"/>
                <a:cs typeface="Times New Roman" pitchFamily="18" charset="0"/>
              </a:rPr>
              <a:t>opportunités</a:t>
            </a:r>
            <a:endParaRPr lang="fr-FR" sz="1400" b="1" spc="50" dirty="0">
              <a:ln w="11430">
                <a:noFill/>
              </a:ln>
              <a:solidFill>
                <a:schemeClr val="bg1"/>
              </a:solidFill>
              <a:latin typeface="Arial Rounded MT Bold" pitchFamily="34" charset="0"/>
              <a:ea typeface="Adobe Gothic Std B" pitchFamily="34" charset="-128"/>
              <a:cs typeface="Times New Roman" pitchFamily="18" charset="0"/>
            </a:endParaRPr>
          </a:p>
        </p:txBody>
      </p:sp>
      <p:sp>
        <p:nvSpPr>
          <p:cNvPr id="4" name="Rectangle 3"/>
          <p:cNvSpPr>
            <a:spLocks noChangeArrowheads="1"/>
          </p:cNvSpPr>
          <p:nvPr/>
        </p:nvSpPr>
        <p:spPr bwMode="auto">
          <a:xfrm>
            <a:off x="457200" y="3657600"/>
            <a:ext cx="4740275" cy="1570038"/>
          </a:xfrm>
          <a:prstGeom prst="rect">
            <a:avLst/>
          </a:prstGeom>
          <a:noFill/>
          <a:ln w="9525">
            <a:noFill/>
            <a:miter lim="800000"/>
            <a:headEnd/>
            <a:tailEnd/>
          </a:ln>
        </p:spPr>
        <p:txBody>
          <a:bodyPr>
            <a:spAutoFit/>
          </a:bodyPr>
          <a:lstStyle/>
          <a:p>
            <a:pPr>
              <a:lnSpc>
                <a:spcPct val="120000"/>
              </a:lnSpc>
              <a:spcBef>
                <a:spcPts val="1800"/>
              </a:spcBef>
            </a:pPr>
            <a:r>
              <a:rPr lang="fr-FR" sz="1600">
                <a:latin typeface="Calibri" pitchFamily="34" charset="0"/>
              </a:rPr>
              <a:t>Avec la mondialisation croissante au sein de tous les secteurs, de nombreuses sociétés demandent énormément d'employés bilingues, en particulier des anglophones capables de parler Espagnol, Français, Allemand, et d'autres langues populaires. </a:t>
            </a:r>
            <a:endParaRPr lang="en-US" sz="1600">
              <a:latin typeface="Calibri" pitchFamily="34" charset="0"/>
            </a:endParaRPr>
          </a:p>
        </p:txBody>
      </p:sp>
      <p:pic>
        <p:nvPicPr>
          <p:cNvPr id="1026" name="Picture 2" descr="http://static.ro.groupon-content.net/65/59/1365600245965.jpg"/>
          <p:cNvPicPr>
            <a:picLocks noChangeAspect="1" noChangeArrowheads="1"/>
          </p:cNvPicPr>
          <p:nvPr/>
        </p:nvPicPr>
        <p:blipFill>
          <a:blip r:embed="rId2">
            <a:extLst>
              <a:ext uri="{28A0092B-C50C-407E-A947-70E740481C1C}"/>
            </a:extLst>
          </a:blip>
          <a:srcRect/>
          <a:stretch>
            <a:fillRect/>
          </a:stretch>
        </p:blipFill>
        <p:spPr bwMode="auto">
          <a:xfrm>
            <a:off x="5334000" y="3429000"/>
            <a:ext cx="3048000" cy="20193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extLst>
        </p:spPr>
      </p:pic>
      <p:sp>
        <p:nvSpPr>
          <p:cNvPr id="10" name="Rectangle 9"/>
          <p:cNvSpPr>
            <a:spLocks noChangeArrowheads="1"/>
          </p:cNvSpPr>
          <p:nvPr/>
        </p:nvSpPr>
        <p:spPr bwMode="auto">
          <a:xfrm>
            <a:off x="5197475" y="5638800"/>
            <a:ext cx="3717925" cy="738188"/>
          </a:xfrm>
          <a:prstGeom prst="rect">
            <a:avLst/>
          </a:prstGeom>
          <a:noFill/>
          <a:ln w="9525">
            <a:noFill/>
            <a:miter lim="800000"/>
            <a:headEnd/>
            <a:tailEnd/>
          </a:ln>
        </p:spPr>
        <p:txBody>
          <a:bodyPr>
            <a:spAutoFit/>
          </a:bodyPr>
          <a:lstStyle/>
          <a:p>
            <a:r>
              <a:rPr lang="fr-FR" sz="1400" i="1">
                <a:latin typeface="Calibri" pitchFamily="34" charset="0"/>
              </a:rPr>
              <a:t>Cambridge, IELTS, TOEFL, DELF - Certificat de compétence en langues étrangères: anglais, français et allemand</a:t>
            </a:r>
            <a:endParaRPr lang="en-US" sz="1400" i="1">
              <a:latin typeface="Calibri"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childTnLst>
                                </p:cTn>
                              </p:par>
                            </p:childTnLst>
                          </p:cTn>
                        </p:par>
                        <p:par>
                          <p:cTn id="24" fill="hold">
                            <p:stCondLst>
                              <p:cond delay="3000"/>
                            </p:stCondLst>
                            <p:childTnLst>
                              <p:par>
                                <p:cTn id="25" presetID="21" presetClass="entr" presetSubtype="1" fill="hold" nodeType="after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wheel(1)">
                                      <p:cBhvr>
                                        <p:cTn id="27" dur="2000"/>
                                        <p:tgtEl>
                                          <p:spTgt spid="1026"/>
                                        </p:tgtEl>
                                      </p:cBhvr>
                                    </p:animEffect>
                                  </p:childTnLst>
                                </p:cTn>
                              </p:par>
                            </p:childTnLst>
                          </p:cTn>
                        </p:par>
                        <p:par>
                          <p:cTn id="28" fill="hold">
                            <p:stCondLst>
                              <p:cond delay="5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4"/>
          <p:cNvSpPr/>
          <p:nvPr/>
        </p:nvSpPr>
        <p:spPr>
          <a:xfrm>
            <a:off x="609600" y="533400"/>
            <a:ext cx="6096000" cy="646986"/>
          </a:xfrm>
          <a:prstGeom prst="roundRect">
            <a:avLst/>
          </a:prstGeom>
          <a:solidFill>
            <a:schemeClr val="bg1"/>
          </a:solidFill>
          <a:ln/>
        </p:spPr>
        <p:style>
          <a:lnRef idx="0">
            <a:schemeClr val="accent1"/>
          </a:lnRef>
          <a:fillRef idx="3">
            <a:schemeClr val="accent1"/>
          </a:fillRef>
          <a:effectRef idx="3">
            <a:schemeClr val="accent1"/>
          </a:effectRef>
          <a:fontRef idx="minor">
            <a:schemeClr val="lt1"/>
          </a:fontRef>
        </p:style>
        <p:txBody>
          <a:bodyPr>
            <a:spAutoFit/>
            <a:sp3d contourW="25400" prstMaterial="matte">
              <a:contourClr>
                <a:schemeClr val="accent2">
                  <a:tint val="20000"/>
                </a:schemeClr>
              </a:contourClr>
            </a:sp3d>
          </a:bodyPr>
          <a:lstStyle/>
          <a:p>
            <a:pPr algn="ctr" fontAlgn="auto">
              <a:spcBef>
                <a:spcPts val="0"/>
              </a:spcBef>
              <a:spcAft>
                <a:spcPts val="0"/>
              </a:spcAft>
              <a:defRPr/>
            </a:pPr>
            <a:r>
              <a:rPr lang="fr-FR" sz="16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 Les études classiques et les possibilités d’études à l’étranger</a:t>
            </a:r>
          </a:p>
        </p:txBody>
      </p:sp>
      <p:sp>
        <p:nvSpPr>
          <p:cNvPr id="2" name="Rectangle 1"/>
          <p:cNvSpPr>
            <a:spLocks noChangeArrowheads="1"/>
          </p:cNvSpPr>
          <p:nvPr/>
        </p:nvSpPr>
        <p:spPr bwMode="auto">
          <a:xfrm>
            <a:off x="533400" y="1930400"/>
            <a:ext cx="7642225" cy="584200"/>
          </a:xfrm>
          <a:prstGeom prst="rect">
            <a:avLst/>
          </a:prstGeom>
          <a:noFill/>
          <a:ln w="9525">
            <a:noFill/>
            <a:miter lim="800000"/>
            <a:headEnd/>
            <a:tailEnd/>
          </a:ln>
        </p:spPr>
        <p:txBody>
          <a:bodyPr>
            <a:spAutoFit/>
          </a:bodyPr>
          <a:lstStyle/>
          <a:p>
            <a:r>
              <a:rPr lang="fr-FR" sz="1600">
                <a:latin typeface="Calibri" pitchFamily="34" charset="0"/>
              </a:rPr>
              <a:t>Les opportunités de bourses internationales pour les étudiants des facultés classiques continuent de faire débat. Il y a toujours une opportunité d’étudier avec une bourse.</a:t>
            </a:r>
            <a:endParaRPr lang="en-US" sz="1600">
              <a:latin typeface="Calibri" pitchFamily="34" charset="0"/>
            </a:endParaRPr>
          </a:p>
        </p:txBody>
      </p:sp>
      <p:sp>
        <p:nvSpPr>
          <p:cNvPr id="3" name="Rectangle 2"/>
          <p:cNvSpPr>
            <a:spLocks noChangeArrowheads="1"/>
          </p:cNvSpPr>
          <p:nvPr/>
        </p:nvSpPr>
        <p:spPr bwMode="auto">
          <a:xfrm>
            <a:off x="609600" y="5029200"/>
            <a:ext cx="7772400" cy="1323975"/>
          </a:xfrm>
          <a:prstGeom prst="rect">
            <a:avLst/>
          </a:prstGeom>
          <a:noFill/>
          <a:ln w="9525">
            <a:noFill/>
            <a:miter lim="800000"/>
            <a:headEnd/>
            <a:tailEnd/>
          </a:ln>
        </p:spPr>
        <p:txBody>
          <a:bodyPr>
            <a:spAutoFit/>
          </a:bodyPr>
          <a:lstStyle/>
          <a:p>
            <a:r>
              <a:rPr lang="fr-FR" sz="1600">
                <a:latin typeface="Calibri" pitchFamily="34" charset="0"/>
              </a:rPr>
              <a:t>Près de 500 élèves quittent chaque année, d'étudier ou de poursuivre un stage dans un pays européen. Si vous avez déjà entendu parler du programme Erasmus, c'est que l'Université              </a:t>
            </a:r>
          </a:p>
          <a:p>
            <a:r>
              <a:rPr lang="fr-FR" sz="1600">
                <a:latin typeface="Calibri" pitchFamily="34" charset="0"/>
              </a:rPr>
              <a:t>                                              "Alexandru Ioan Cuza" a le plus grand nombre d'étudiants, des </a:t>
            </a:r>
          </a:p>
          <a:p>
            <a:r>
              <a:rPr lang="fr-FR" sz="1600">
                <a:latin typeface="Calibri" pitchFamily="34" charset="0"/>
              </a:rPr>
              <a:t>                                               universitaires dans le pays. Cela est dû à la 234 que nous avons </a:t>
            </a:r>
          </a:p>
          <a:p>
            <a:r>
              <a:rPr lang="fr-FR" sz="1600">
                <a:latin typeface="Calibri" pitchFamily="34" charset="0"/>
              </a:rPr>
              <a:t>                                               onclu des partenariats avec les universités de l'Union européenne</a:t>
            </a:r>
            <a:endParaRPr lang="en-US" sz="1600">
              <a:latin typeface="Calibri" pitchFamily="34" charset="0"/>
            </a:endParaRPr>
          </a:p>
        </p:txBody>
      </p:sp>
      <p:pic>
        <p:nvPicPr>
          <p:cNvPr id="2054" name="Picture 6" descr="http://elenabejinariu.files.wordpress.com/2012/01/alegeri-uaic-iasi.jpg"/>
          <p:cNvPicPr>
            <a:picLocks noChangeAspect="1" noChangeArrowheads="1"/>
          </p:cNvPicPr>
          <p:nvPr/>
        </p:nvPicPr>
        <p:blipFill rotWithShape="1">
          <a:blip r:embed="rId2">
            <a:extLst>
              <a:ext uri="{28A0092B-C50C-407E-A947-70E740481C1C}"/>
            </a:extLst>
          </a:blip>
          <a:srcRect t="39866" b="17402"/>
          <a:stretch/>
        </p:blipFill>
        <p:spPr bwMode="auto">
          <a:xfrm>
            <a:off x="709583" y="2590800"/>
            <a:ext cx="7215217" cy="22275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childTnLst>
                          </p:cTn>
                        </p:par>
                        <p:par>
                          <p:cTn id="14" fill="hold">
                            <p:stCondLst>
                              <p:cond delay="1500"/>
                            </p:stCondLst>
                            <p:childTnLst>
                              <p:par>
                                <p:cTn id="15" presetID="21" presetClass="entr" presetSubtype="1" fill="hold" nodeType="afterEffect">
                                  <p:stCondLst>
                                    <p:cond delay="0"/>
                                  </p:stCondLst>
                                  <p:childTnLst>
                                    <p:set>
                                      <p:cBhvr>
                                        <p:cTn id="16" dur="1" fill="hold">
                                          <p:stCondLst>
                                            <p:cond delay="0"/>
                                          </p:stCondLst>
                                        </p:cTn>
                                        <p:tgtEl>
                                          <p:spTgt spid="2054"/>
                                        </p:tgtEl>
                                        <p:attrNameLst>
                                          <p:attrName>style.visibility</p:attrName>
                                        </p:attrNameLst>
                                      </p:cBhvr>
                                      <p:to>
                                        <p:strVal val="visible"/>
                                      </p:to>
                                    </p:set>
                                    <p:animEffect transition="in" filter="wheel(1)">
                                      <p:cBhvr>
                                        <p:cTn id="17" dur="2000"/>
                                        <p:tgtEl>
                                          <p:spTgt spid="2054"/>
                                        </p:tgtEl>
                                      </p:cBhvr>
                                    </p:animEffect>
                                  </p:childTnLst>
                                </p:cTn>
                              </p:par>
                            </p:childTnLst>
                          </p:cTn>
                        </p:par>
                        <p:par>
                          <p:cTn id="18" fill="hold">
                            <p:stCondLst>
                              <p:cond delay="35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admitere.uaic.ro/wp-content/uploads/2011/03/harta_parteneriate_relatii_internationale1.jpg"/>
          <p:cNvPicPr>
            <a:picLocks noChangeAspect="1" noChangeArrowheads="1"/>
          </p:cNvPicPr>
          <p:nvPr/>
        </p:nvPicPr>
        <p:blipFill>
          <a:blip r:embed="rId2">
            <a:extLst>
              <a:ext uri="{28A0092B-C50C-407E-A947-70E740481C1C}"/>
            </a:extLst>
          </a:blip>
          <a:srcRect/>
          <a:stretch>
            <a:fillRect/>
          </a:stretch>
        </p:blipFill>
        <p:spPr bwMode="auto">
          <a:xfrm>
            <a:off x="914400" y="414501"/>
            <a:ext cx="7239000" cy="49194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heel(1)">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4"/>
          <p:cNvSpPr/>
          <p:nvPr/>
        </p:nvSpPr>
        <p:spPr>
          <a:xfrm>
            <a:off x="1524000" y="533400"/>
            <a:ext cx="6096000" cy="374571"/>
          </a:xfrm>
          <a:prstGeom prst="roundRect">
            <a:avLst/>
          </a:prstGeom>
          <a:solidFill>
            <a:schemeClr val="bg1"/>
          </a:solidFill>
          <a:ln/>
        </p:spPr>
        <p:style>
          <a:lnRef idx="0">
            <a:schemeClr val="accent1"/>
          </a:lnRef>
          <a:fillRef idx="3">
            <a:schemeClr val="accent1"/>
          </a:fillRef>
          <a:effectRef idx="3">
            <a:schemeClr val="accent1"/>
          </a:effectRef>
          <a:fontRef idx="minor">
            <a:schemeClr val="lt1"/>
          </a:fontRef>
        </p:style>
        <p:txBody>
          <a:bodyPr>
            <a:spAutoFit/>
            <a:sp3d contourW="25400" prstMaterial="matte">
              <a:contourClr>
                <a:schemeClr val="accent2">
                  <a:tint val="20000"/>
                </a:schemeClr>
              </a:contourClr>
            </a:sp3d>
          </a:bodyPr>
          <a:lstStyle/>
          <a:p>
            <a:pPr algn="ctr" fontAlgn="auto">
              <a:spcBef>
                <a:spcPts val="0"/>
              </a:spcBef>
              <a:spcAft>
                <a:spcPts val="0"/>
              </a:spcAft>
              <a:defRPr/>
            </a:pPr>
            <a:r>
              <a:rPr lang="fr-FR" sz="16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 </a:t>
            </a:r>
            <a:r>
              <a:rPr lang="fr-FR" sz="16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L</a:t>
            </a:r>
            <a:r>
              <a:rPr lang="en-US" sz="1600" b="1" spc="50" dirty="0" err="1">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es</a:t>
            </a:r>
            <a:r>
              <a:rPr lang="en-US" sz="16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 </a:t>
            </a:r>
            <a:r>
              <a:rPr lang="en-US" sz="1600" b="1" spc="50" dirty="0" err="1">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certificats</a:t>
            </a:r>
            <a:r>
              <a:rPr lang="en-US" sz="16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 de </a:t>
            </a:r>
            <a:r>
              <a:rPr lang="en-US" sz="1600" b="1" spc="50" dirty="0" err="1">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compétences</a:t>
            </a:r>
            <a:r>
              <a:rPr lang="en-US" sz="16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 </a:t>
            </a:r>
            <a:r>
              <a:rPr lang="en-US" sz="1600" b="1" spc="50" dirty="0" err="1">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linguistiques</a:t>
            </a:r>
            <a:endParaRPr lang="fr-FR" sz="16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endParaRPr>
          </a:p>
        </p:txBody>
      </p:sp>
      <p:sp>
        <p:nvSpPr>
          <p:cNvPr id="5" name="Rectangle 4"/>
          <p:cNvSpPr>
            <a:spLocks noChangeArrowheads="1"/>
          </p:cNvSpPr>
          <p:nvPr/>
        </p:nvSpPr>
        <p:spPr bwMode="auto">
          <a:xfrm>
            <a:off x="949325" y="2274888"/>
            <a:ext cx="7280275" cy="830262"/>
          </a:xfrm>
          <a:prstGeom prst="rect">
            <a:avLst/>
          </a:prstGeom>
          <a:noFill/>
          <a:ln w="9525">
            <a:noFill/>
            <a:miter lim="800000"/>
            <a:headEnd/>
            <a:tailEnd/>
          </a:ln>
        </p:spPr>
        <p:txBody>
          <a:bodyPr>
            <a:spAutoFit/>
          </a:bodyPr>
          <a:lstStyle/>
          <a:p>
            <a:r>
              <a:rPr lang="fr-FR" sz="1600" b="1">
                <a:latin typeface="Calibri" pitchFamily="34" charset="0"/>
              </a:rPr>
              <a:t>Le Diplôme d'études en langue française </a:t>
            </a:r>
            <a:r>
              <a:rPr lang="fr-FR" sz="1600">
                <a:latin typeface="Calibri" pitchFamily="34" charset="0"/>
              </a:rPr>
              <a:t>(DELF) est une certification de compétences en français pour les locuteurs non-natifs du français administré par le Centre international d'études françaises pour le ministère de l'Éducation de la France.</a:t>
            </a:r>
            <a:endParaRPr lang="en-US" sz="1600">
              <a:latin typeface="Calibri" pitchFamily="34" charset="0"/>
            </a:endParaRPr>
          </a:p>
        </p:txBody>
      </p:sp>
      <p:sp>
        <p:nvSpPr>
          <p:cNvPr id="6" name="Rectangle 5"/>
          <p:cNvSpPr>
            <a:spLocks noChangeArrowheads="1"/>
          </p:cNvSpPr>
          <p:nvPr/>
        </p:nvSpPr>
        <p:spPr bwMode="auto">
          <a:xfrm>
            <a:off x="1109663" y="4114800"/>
            <a:ext cx="1679575" cy="584200"/>
          </a:xfrm>
          <a:prstGeom prst="rect">
            <a:avLst/>
          </a:prstGeom>
          <a:noFill/>
          <a:ln w="9525">
            <a:noFill/>
            <a:miter lim="800000"/>
            <a:headEnd/>
            <a:tailEnd/>
          </a:ln>
        </p:spPr>
        <p:txBody>
          <a:bodyPr wrap="none">
            <a:spAutoFit/>
          </a:bodyPr>
          <a:lstStyle/>
          <a:p>
            <a:pPr algn="ctr"/>
            <a:r>
              <a:rPr lang="fr-FR" sz="1600" b="1" i="1" u="sng">
                <a:latin typeface="Calibri" pitchFamily="34" charset="0"/>
              </a:rPr>
              <a:t>Durée de temps à</a:t>
            </a:r>
          </a:p>
          <a:p>
            <a:pPr algn="ctr"/>
            <a:r>
              <a:rPr lang="fr-FR" sz="1600" b="1" i="1" u="sng">
                <a:latin typeface="Calibri" pitchFamily="34" charset="0"/>
              </a:rPr>
              <a:t>répondre</a:t>
            </a:r>
            <a:endParaRPr lang="en-US" sz="1600" b="1" i="1" u="sng">
              <a:latin typeface="Calibri" pitchFamily="34" charset="0"/>
            </a:endParaRPr>
          </a:p>
        </p:txBody>
      </p:sp>
      <p:graphicFrame>
        <p:nvGraphicFramePr>
          <p:cNvPr id="7" name="Table 6"/>
          <p:cNvGraphicFramePr>
            <a:graphicFrameLocks noGrp="1"/>
          </p:cNvGraphicFramePr>
          <p:nvPr/>
        </p:nvGraphicFramePr>
        <p:xfrm>
          <a:off x="2971800" y="3352800"/>
          <a:ext cx="5902325" cy="3108325"/>
        </p:xfrm>
        <a:graphic>
          <a:graphicData uri="http://schemas.openxmlformats.org/drawingml/2006/table">
            <a:tbl>
              <a:tblPr/>
              <a:tblGrid>
                <a:gridCol w="983695"/>
                <a:gridCol w="983695"/>
                <a:gridCol w="983695"/>
                <a:gridCol w="983695"/>
                <a:gridCol w="983695"/>
                <a:gridCol w="983695"/>
              </a:tblGrid>
              <a:tr h="552783">
                <a:tc>
                  <a:txBody>
                    <a:bodyPr/>
                    <a:lstStyle/>
                    <a:p>
                      <a:pPr algn="ctr"/>
                      <a:r>
                        <a:rPr lang="en-US" sz="1200" dirty="0">
                          <a:effectLst/>
                        </a:rPr>
                        <a:t>Exam</a:t>
                      </a: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err="1" smtClean="0">
                          <a:effectLst/>
                        </a:rPr>
                        <a:t>Écoute</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smtClean="0">
                          <a:effectLst/>
                        </a:rPr>
                        <a:t>Lecture</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err="1" smtClean="0">
                          <a:effectLst/>
                        </a:rPr>
                        <a:t>Écrit</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smtClean="0">
                          <a:effectLst/>
                        </a:rPr>
                        <a:t>Total</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err="1" smtClean="0">
                          <a:effectLst/>
                        </a:rPr>
                        <a:t>Parler</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552783">
                <a:tc>
                  <a:txBody>
                    <a:bodyPr/>
                    <a:lstStyle/>
                    <a:p>
                      <a:r>
                        <a:rPr lang="en-US" sz="1200">
                          <a:effectLst/>
                        </a:rPr>
                        <a:t>DELF A1</a:t>
                      </a: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20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30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30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80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5–7 </a:t>
                      </a:r>
                      <a:r>
                        <a:rPr lang="en-US" sz="1200" dirty="0" smtClean="0">
                          <a:effectLst/>
                        </a:rPr>
                        <a:t>min et </a:t>
                      </a:r>
                      <a:r>
                        <a:rPr lang="en-US" sz="1200" dirty="0">
                          <a:effectLst/>
                        </a:rPr>
                        <a:t>10 </a:t>
                      </a:r>
                      <a:r>
                        <a:rPr lang="en-US" sz="1200" dirty="0" smtClean="0">
                          <a:effectLst/>
                        </a:rPr>
                        <a:t>min</a:t>
                      </a:r>
                    </a:p>
                    <a:p>
                      <a:r>
                        <a:rPr lang="en-US" sz="1200" dirty="0" err="1" smtClean="0">
                          <a:effectLst/>
                        </a:rPr>
                        <a:t>prép</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52783">
                <a:tc>
                  <a:txBody>
                    <a:bodyPr/>
                    <a:lstStyle/>
                    <a:p>
                      <a:r>
                        <a:rPr lang="en-US" sz="1200" dirty="0">
                          <a:effectLst/>
                        </a:rPr>
                        <a:t>DELF A2</a:t>
                      </a: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25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30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45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100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6–8 </a:t>
                      </a:r>
                      <a:r>
                        <a:rPr lang="en-US" sz="1200" dirty="0" smtClean="0">
                          <a:effectLst/>
                        </a:rPr>
                        <a:t>min et </a:t>
                      </a:r>
                      <a:r>
                        <a:rPr lang="en-US" sz="1200" dirty="0">
                          <a:effectLst/>
                        </a:rPr>
                        <a:t>10 </a:t>
                      </a:r>
                      <a:r>
                        <a:rPr lang="en-US" sz="1200" dirty="0" smtClean="0">
                          <a:effectLst/>
                        </a:rPr>
                        <a:t>min</a:t>
                      </a:r>
                    </a:p>
                    <a:p>
                      <a:r>
                        <a:rPr lang="en-US" sz="1200" dirty="0" smtClean="0">
                          <a:effectLst/>
                        </a:rPr>
                        <a:t>prep</a:t>
                      </a:r>
                      <a:r>
                        <a:rPr lang="en-US" sz="1200" dirty="0">
                          <a:effectLst/>
                        </a:rPr>
                        <a:t>.</a:t>
                      </a: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52783">
                <a:tc>
                  <a:txBody>
                    <a:bodyPr/>
                    <a:lstStyle/>
                    <a:p>
                      <a:r>
                        <a:rPr lang="en-US" sz="1200">
                          <a:effectLst/>
                        </a:rPr>
                        <a:t>DELF B1</a:t>
                      </a: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25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35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45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105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15 </a:t>
                      </a:r>
                      <a:r>
                        <a:rPr lang="en-US" sz="1200" dirty="0" smtClean="0">
                          <a:effectLst/>
                        </a:rPr>
                        <a:t>min et</a:t>
                      </a:r>
                    </a:p>
                    <a:p>
                      <a:r>
                        <a:rPr lang="en-US" sz="1200" dirty="0" smtClean="0">
                          <a:effectLst/>
                        </a:rPr>
                        <a:t>10 min</a:t>
                      </a:r>
                    </a:p>
                    <a:p>
                      <a:r>
                        <a:rPr lang="en-US" sz="1200" dirty="0" err="1" smtClean="0">
                          <a:effectLst/>
                        </a:rPr>
                        <a:t>prép</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52783">
                <a:tc>
                  <a:txBody>
                    <a:bodyPr/>
                    <a:lstStyle/>
                    <a:p>
                      <a:r>
                        <a:rPr lang="en-US" sz="1200">
                          <a:effectLst/>
                        </a:rPr>
                        <a:t>DELF B2</a:t>
                      </a: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30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60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60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150 </a:t>
                      </a:r>
                      <a:r>
                        <a:rPr lang="en-US" sz="1200" dirty="0" smtClean="0">
                          <a:effectLst/>
                        </a:rPr>
                        <a:t>min</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20 </a:t>
                      </a:r>
                      <a:r>
                        <a:rPr lang="en-US" sz="1200" dirty="0" smtClean="0">
                          <a:effectLst/>
                        </a:rPr>
                        <a:t>min et</a:t>
                      </a:r>
                    </a:p>
                    <a:p>
                      <a:r>
                        <a:rPr lang="en-US" sz="1200" dirty="0" smtClean="0">
                          <a:effectLst/>
                        </a:rPr>
                        <a:t>30 min</a:t>
                      </a:r>
                    </a:p>
                    <a:p>
                      <a:r>
                        <a:rPr lang="en-US" sz="1200" dirty="0" err="1" smtClean="0">
                          <a:effectLst/>
                        </a:rPr>
                        <a:t>prép</a:t>
                      </a:r>
                      <a:endParaRPr lang="en-US" sz="1200" dirty="0">
                        <a:effectLst/>
                      </a:endParaRPr>
                    </a:p>
                  </a:txBody>
                  <a:tcPr marL="90519" marR="90519" marT="45260" marB="452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par>
                          <p:cTn id="18" fill="hold">
                            <p:stCondLst>
                              <p:cond delay="2500"/>
                            </p:stCondLst>
                            <p:childTnLst>
                              <p:par>
                                <p:cTn id="19" presetID="6"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circle(in)">
                                      <p:cBhvr>
                                        <p:cTn id="2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4"/>
          <p:cNvSpPr/>
          <p:nvPr/>
        </p:nvSpPr>
        <p:spPr>
          <a:xfrm>
            <a:off x="3657600" y="609600"/>
            <a:ext cx="1905000" cy="1123712"/>
          </a:xfrm>
          <a:prstGeom prst="roundRect">
            <a:avLst/>
          </a:prstGeom>
          <a:solidFill>
            <a:schemeClr val="bg1"/>
          </a:solidFill>
          <a:ln/>
        </p:spPr>
        <p:style>
          <a:lnRef idx="0">
            <a:schemeClr val="accent1"/>
          </a:lnRef>
          <a:fillRef idx="3">
            <a:schemeClr val="accent1"/>
          </a:fillRef>
          <a:effectRef idx="3">
            <a:schemeClr val="accent1"/>
          </a:effectRef>
          <a:fontRef idx="minor">
            <a:schemeClr val="lt1"/>
          </a:fontRef>
        </p:style>
        <p:txBody>
          <a:bodyPr>
            <a:spAutoFit/>
            <a:sp3d contourW="25400" prstMaterial="matte">
              <a:contourClr>
                <a:schemeClr val="accent2">
                  <a:tint val="20000"/>
                </a:schemeClr>
              </a:contourClr>
            </a:sp3d>
          </a:bodyPr>
          <a:lstStyle/>
          <a:p>
            <a:pPr algn="ctr" fontAlgn="auto">
              <a:spcBef>
                <a:spcPts val="0"/>
              </a:spcBef>
              <a:spcAft>
                <a:spcPts val="0"/>
              </a:spcAft>
              <a:defRPr/>
            </a:pPr>
            <a:r>
              <a:rPr lang="fr-FR" sz="6000" b="1" spc="50" dirty="0">
                <a:ln w="11430"/>
                <a:gradFill>
                  <a:gsLst>
                    <a:gs pos="0">
                      <a:srgbClr val="004692"/>
                    </a:gs>
                    <a:gs pos="100000">
                      <a:srgbClr val="00A4F6"/>
                    </a:gs>
                  </a:gsLst>
                  <a:lin ang="5400000"/>
                </a:gradFill>
                <a:effectLst>
                  <a:outerShdw blurRad="76200" dist="50800" dir="5400000" algn="tl" rotWithShape="0">
                    <a:srgbClr val="000000">
                      <a:alpha val="65000"/>
                    </a:srgbClr>
                  </a:outerShdw>
                </a:effectLst>
                <a:latin typeface="Arial Rounded MT Bold" pitchFamily="34" charset="0"/>
                <a:ea typeface="Adobe Gothic Std B" pitchFamily="34" charset="-128"/>
                <a:cs typeface="Times New Roman" pitchFamily="18" charset="0"/>
              </a:rPr>
              <a:t>FIN</a:t>
            </a:r>
          </a:p>
        </p:txBody>
      </p:sp>
      <p:graphicFrame>
        <p:nvGraphicFramePr>
          <p:cNvPr id="5" name="Diagram 4"/>
          <p:cNvGraphicFramePr/>
          <p:nvPr/>
        </p:nvGraphicFramePr>
        <p:xfrm>
          <a:off x="1524000" y="3721398"/>
          <a:ext cx="3048000" cy="7744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nvGraphicFramePr>
        <p:xfrm>
          <a:off x="4572000" y="3721398"/>
          <a:ext cx="3200400" cy="54580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250" fill="hold"/>
                                        <p:tgtEl>
                                          <p:spTgt spid="4"/>
                                        </p:tgtEl>
                                        <p:attrNameLst>
                                          <p:attrName>ppt_w</p:attrName>
                                        </p:attrNameLst>
                                      </p:cBhvr>
                                      <p:tavLst>
                                        <p:tav tm="0">
                                          <p:val>
                                            <p:fltVal val="0"/>
                                          </p:val>
                                        </p:tav>
                                        <p:tav tm="100000">
                                          <p:val>
                                            <p:strVal val="#ppt_w"/>
                                          </p:val>
                                        </p:tav>
                                      </p:tavLst>
                                    </p:anim>
                                    <p:anim calcmode="lin" valueType="num">
                                      <p:cBhvr>
                                        <p:cTn id="8" dur="1250" fill="hold"/>
                                        <p:tgtEl>
                                          <p:spTgt spid="4"/>
                                        </p:tgtEl>
                                        <p:attrNameLst>
                                          <p:attrName>ppt_h</p:attrName>
                                        </p:attrNameLst>
                                      </p:cBhvr>
                                      <p:tavLst>
                                        <p:tav tm="0">
                                          <p:val>
                                            <p:fltVal val="0"/>
                                          </p:val>
                                        </p:tav>
                                        <p:tav tm="100000">
                                          <p:val>
                                            <p:strVal val="#ppt_h"/>
                                          </p:val>
                                        </p:tav>
                                      </p:tavLst>
                                    </p:anim>
                                    <p:animEffect transition="in" filter="fade">
                                      <p:cBhvr>
                                        <p:cTn id="9" dur="1250"/>
                                        <p:tgtEl>
                                          <p:spTgt spid="4"/>
                                        </p:tgtEl>
                                      </p:cBhvr>
                                    </p:animEffect>
                                  </p:childTnLst>
                                </p:cTn>
                              </p:par>
                            </p:childTnLst>
                          </p:cTn>
                        </p:par>
                        <p:par>
                          <p:cTn id="10" fill="hold">
                            <p:stCondLst>
                              <p:cond delay="1250"/>
                            </p:stCondLst>
                            <p:childTnLst>
                              <p:par>
                                <p:cTn id="11" presetID="6" presetClass="entr" presetSubtype="16" fill="hold"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ircle(in)">
                                      <p:cBhvr>
                                        <p:cTn id="13" dur="1250"/>
                                        <p:tgtEl>
                                          <p:spTgt spid="4">
                                            <p:txEl>
                                              <p:pRg st="0" end="0"/>
                                            </p:txEl>
                                          </p:spTgt>
                                        </p:tgtEl>
                                      </p:cBhvr>
                                    </p:animEffect>
                                  </p:childTnLst>
                                </p:cTn>
                              </p:par>
                            </p:childTnLst>
                          </p:cTn>
                        </p:par>
                        <p:par>
                          <p:cTn id="14" fill="hold">
                            <p:stCondLst>
                              <p:cond delay="2500"/>
                            </p:stCondLst>
                            <p:childTnLst>
                              <p:par>
                                <p:cTn id="15" presetID="23" presetClass="entr" presetSubtype="16" fill="hold" grpId="0" nodeType="afterEffect">
                                  <p:stCondLst>
                                    <p:cond delay="0"/>
                                  </p:stCondLst>
                                  <p:childTnLst>
                                    <p:set>
                                      <p:cBhvr>
                                        <p:cTn id="16" dur="1" fill="hold">
                                          <p:stCondLst>
                                            <p:cond delay="0"/>
                                          </p:stCondLst>
                                        </p:cTn>
                                        <p:tgtEl>
                                          <p:spTgt spid="5">
                                            <p:graphicEl>
                                              <a:dgm id="{1B720D48-14D6-411B-9E20-81985EE2E901}"/>
                                            </p:graphicEl>
                                          </p:spTgt>
                                        </p:tgtEl>
                                        <p:attrNameLst>
                                          <p:attrName>style.visibility</p:attrName>
                                        </p:attrNameLst>
                                      </p:cBhvr>
                                      <p:to>
                                        <p:strVal val="visible"/>
                                      </p:to>
                                    </p:set>
                                    <p:anim calcmode="lin" valueType="num">
                                      <p:cBhvr>
                                        <p:cTn id="17" dur="1250" fill="hold"/>
                                        <p:tgtEl>
                                          <p:spTgt spid="5">
                                            <p:graphicEl>
                                              <a:dgm id="{1B720D48-14D6-411B-9E20-81985EE2E901}"/>
                                            </p:graphicEl>
                                          </p:spTgt>
                                        </p:tgtEl>
                                        <p:attrNameLst>
                                          <p:attrName>ppt_w</p:attrName>
                                        </p:attrNameLst>
                                      </p:cBhvr>
                                      <p:tavLst>
                                        <p:tav tm="0">
                                          <p:val>
                                            <p:fltVal val="0"/>
                                          </p:val>
                                        </p:tav>
                                        <p:tav tm="100000">
                                          <p:val>
                                            <p:strVal val="#ppt_w"/>
                                          </p:val>
                                        </p:tav>
                                      </p:tavLst>
                                    </p:anim>
                                    <p:anim calcmode="lin" valueType="num">
                                      <p:cBhvr>
                                        <p:cTn id="18" dur="1250" fill="hold"/>
                                        <p:tgtEl>
                                          <p:spTgt spid="5">
                                            <p:graphicEl>
                                              <a:dgm id="{1B720D48-14D6-411B-9E20-81985EE2E901}"/>
                                            </p:graphicEl>
                                          </p:spTgt>
                                        </p:tgtEl>
                                        <p:attrNameLst>
                                          <p:attrName>ppt_h</p:attrName>
                                        </p:attrNameLst>
                                      </p:cBhvr>
                                      <p:tavLst>
                                        <p:tav tm="0">
                                          <p:val>
                                            <p:fltVal val="0"/>
                                          </p:val>
                                        </p:tav>
                                        <p:tav tm="100000">
                                          <p:val>
                                            <p:strVal val="#ppt_h"/>
                                          </p:val>
                                        </p:tav>
                                      </p:tavLst>
                                    </p:anim>
                                  </p:childTnLst>
                                </p:cTn>
                              </p:par>
                            </p:childTnLst>
                          </p:cTn>
                        </p:par>
                        <p:par>
                          <p:cTn id="19" fill="hold">
                            <p:stCondLst>
                              <p:cond delay="3750"/>
                            </p:stCondLst>
                            <p:childTnLst>
                              <p:par>
                                <p:cTn id="20" presetID="47" presetClass="entr" presetSubtype="0" fill="hold" grpId="0" nodeType="afterEffect">
                                  <p:stCondLst>
                                    <p:cond delay="0"/>
                                  </p:stCondLst>
                                  <p:childTnLst>
                                    <p:set>
                                      <p:cBhvr>
                                        <p:cTn id="21" dur="1" fill="hold">
                                          <p:stCondLst>
                                            <p:cond delay="0"/>
                                          </p:stCondLst>
                                        </p:cTn>
                                        <p:tgtEl>
                                          <p:spTgt spid="6">
                                            <p:graphicEl>
                                              <a:dgm id="{1B720D48-14D6-411B-9E20-81985EE2E901}"/>
                                            </p:graphicEl>
                                          </p:spTgt>
                                        </p:tgtEl>
                                        <p:attrNameLst>
                                          <p:attrName>style.visibility</p:attrName>
                                        </p:attrNameLst>
                                      </p:cBhvr>
                                      <p:to>
                                        <p:strVal val="visible"/>
                                      </p:to>
                                    </p:set>
                                    <p:animEffect transition="in" filter="fade">
                                      <p:cBhvr>
                                        <p:cTn id="22" dur="1500"/>
                                        <p:tgtEl>
                                          <p:spTgt spid="6">
                                            <p:graphicEl>
                                              <a:dgm id="{1B720D48-14D6-411B-9E20-81985EE2E901}"/>
                                            </p:graphicEl>
                                          </p:spTgt>
                                        </p:tgtEl>
                                      </p:cBhvr>
                                    </p:animEffect>
                                    <p:anim calcmode="lin" valueType="num">
                                      <p:cBhvr>
                                        <p:cTn id="23" dur="1500" fill="hold"/>
                                        <p:tgtEl>
                                          <p:spTgt spid="6">
                                            <p:graphicEl>
                                              <a:dgm id="{1B720D48-14D6-411B-9E20-81985EE2E901}"/>
                                            </p:graphicEl>
                                          </p:spTgt>
                                        </p:tgtEl>
                                        <p:attrNameLst>
                                          <p:attrName>ppt_x</p:attrName>
                                        </p:attrNameLst>
                                      </p:cBhvr>
                                      <p:tavLst>
                                        <p:tav tm="0">
                                          <p:val>
                                            <p:strVal val="#ppt_x"/>
                                          </p:val>
                                        </p:tav>
                                        <p:tav tm="100000">
                                          <p:val>
                                            <p:strVal val="#ppt_x"/>
                                          </p:val>
                                        </p:tav>
                                      </p:tavLst>
                                    </p:anim>
                                    <p:anim calcmode="lin" valueType="num">
                                      <p:cBhvr>
                                        <p:cTn id="24" dur="1500" fill="hold"/>
                                        <p:tgtEl>
                                          <p:spTgt spid="6">
                                            <p:graphicEl>
                                              <a:dgm id="{1B720D48-14D6-411B-9E20-81985EE2E901}"/>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5" grpId="0">
        <p:bldSub>
          <a:bldDgm/>
        </p:bldSub>
      </p:bldGraphic>
      <p:bldGraphic spid="6" grpId="0">
        <p:bldSub>
          <a:bldDgm/>
        </p:bldSub>
      </p:bldGraphic>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300</TotalTime>
  <Words>278</Words>
  <Application>Microsoft Office PowerPoint</Application>
  <PresentationFormat>On-screen Show (4:3)</PresentationFormat>
  <Paragraphs>47</Paragraphs>
  <Slides>6</Slides>
  <Notes>0</Notes>
  <HiddenSlides>0</HiddenSlides>
  <MMClips>0</MMClips>
  <ScaleCrop>false</ScaleCrop>
  <HeadingPairs>
    <vt:vector size="6" baseType="variant">
      <vt:variant>
        <vt:lpstr>Fonturi utilizate</vt:lpstr>
      </vt:variant>
      <vt:variant>
        <vt:i4>2</vt:i4>
      </vt:variant>
      <vt:variant>
        <vt:lpstr>Şablon formă</vt:lpstr>
      </vt:variant>
      <vt:variant>
        <vt:i4>1</vt:i4>
      </vt:variant>
      <vt:variant>
        <vt:lpstr>Titluri diapozitive</vt:lpstr>
      </vt:variant>
      <vt:variant>
        <vt:i4>6</vt:i4>
      </vt:variant>
    </vt:vector>
  </HeadingPairs>
  <TitlesOfParts>
    <vt:vector size="9" baseType="lpstr">
      <vt:lpstr>Calibri</vt:lpstr>
      <vt:lpstr>Arial</vt:lpstr>
      <vt:lpstr>Office Theme</vt:lpstr>
      <vt:lpstr>Diapozitivul 1</vt:lpstr>
      <vt:lpstr>Diapozitivul 2</vt:lpstr>
      <vt:lpstr>Diapozitivul 3</vt:lpstr>
      <vt:lpstr>Diapozitivul 4</vt:lpstr>
      <vt:lpstr>Diapozitivul 5</vt:lpstr>
      <vt:lpstr>Diapozitivul 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Mihaes</dc:creator>
  <cp:lastModifiedBy>dan.ene</cp:lastModifiedBy>
  <cp:revision>28</cp:revision>
  <dcterms:created xsi:type="dcterms:W3CDTF">2006-08-16T00:00:00Z</dcterms:created>
  <dcterms:modified xsi:type="dcterms:W3CDTF">2013-09-27T15:38:11Z</dcterms:modified>
</cp:coreProperties>
</file>