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8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9" r:id="rId21"/>
    <p:sldId id="277" r:id="rId22"/>
    <p:sldId id="280" r:id="rId23"/>
    <p:sldId id="282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</p:sldIdLst>
  <p:sldSz cx="9144000" cy="6858000" type="screen4x3"/>
  <p:notesSz cx="6858000" cy="9144000"/>
  <p:defaultTextStyle>
    <a:defPPr>
      <a:defRPr lang="ro-R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60"/>
  </p:normalViewPr>
  <p:slideViewPr>
    <p:cSldViewPr>
      <p:cViewPr varScale="1">
        <p:scale>
          <a:sx n="72" d="100"/>
          <a:sy n="72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6D54A33-129F-4F1F-B39D-26F30C66F83A}" type="datetimeFigureOut">
              <a:rPr lang="en-CA"/>
              <a:pPr>
                <a:defRPr/>
              </a:pPr>
              <a:t>27/09/2013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30C5A6C-AAB2-4BFF-91E4-C35E03FA36E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BD8170-6B99-4C46-84F3-500E1A112EF2}" type="slidenum">
              <a:rPr lang="en-C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CA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6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9871E-35A7-45FB-8518-6ABA98604C05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4C7E934-9E1F-44AC-993B-99DA12A23CBF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A04A6-3431-46C3-AD4E-0C671561A9DD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82144-2717-4C86-8359-0219A132BEAD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9FF76-23E3-4D57-999C-8104EA82EBB6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43F16D3-CDE0-4676-8CBE-7656E0BCAD37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0BA45-0BD8-4DFA-BA77-344507ED8D88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3CC4F-229F-4BC6-8024-AC2DF645E85B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24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A3431-47E0-4461-BAA4-563ED951041C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1A290538-0BF1-485D-B9D5-89506C61E330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7EE03-675A-415A-B498-2DAD99AFF1DE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52CCA-E413-43A0-B3EC-18D484D39739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A472-2E1F-4A10-80C3-F72126720FED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BEDA6E0-7CA8-402A-8723-6E49AE380134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E2B0153-59FC-4E35-8469-9FE374E011E4}" type="slidenum">
              <a:rPr lang="ro-RO"/>
              <a:pPr>
                <a:defRPr/>
              </a:pPr>
              <a:t>‹#›</a:t>
            </a:fld>
            <a:endParaRPr lang="ro-RO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707B9-EB01-4768-A5F0-F6641C60879F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2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E1D30-6018-4568-AA54-09D65919E076}" type="slidenum">
              <a:rPr lang="ro-RO"/>
              <a:pPr>
                <a:defRPr/>
              </a:pPr>
              <a:t>‹#›</a:t>
            </a:fld>
            <a:endParaRPr lang="ro-RO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CF379-E04C-4591-AC82-24CE77B6507D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50630-1214-4A1D-8E3E-35CD5151CD63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F9B2F-A4AB-4AFB-A1EB-D3586DB23788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B254A-A36F-4DFA-B4B3-5565A27E633E}" type="slidenum">
              <a:rPr lang="ro-RO"/>
              <a:pPr>
                <a:defRPr/>
              </a:pPr>
              <a:t>‹#›</a:t>
            </a:fld>
            <a:endParaRPr lang="ro-RO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0724B-924B-4BE8-BF9C-BFFEB313006E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0B1C0C-0C5C-4FA8-86CE-494BE5C93307}" type="datetimeFigureOut">
              <a:rPr lang="ro-RO"/>
              <a:pPr>
                <a:defRPr/>
              </a:pPr>
              <a:t>27.09.2013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F3E20B-31C0-4779-9D69-255CF6D2C310}" type="slidenum">
              <a:rPr lang="ro-RO"/>
              <a:pPr>
                <a:defRPr/>
              </a:pPr>
              <a:t>‹#›</a:t>
            </a:fld>
            <a:endParaRPr lang="ro-RO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myswitzerland.com/fr/sur-la-suisse/coutumes-traditions/coutumes-et-sport/lancer-de-drapeau-sous-le-signe-du-drapeau.html" TargetMode="Externa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myswitzerland.com/fr/sur-la-suisse/coutumes-traditions/coutumes-et-sport/hornuss-ou-le-nuoss-vole-depuis-la-rampe-jusque-dans-le-terrain-de-jeu.html" TargetMode="Externa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50825" y="2708275"/>
            <a:ext cx="8569325" cy="34020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err="1" smtClean="0"/>
              <a:t>Projet</a:t>
            </a:r>
            <a:r>
              <a:rPr lang="en-US" dirty="0" smtClean="0"/>
              <a:t> r</a:t>
            </a:r>
            <a:r>
              <a:rPr lang="fr-FR" dirty="0"/>
              <a:t>é</a:t>
            </a:r>
            <a:r>
              <a:rPr lang="en-US" dirty="0" err="1" smtClean="0"/>
              <a:t>alis</a:t>
            </a:r>
            <a:r>
              <a:rPr lang="fr-FR" dirty="0"/>
              <a:t>é</a:t>
            </a:r>
            <a:r>
              <a:rPr lang="en-US" dirty="0" smtClean="0"/>
              <a:t> par :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GRETCU </a:t>
            </a:r>
            <a:r>
              <a:rPr lang="en-US" dirty="0" smtClean="0"/>
              <a:t>ELIANA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TANASA IOANA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CIUCANU IOANA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DOBRIA MARIA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BACIU GABRIEL  </a:t>
            </a:r>
            <a:endParaRPr lang="ro-RO" dirty="0"/>
          </a:p>
        </p:txBody>
      </p:sp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LA SUISSE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404813"/>
            <a:ext cx="8534400" cy="9874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b="1" dirty="0" smtClean="0"/>
              <a:t>Histoire</a:t>
            </a:r>
            <a:r>
              <a:rPr lang="ro-RO" dirty="0" smtClean="0"/>
              <a:t/>
            </a:r>
            <a:br>
              <a:rPr lang="ro-RO" dirty="0" smtClean="0"/>
            </a:br>
            <a:endParaRPr lang="ro-RO" dirty="0"/>
          </a:p>
        </p:txBody>
      </p:sp>
      <p:sp>
        <p:nvSpPr>
          <p:cNvPr id="15362" name="Content Placeholder 2"/>
          <p:cNvSpPr>
            <a:spLocks noGrp="1"/>
          </p:cNvSpPr>
          <p:nvPr>
            <p:ph sz="quarter" idx="1"/>
          </p:nvPr>
        </p:nvSpPr>
        <p:spPr>
          <a:xfrm>
            <a:off x="323850" y="2636838"/>
            <a:ext cx="8504238" cy="1574800"/>
          </a:xfrm>
        </p:spPr>
        <p:txBody>
          <a:bodyPr/>
          <a:lstStyle/>
          <a:p>
            <a:r>
              <a:rPr lang="fr-FR" smtClean="0"/>
              <a:t>L'histoire de la Suisse commence avec Jules César et ses Commentaires sur la Guerre des Gaules</a:t>
            </a:r>
            <a:endParaRPr lang="ro-RO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042988" y="2743200"/>
            <a:ext cx="7058025" cy="3062288"/>
          </a:xfrm>
        </p:spPr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fr-FR" sz="3200" dirty="0" smtClean="0"/>
              <a:t>Depuis toujours, les Suissesses et les Suisses cultivent de préférence leurs propres traditions locales - et accordent de cette manière au pays une énorme richesse en manifestations culturelles et traditions vivantes</a:t>
            </a:r>
            <a:endParaRPr lang="ro-RO" sz="3200" dirty="0"/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smtClean="0"/>
              <a:t>Coutumes et traditions</a:t>
            </a:r>
            <a:endParaRPr lang="ro-RO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smtClean="0">
                <a:solidFill>
                  <a:srgbClr val="7B9899"/>
                </a:solidFill>
              </a:rPr>
              <a:t>Musique</a:t>
            </a:r>
            <a:endParaRPr lang="ro-RO" smtClean="0">
              <a:solidFill>
                <a:srgbClr val="7B9899"/>
              </a:solidFill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sz="quarter" idx="1"/>
          </p:nvPr>
        </p:nvSpPr>
        <p:spPr>
          <a:xfrm>
            <a:off x="539750" y="2133600"/>
            <a:ext cx="8121650" cy="3311525"/>
          </a:xfrm>
        </p:spPr>
        <p:txBody>
          <a:bodyPr/>
          <a:lstStyle/>
          <a:p>
            <a:r>
              <a:rPr lang="fr-FR" smtClean="0"/>
              <a:t>On entend en général l'accordéon schwytzois ainsi que des violons, contrebasses, clarinettes et, dans certaines régions, le tympanon. </a:t>
            </a:r>
            <a:endParaRPr lang="ro-RO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Cor des Alpes</a:t>
            </a:r>
          </a:p>
        </p:txBody>
      </p:sp>
      <p:sp>
        <p:nvSpPr>
          <p:cNvPr id="18435" name="Content Placeholder 4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838825"/>
          </a:xfrm>
        </p:spPr>
        <p:txBody>
          <a:bodyPr/>
          <a:lstStyle/>
          <a:p>
            <a:pPr>
              <a:buFont typeface="Arial" charset="0"/>
              <a:buChar char="•"/>
            </a:pPr>
            <a:endParaRPr lang="ro-RO" smtClean="0"/>
          </a:p>
          <a:p>
            <a:pPr>
              <a:buFont typeface="Wingdings 2" pitchFamily="18" charset="2"/>
              <a:buNone/>
            </a:pPr>
            <a:endParaRPr lang="ro-RO" smtClean="0"/>
          </a:p>
        </p:txBody>
      </p:sp>
      <p:pic>
        <p:nvPicPr>
          <p:cNvPr id="1028" name="Picture 4" descr="http://images.myswitzerland.com/n49486/images/buehne_klein/alphornblaes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764704"/>
            <a:ext cx="5821426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395288" y="2366963"/>
            <a:ext cx="2362200" cy="990600"/>
          </a:xfrm>
        </p:spPr>
        <p:txBody>
          <a:bodyPr/>
          <a:lstStyle/>
          <a:p>
            <a:r>
              <a:rPr lang="ro-RO" smtClean="0"/>
              <a:t>Yodel </a:t>
            </a:r>
            <a:r>
              <a:rPr lang="fr-FR" smtClean="0"/>
              <a:t>- tout est dans la voix</a:t>
            </a:r>
            <a:endParaRPr lang="ro-RO" smtClean="0"/>
          </a:p>
        </p:txBody>
      </p:sp>
      <p:pic>
        <p:nvPicPr>
          <p:cNvPr id="17410" name="Picture 2" descr="http://images.myswitzerland.com/n49486/images/buehne/sts79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2750" y="1412776"/>
            <a:ext cx="5939730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850" y="333375"/>
            <a:ext cx="8534400" cy="9874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b="1" dirty="0" smtClean="0">
                <a:solidFill>
                  <a:schemeClr val="accent3">
                    <a:shade val="75000"/>
                  </a:schemeClr>
                </a:solidFill>
              </a:rPr>
              <a:t>Coutumes populaires au fil de l'année</a:t>
            </a:r>
            <a:br>
              <a:rPr lang="fr-FR" b="1" dirty="0" smtClean="0">
                <a:solidFill>
                  <a:schemeClr val="accent3">
                    <a:shade val="75000"/>
                  </a:schemeClr>
                </a:solidFill>
              </a:rPr>
            </a:br>
            <a:endParaRPr lang="ro-RO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996950" y="3213100"/>
            <a:ext cx="7416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Georgia" pitchFamily="18" charset="0"/>
              </a:rPr>
              <a:t>Il existe de nombreuses coutumes calendaires en Suisse - la plupart ont des origines païennes ou religieuses.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2"/>
          <p:cNvSpPr>
            <a:spLocks noGrp="1"/>
          </p:cNvSpPr>
          <p:nvPr>
            <p:ph type="title"/>
          </p:nvPr>
        </p:nvSpPr>
        <p:spPr>
          <a:xfrm>
            <a:off x="215900" y="2420938"/>
            <a:ext cx="2843213" cy="1577975"/>
          </a:xfrm>
        </p:spPr>
        <p:txBody>
          <a:bodyPr/>
          <a:lstStyle/>
          <a:p>
            <a:r>
              <a:rPr lang="fr-FR" sz="1800" smtClean="0"/>
              <a:t>Coutumes au printemps et en hiver - l'époque des nombreuses fêtes.</a:t>
            </a:r>
            <a:r>
              <a:rPr lang="fr-FR" smtClean="0"/>
              <a:t/>
            </a:r>
            <a:br>
              <a:rPr lang="fr-FR" smtClean="0"/>
            </a:br>
            <a:endParaRPr lang="ro-RO" smtClean="0"/>
          </a:p>
        </p:txBody>
      </p:sp>
      <p:pic>
        <p:nvPicPr>
          <p:cNvPr id="19458" name="Picture 2" descr="http://images.myswitzerland.com/n49486/images/ergebnisteaser/tschaeggaet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196752"/>
            <a:ext cx="5704997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68313" y="3217863"/>
            <a:ext cx="2362200" cy="990600"/>
          </a:xfrm>
        </p:spPr>
        <p:txBody>
          <a:bodyPr/>
          <a:lstStyle/>
          <a:p>
            <a:r>
              <a:rPr lang="ro-RO" sz="1800" smtClean="0"/>
              <a:t>Coutumes d'été et d'automn</a:t>
            </a:r>
            <a:r>
              <a:rPr lang="ro-RO" smtClean="0"/>
              <a:t>e</a:t>
            </a:r>
            <a:br>
              <a:rPr lang="ro-RO" smtClean="0"/>
            </a:br>
            <a:endParaRPr lang="ro-RO" smtClean="0"/>
          </a:p>
        </p:txBody>
      </p:sp>
      <p:pic>
        <p:nvPicPr>
          <p:cNvPr id="21506" name="Picture 2" descr="http://images.myswitzerland.com/n49486/images/buehne_klein/sts72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556792"/>
            <a:ext cx="5127865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smtClean="0">
                <a:solidFill>
                  <a:srgbClr val="7B9899"/>
                </a:solidFill>
              </a:rPr>
              <a:t>Artisanat et artisanat d'art</a:t>
            </a:r>
            <a:endParaRPr lang="ro-RO" smtClean="0">
              <a:solidFill>
                <a:srgbClr val="7B9899"/>
              </a:solidFill>
            </a:endParaRPr>
          </a:p>
        </p:txBody>
      </p:sp>
      <p:sp>
        <p:nvSpPr>
          <p:cNvPr id="23554" name="Content Placeholder 5"/>
          <p:cNvSpPr>
            <a:spLocks noGrp="1"/>
          </p:cNvSpPr>
          <p:nvPr>
            <p:ph sz="quarter" idx="1"/>
          </p:nvPr>
        </p:nvSpPr>
        <p:spPr>
          <a:xfrm>
            <a:off x="539750" y="2276475"/>
            <a:ext cx="8050213" cy="3751263"/>
          </a:xfrm>
        </p:spPr>
        <p:txBody>
          <a:bodyPr/>
          <a:lstStyle/>
          <a:p>
            <a:r>
              <a:rPr lang="fr-FR" b="1" smtClean="0"/>
              <a:t>L’excellente réputation de l’industrie horlogère suisse a marqué un demi-siècle. Il y a eu des moments difficiles - mais le temps n’est jamais resté figé</a:t>
            </a:r>
            <a:endParaRPr lang="ro-RO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Art horloger - Toujours au rythme des temps modernes</a:t>
            </a:r>
            <a:endParaRPr lang="ro-RO" smtClean="0"/>
          </a:p>
        </p:txBody>
      </p:sp>
      <p:pic>
        <p:nvPicPr>
          <p:cNvPr id="22530" name="Picture 2" descr="http://images.myswitzerland.com/n49486/images/buehne/horlog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268760"/>
            <a:ext cx="5292080" cy="3476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smtClean="0">
                <a:solidFill>
                  <a:srgbClr val="7B9899"/>
                </a:solidFill>
              </a:rPr>
              <a:t>Coutumes et sport</a:t>
            </a:r>
            <a:endParaRPr lang="ro-RO" smtClean="0">
              <a:solidFill>
                <a:srgbClr val="7B9899"/>
              </a:solidFill>
            </a:endParaRPr>
          </a:p>
        </p:txBody>
      </p:sp>
      <p:sp>
        <p:nvSpPr>
          <p:cNvPr id="25602" name="Content Placeholder 5"/>
          <p:cNvSpPr>
            <a:spLocks noGrp="1"/>
          </p:cNvSpPr>
          <p:nvPr>
            <p:ph sz="quarter" idx="1"/>
          </p:nvPr>
        </p:nvSpPr>
        <p:spPr>
          <a:xfrm>
            <a:off x="395288" y="2133600"/>
            <a:ext cx="8504237" cy="3311525"/>
          </a:xfrm>
        </p:spPr>
        <p:txBody>
          <a:bodyPr/>
          <a:lstStyle/>
          <a:p>
            <a:r>
              <a:rPr lang="fr-FR" b="1" smtClean="0"/>
              <a:t>Pendant longtemps les coutumes sportives furent en perte de vitesse par rapport aux disciplines sportives internationales - mais depuis peu elles sont à nouveau au meilleur de leur forme.</a:t>
            </a:r>
          </a:p>
          <a:p>
            <a:endParaRPr lang="ro-RO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>
          <a:xfrm>
            <a:off x="395288" y="2852738"/>
            <a:ext cx="2362200" cy="990600"/>
          </a:xfrm>
        </p:spPr>
        <p:txBody>
          <a:bodyPr/>
          <a:lstStyle/>
          <a:p>
            <a:r>
              <a:rPr lang="fr-FR" sz="1800" smtClean="0"/>
              <a:t>Lancer de drapeau - sous le signe du drapeau</a:t>
            </a:r>
            <a:br>
              <a:rPr lang="fr-FR" sz="1800" smtClean="0"/>
            </a:br>
            <a:endParaRPr lang="ro-RO" sz="1800" smtClean="0"/>
          </a:p>
        </p:txBody>
      </p:sp>
      <p:pic>
        <p:nvPicPr>
          <p:cNvPr id="27651" name="Picture 3" descr="http://images.myswitzerland.com/n49486/images/ergebnisteaser/luzern_fahnenschwing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412776"/>
            <a:ext cx="4749644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2987675" y="908050"/>
            <a:ext cx="5905500" cy="996950"/>
          </a:xfrm>
        </p:spPr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Hornuss – Où le Nuoss vole depuis la rampe jusque dans le terrain de jeu.</a:t>
            </a:r>
            <a:br>
              <a:rPr lang="fr-FR" smtClean="0">
                <a:solidFill>
                  <a:schemeClr val="tx1"/>
                </a:solidFill>
              </a:rPr>
            </a:br>
            <a:endParaRPr lang="ro-RO" smtClean="0">
              <a:solidFill>
                <a:schemeClr val="tx1"/>
              </a:solidFill>
            </a:endParaRPr>
          </a:p>
        </p:txBody>
      </p:sp>
      <p:pic>
        <p:nvPicPr>
          <p:cNvPr id="29699" name="Picture 3" descr="http://images.myswitzerland.com/n49486/images/ergebnisteaser/hornussen-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204864"/>
            <a:ext cx="4968552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23850" y="2852738"/>
            <a:ext cx="2362200" cy="1422400"/>
          </a:xfrm>
        </p:spPr>
        <p:txBody>
          <a:bodyPr/>
          <a:lstStyle/>
          <a:p>
            <a:r>
              <a:rPr lang="fr-FR" sz="1800" smtClean="0"/>
              <a:t>La lutte - Du passe-temps des armaillis au sport d'élite.</a:t>
            </a:r>
            <a:br>
              <a:rPr lang="fr-FR" sz="1800" smtClean="0"/>
            </a:br>
            <a:endParaRPr lang="ro-RO" sz="1800" smtClean="0"/>
          </a:p>
        </p:txBody>
      </p:sp>
      <p:pic>
        <p:nvPicPr>
          <p:cNvPr id="30728" name="Picture 8" descr="http://images.myswitzerland.com/n49486/images/buehne_klein/sertig_schwinget__djhlp515_ausschnitt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052736"/>
            <a:ext cx="5400600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4"/>
          <p:cNvSpPr>
            <a:spLocks noGrp="1"/>
          </p:cNvSpPr>
          <p:nvPr>
            <p:ph type="ctrTitle"/>
          </p:nvPr>
        </p:nvSpPr>
        <p:spPr>
          <a:xfrm>
            <a:off x="684213" y="2133600"/>
            <a:ext cx="7772400" cy="1752600"/>
          </a:xfrm>
        </p:spPr>
        <p:txBody>
          <a:bodyPr/>
          <a:lstStyle/>
          <a:p>
            <a:r>
              <a:rPr lang="ro-RO" smtClean="0"/>
              <a:t>Cuisine suisse </a:t>
            </a:r>
            <a:br>
              <a:rPr lang="ro-RO" smtClean="0"/>
            </a:br>
            <a:endParaRPr lang="ro-RO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Fromage</a:t>
            </a:r>
            <a:endParaRPr lang="ro-RO" smtClean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51520" y="1340768"/>
            <a:ext cx="3219450" cy="2409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635896" y="1340768"/>
            <a:ext cx="4935488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67544" y="3933056"/>
            <a:ext cx="3581400" cy="2239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/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283968" y="3861048"/>
            <a:ext cx="381642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534400" cy="9874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o-RO" b="1" u="sng" dirty="0" smtClean="0">
                <a:solidFill>
                  <a:schemeClr val="accent3">
                    <a:shade val="75000"/>
                  </a:schemeClr>
                </a:solidFill>
              </a:rPr>
              <a:t>Vins</a:t>
            </a:r>
            <a:r>
              <a:rPr lang="ro-RO" dirty="0" smtClean="0">
                <a:solidFill>
                  <a:schemeClr val="accent3">
                    <a:shade val="75000"/>
                  </a:schemeClr>
                </a:solidFill>
              </a:rPr>
              <a:t/>
            </a:r>
            <a:br>
              <a:rPr lang="ro-RO" dirty="0" smtClean="0">
                <a:solidFill>
                  <a:schemeClr val="accent3">
                    <a:shade val="75000"/>
                  </a:schemeClr>
                </a:solidFill>
              </a:rPr>
            </a:br>
            <a:endParaRPr lang="ro-RO" dirty="0">
              <a:solidFill>
                <a:schemeClr val="accent3">
                  <a:shade val="7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51520" y="1340768"/>
            <a:ext cx="8496944" cy="2676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4077072"/>
            <a:ext cx="8352928" cy="2113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34400" cy="9874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o-RO" b="1" u="sng" dirty="0" smtClean="0">
                <a:solidFill>
                  <a:schemeClr val="accent3">
                    <a:shade val="75000"/>
                  </a:schemeClr>
                </a:solidFill>
              </a:rPr>
              <a:t>Chocolat</a:t>
            </a:r>
            <a:r>
              <a:rPr lang="ro-RO" dirty="0" smtClean="0">
                <a:solidFill>
                  <a:schemeClr val="accent3">
                    <a:shade val="75000"/>
                  </a:schemeClr>
                </a:solidFill>
              </a:rPr>
              <a:t/>
            </a:r>
            <a:br>
              <a:rPr lang="ro-RO" dirty="0" smtClean="0">
                <a:solidFill>
                  <a:schemeClr val="accent3">
                    <a:shade val="75000"/>
                  </a:schemeClr>
                </a:solidFill>
              </a:rPr>
            </a:br>
            <a:endParaRPr lang="ro-RO" dirty="0">
              <a:solidFill>
                <a:schemeClr val="accent3">
                  <a:shade val="7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9512" y="1340768"/>
            <a:ext cx="8712968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4077072"/>
            <a:ext cx="2016224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339752" y="4077072"/>
            <a:ext cx="2467744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788024" y="4077072"/>
            <a:ext cx="414340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2"/>
          <p:cNvSpPr>
            <a:spLocks noGrp="1"/>
          </p:cNvSpPr>
          <p:nvPr>
            <p:ph type="title"/>
          </p:nvPr>
        </p:nvSpPr>
        <p:spPr>
          <a:xfrm>
            <a:off x="395288" y="2349500"/>
            <a:ext cx="2362200" cy="990600"/>
          </a:xfrm>
        </p:spPr>
        <p:txBody>
          <a:bodyPr/>
          <a:lstStyle/>
          <a:p>
            <a:r>
              <a:rPr lang="ro-RO" smtClean="0"/>
              <a:t>Fromage</a:t>
            </a:r>
          </a:p>
        </p:txBody>
      </p:sp>
      <p:pic>
        <p:nvPicPr>
          <p:cNvPr id="31746" name="Picture 2" descr="http://images.myswitzerland.com/n49486/images/buehne/kae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124744"/>
            <a:ext cx="5472608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Le relief de la Suisse</a:t>
            </a:r>
            <a:r>
              <a:rPr lang="ro-RO" smtClean="0"/>
              <a:t/>
            </a:r>
            <a:br>
              <a:rPr lang="ro-RO" smtClean="0"/>
            </a:br>
            <a:endParaRPr lang="ro-RO" smtClean="0"/>
          </a:p>
        </p:txBody>
      </p:sp>
      <p:pic>
        <p:nvPicPr>
          <p:cNvPr id="34818" name="Imagin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708275"/>
            <a:ext cx="4249738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Imagin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2708275"/>
            <a:ext cx="3773488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4213" y="3213100"/>
            <a:ext cx="7993062" cy="2519363"/>
          </a:xfrm>
        </p:spPr>
        <p:txBody>
          <a:bodyPr>
            <a:normAutofit/>
          </a:bodyPr>
          <a:lstStyle/>
          <a:p>
            <a:r>
              <a:rPr lang="fr-FR" cap="none" smtClean="0"/>
              <a:t>SELON LEUR NATIONALITÉ, LES VOYAGEURS DOIVENT POSSÉDER UN PASSEPORT VALABLE OU UNE CARTE D'IDENTITÉ VALABLE. </a:t>
            </a:r>
            <a:endParaRPr lang="ro-RO" cap="none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800" b="1" smtClean="0"/>
              <a:t>Le trafic voyageur</a:t>
            </a:r>
            <a:r>
              <a:rPr lang="ro-RO" sz="3800" smtClean="0"/>
              <a:t/>
            </a:r>
            <a:br>
              <a:rPr lang="ro-RO" sz="3800" smtClean="0"/>
            </a:br>
            <a:endParaRPr lang="ro-RO" sz="380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2636838"/>
            <a:ext cx="6400800" cy="14017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fr-FR" sz="4800" dirty="0" smtClean="0"/>
              <a:t>Zurich </a:t>
            </a:r>
            <a:endParaRPr lang="ro-RO" sz="4800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o-RO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b="1" dirty="0" smtClean="0"/>
              <a:t>Lieux de villégiature et villes </a:t>
            </a:r>
            <a:br>
              <a:rPr lang="fr-FR" b="1" dirty="0" smtClean="0"/>
            </a:br>
            <a:endParaRPr lang="ro-RO" dirty="0"/>
          </a:p>
        </p:txBody>
      </p:sp>
      <p:pic>
        <p:nvPicPr>
          <p:cNvPr id="36867" name="Imagin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213" y="3522663"/>
            <a:ext cx="879157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8534400" cy="1163638"/>
          </a:xfrm>
        </p:spPr>
        <p:txBody>
          <a:bodyPr/>
          <a:lstStyle/>
          <a:p>
            <a:r>
              <a:rPr lang="fr-FR" b="1" smtClean="0">
                <a:solidFill>
                  <a:srgbClr val="7B9899"/>
                </a:solidFill>
              </a:rPr>
              <a:t>Points forts</a:t>
            </a:r>
            <a:r>
              <a:rPr lang="ro-RO" smtClean="0">
                <a:solidFill>
                  <a:srgbClr val="7B9899"/>
                </a:solidFill>
              </a:rPr>
              <a:t/>
            </a:r>
            <a:br>
              <a:rPr lang="ro-RO" smtClean="0">
                <a:solidFill>
                  <a:srgbClr val="7B9899"/>
                </a:solidFill>
              </a:rPr>
            </a:br>
            <a:endParaRPr lang="ro-RO" smtClean="0">
              <a:solidFill>
                <a:srgbClr val="7B9899"/>
              </a:solidFill>
            </a:endParaRPr>
          </a:p>
        </p:txBody>
      </p:sp>
      <p:sp>
        <p:nvSpPr>
          <p:cNvPr id="37890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2349500"/>
            <a:ext cx="8504238" cy="2808288"/>
          </a:xfrm>
        </p:spPr>
        <p:txBody>
          <a:bodyPr/>
          <a:lstStyle/>
          <a:p>
            <a:r>
              <a:rPr lang="fr-FR" smtClean="0"/>
              <a:t>Kunsthaus </a:t>
            </a:r>
            <a:endParaRPr lang="ro-RO" smtClean="0"/>
          </a:p>
          <a:p>
            <a:r>
              <a:rPr lang="fr-FR" smtClean="0"/>
              <a:t>Musée Rietberg </a:t>
            </a:r>
            <a:endParaRPr lang="ro-RO" smtClean="0"/>
          </a:p>
          <a:p>
            <a:r>
              <a:rPr lang="fr-FR" smtClean="0"/>
              <a:t>Bahnhofstrass</a:t>
            </a:r>
            <a:endParaRPr lang="ro-RO" smtClean="0"/>
          </a:p>
          <a:p>
            <a:r>
              <a:rPr lang="fr-FR" smtClean="0"/>
              <a:t>Zoo de Zurich </a:t>
            </a:r>
            <a:endParaRPr lang="ro-RO" smtClean="0"/>
          </a:p>
          <a:p>
            <a:r>
              <a:rPr lang="fr-FR" smtClean="0"/>
              <a:t>Vieille ville </a:t>
            </a:r>
            <a:endParaRPr lang="ro-RO" smtClean="0"/>
          </a:p>
          <a:p>
            <a:endParaRPr lang="ro-RO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534400" cy="9874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b="1" dirty="0" smtClean="0"/>
              <a:t>Top Events</a:t>
            </a:r>
            <a:r>
              <a:rPr lang="ro-RO" dirty="0" smtClean="0"/>
              <a:t/>
            </a:r>
            <a:br>
              <a:rPr lang="ro-RO" dirty="0" smtClean="0"/>
            </a:br>
            <a:endParaRPr lang="ro-RO" dirty="0"/>
          </a:p>
        </p:txBody>
      </p:sp>
      <p:sp>
        <p:nvSpPr>
          <p:cNvPr id="38914" name="Content Placeholder 2"/>
          <p:cNvSpPr>
            <a:spLocks noGrp="1"/>
          </p:cNvSpPr>
          <p:nvPr>
            <p:ph sz="quarter" idx="1"/>
          </p:nvPr>
        </p:nvSpPr>
        <p:spPr>
          <a:xfrm>
            <a:off x="250825" y="2205038"/>
            <a:ext cx="8555038" cy="2447925"/>
          </a:xfrm>
        </p:spPr>
        <p:txBody>
          <a:bodyPr/>
          <a:lstStyle/>
          <a:p>
            <a:r>
              <a:rPr lang="fr-FR" smtClean="0"/>
              <a:t>Sechseläuten</a:t>
            </a:r>
            <a:endParaRPr lang="ro-RO" smtClean="0"/>
          </a:p>
          <a:p>
            <a:r>
              <a:rPr lang="fr-FR" smtClean="0"/>
              <a:t>Festival Tropical Caliente </a:t>
            </a:r>
            <a:endParaRPr lang="ro-RO" smtClean="0"/>
          </a:p>
          <a:p>
            <a:r>
              <a:rPr lang="fr-FR" smtClean="0"/>
              <a:t>Streetparade</a:t>
            </a:r>
            <a:endParaRPr lang="ro-RO" smtClean="0"/>
          </a:p>
          <a:p>
            <a:r>
              <a:rPr lang="fr-FR" smtClean="0"/>
              <a:t>Festival de Zurich</a:t>
            </a:r>
            <a:endParaRPr lang="ro-RO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5275" y="598488"/>
            <a:ext cx="8534400" cy="7588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b="1" dirty="0" smtClean="0"/>
              <a:t>Genève</a:t>
            </a:r>
            <a:r>
              <a:rPr lang="ro-RO" dirty="0" smtClean="0"/>
              <a:t/>
            </a:r>
            <a:br>
              <a:rPr lang="ro-RO" dirty="0" smtClean="0"/>
            </a:br>
            <a:endParaRPr lang="ro-RO" dirty="0"/>
          </a:p>
        </p:txBody>
      </p:sp>
      <p:sp>
        <p:nvSpPr>
          <p:cNvPr id="39938" name="Subtitle 4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endParaRPr lang="ro-RO" smtClean="0"/>
          </a:p>
          <a:p>
            <a:endParaRPr lang="ro-RO" smtClean="0"/>
          </a:p>
        </p:txBody>
      </p:sp>
      <p:pic>
        <p:nvPicPr>
          <p:cNvPr id="39939" name="Imagin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850" y="1527175"/>
            <a:ext cx="8713788" cy="471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34400" cy="1231900"/>
          </a:xfrm>
        </p:spPr>
        <p:txBody>
          <a:bodyPr/>
          <a:lstStyle/>
          <a:p>
            <a:r>
              <a:rPr lang="fr-FR" b="1" smtClean="0">
                <a:solidFill>
                  <a:srgbClr val="7B9899"/>
                </a:solidFill>
              </a:rPr>
              <a:t>Points forts</a:t>
            </a:r>
            <a:r>
              <a:rPr lang="ro-RO" smtClean="0">
                <a:solidFill>
                  <a:srgbClr val="7B9899"/>
                </a:solidFill>
              </a:rPr>
              <a:t/>
            </a:r>
            <a:br>
              <a:rPr lang="ro-RO" smtClean="0">
                <a:solidFill>
                  <a:srgbClr val="7B9899"/>
                </a:solidFill>
              </a:rPr>
            </a:br>
            <a:endParaRPr lang="ro-RO" smtClean="0">
              <a:solidFill>
                <a:srgbClr val="7B9899"/>
              </a:solidFill>
            </a:endParaRPr>
          </a:p>
        </p:txBody>
      </p:sp>
      <p:sp>
        <p:nvSpPr>
          <p:cNvPr id="41986" name="Content Placeholder 2"/>
          <p:cNvSpPr>
            <a:spLocks noGrp="1"/>
          </p:cNvSpPr>
          <p:nvPr>
            <p:ph sz="quarter" idx="1"/>
          </p:nvPr>
        </p:nvSpPr>
        <p:spPr>
          <a:xfrm>
            <a:off x="250825" y="2133600"/>
            <a:ext cx="8555038" cy="2808288"/>
          </a:xfrm>
        </p:spPr>
        <p:txBody>
          <a:bodyPr/>
          <a:lstStyle/>
          <a:p>
            <a:r>
              <a:rPr lang="fr-FR" smtClean="0"/>
              <a:t>Jet d’eau </a:t>
            </a:r>
            <a:endParaRPr lang="ro-RO" smtClean="0"/>
          </a:p>
          <a:p>
            <a:r>
              <a:rPr lang="fr-FR" smtClean="0"/>
              <a:t>Cathédrale Saint-Pierre </a:t>
            </a:r>
            <a:endParaRPr lang="ro-RO" smtClean="0"/>
          </a:p>
          <a:p>
            <a:r>
              <a:rPr lang="fr-FR" smtClean="0"/>
              <a:t>Palais des Nations </a:t>
            </a:r>
            <a:endParaRPr lang="ro-RO" smtClean="0"/>
          </a:p>
          <a:p>
            <a:r>
              <a:rPr lang="fr-FR" smtClean="0"/>
              <a:t>Musée international de la Croix-Rouge </a:t>
            </a:r>
            <a:endParaRPr lang="ro-RO" smtClean="0"/>
          </a:p>
          <a:p>
            <a:r>
              <a:rPr lang="fr-FR" smtClean="0"/>
              <a:t>Croisières sur le lac Léman </a:t>
            </a:r>
            <a:endParaRPr lang="ro-RO" smtClean="0"/>
          </a:p>
          <a:p>
            <a:endParaRPr lang="ro-RO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560388"/>
            <a:ext cx="8534400" cy="7604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b="1" dirty="0" smtClean="0"/>
              <a:t>Arosa</a:t>
            </a:r>
            <a:r>
              <a:rPr lang="ro-RO" dirty="0" smtClean="0"/>
              <a:t/>
            </a:r>
            <a:br>
              <a:rPr lang="ro-RO" dirty="0" smtClean="0"/>
            </a:br>
            <a:endParaRPr lang="ro-RO" dirty="0"/>
          </a:p>
        </p:txBody>
      </p:sp>
      <p:pic>
        <p:nvPicPr>
          <p:cNvPr id="43010" name="Imagin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725" y="1628775"/>
            <a:ext cx="8718550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476250"/>
            <a:ext cx="8534400" cy="7588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b="1" dirty="0" smtClean="0"/>
              <a:t>Points forts</a:t>
            </a:r>
            <a:r>
              <a:rPr lang="ro-RO" dirty="0" smtClean="0"/>
              <a:t/>
            </a:r>
            <a:br>
              <a:rPr lang="ro-RO" dirty="0" smtClean="0"/>
            </a:br>
            <a:endParaRPr lang="ro-RO" dirty="0"/>
          </a:p>
        </p:txBody>
      </p:sp>
      <p:sp>
        <p:nvSpPr>
          <p:cNvPr id="44034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fr-FR" smtClean="0"/>
              <a:t>Weisshorn </a:t>
            </a:r>
            <a:endParaRPr lang="ro-RO" smtClean="0"/>
          </a:p>
          <a:p>
            <a:r>
              <a:rPr lang="fr-FR" smtClean="0"/>
              <a:t>Plage du lac Untersee </a:t>
            </a:r>
            <a:endParaRPr lang="ro-RO" smtClean="0"/>
          </a:p>
          <a:p>
            <a:r>
              <a:rPr lang="fr-FR" smtClean="0"/>
              <a:t>Jeux aquatiques de l’Obersee </a:t>
            </a:r>
            <a:endParaRPr lang="ro-RO" smtClean="0"/>
          </a:p>
          <a:p>
            <a:r>
              <a:rPr lang="fr-FR" smtClean="0"/>
              <a:t>Le sentier des écureuils</a:t>
            </a:r>
            <a:endParaRPr lang="ro-RO" smtClean="0"/>
          </a:p>
          <a:p>
            <a:r>
              <a:rPr lang="fr-FR" smtClean="0"/>
              <a:t> Terrain de golf d’Arosa </a:t>
            </a:r>
            <a:endParaRPr lang="ro-RO" smtClean="0"/>
          </a:p>
          <a:p>
            <a:endParaRPr lang="ro-RO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534400" cy="9874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b="1" dirty="0" smtClean="0"/>
              <a:t>Top Events</a:t>
            </a:r>
            <a:r>
              <a:rPr lang="ro-RO" dirty="0" smtClean="0"/>
              <a:t/>
            </a:r>
            <a:br>
              <a:rPr lang="ro-RO" dirty="0" smtClean="0"/>
            </a:br>
            <a:endParaRPr lang="ro-RO" dirty="0"/>
          </a:p>
        </p:txBody>
      </p:sp>
      <p:sp>
        <p:nvSpPr>
          <p:cNvPr id="45058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2981325"/>
          </a:xfrm>
        </p:spPr>
        <p:txBody>
          <a:bodyPr/>
          <a:lstStyle/>
          <a:p>
            <a:r>
              <a:rPr lang="fr-FR" smtClean="0"/>
              <a:t>IceSnowFootball</a:t>
            </a:r>
            <a:endParaRPr lang="ro-RO" smtClean="0"/>
          </a:p>
          <a:p>
            <a:r>
              <a:rPr lang="fr-FR" smtClean="0"/>
              <a:t>Arosa Jazz Tage</a:t>
            </a:r>
            <a:endParaRPr lang="ro-RO" smtClean="0"/>
          </a:p>
          <a:p>
            <a:r>
              <a:rPr lang="fr-FR" smtClean="0"/>
              <a:t>Open Air </a:t>
            </a:r>
            <a:endParaRPr lang="ro-RO" smtClean="0"/>
          </a:p>
          <a:p>
            <a:r>
              <a:rPr lang="fr-FR" smtClean="0"/>
              <a:t>Arosa ClassicCar </a:t>
            </a:r>
            <a:endParaRPr lang="ro-RO" smtClean="0"/>
          </a:p>
          <a:p>
            <a:r>
              <a:rPr lang="fr-FR" smtClean="0"/>
              <a:t>Arosa Humor-Festival </a:t>
            </a:r>
            <a:endParaRPr lang="ro-RO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358775" y="404813"/>
            <a:ext cx="8534400" cy="14398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tx1"/>
                </a:solidFill>
              </a:rPr>
              <a:t>Berne, la capitale de la Suisse, est surtout célèbre pour son architecture médiévale. Ici on peut voir la Tour de l'Horloge, la cathédrale de Saint-Vincent, le Palais fédéral. </a:t>
            </a:r>
            <a:r>
              <a:rPr lang="ro-RO" sz="2800" dirty="0" smtClean="0">
                <a:solidFill>
                  <a:schemeClr val="tx1"/>
                </a:solidFill>
              </a:rPr>
              <a:t/>
            </a:r>
            <a:br>
              <a:rPr lang="ro-RO" sz="2800" dirty="0" smtClean="0">
                <a:solidFill>
                  <a:schemeClr val="tx1"/>
                </a:solidFill>
              </a:rPr>
            </a:br>
            <a:endParaRPr lang="ro-RO" sz="280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51520" y="1484784"/>
            <a:ext cx="3048000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75857" y="1556792"/>
            <a:ext cx="2160240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364088" y="1628800"/>
            <a:ext cx="3528392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u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7B9899"/>
                </a:solidFill>
              </a:rPr>
              <a:t>QUIZ</a:t>
            </a:r>
            <a:endParaRPr lang="ro-RO" smtClean="0">
              <a:solidFill>
                <a:srgbClr val="7B9899"/>
              </a:solidFill>
            </a:endParaRPr>
          </a:p>
        </p:txBody>
      </p:sp>
      <p:sp>
        <p:nvSpPr>
          <p:cNvPr id="5" name="Substituent conținut 4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rgbClr val="D16349"/>
              </a:buClr>
              <a:buFont typeface="Wingdings 2"/>
              <a:buNone/>
              <a:defRPr/>
            </a:pPr>
            <a:r>
              <a:rPr lang="fr-FR" dirty="0" smtClean="0">
                <a:solidFill>
                  <a:prstClr val="black"/>
                </a:solidFill>
              </a:rPr>
              <a:t>1. </a:t>
            </a:r>
            <a:r>
              <a:rPr lang="fr-FR" dirty="0">
                <a:solidFill>
                  <a:prstClr val="black"/>
                </a:solidFill>
              </a:rPr>
              <a:t>Quelle est la capitale de la Suisse ?</a:t>
            </a:r>
          </a:p>
          <a:p>
            <a:pPr marL="514350" indent="-514350" fontAlgn="auto">
              <a:spcAft>
                <a:spcPts val="0"/>
              </a:spcAft>
              <a:buClr>
                <a:srgbClr val="D16349"/>
              </a:buClr>
              <a:buFont typeface="Wingdings 2"/>
              <a:buAutoNum type="alphaLcPeriod"/>
              <a:defRPr/>
            </a:pPr>
            <a:r>
              <a:rPr lang="fr-FR" dirty="0">
                <a:solidFill>
                  <a:prstClr val="black"/>
                </a:solidFill>
              </a:rPr>
              <a:t>Zurich</a:t>
            </a:r>
          </a:p>
          <a:p>
            <a:pPr marL="514350" indent="-514350" fontAlgn="auto">
              <a:spcAft>
                <a:spcPts val="0"/>
              </a:spcAft>
              <a:buClr>
                <a:srgbClr val="D16349"/>
              </a:buClr>
              <a:buFont typeface="Wingdings 2"/>
              <a:buAutoNum type="alphaLcPeriod"/>
              <a:defRPr/>
            </a:pPr>
            <a:r>
              <a:rPr lang="fr-FR" dirty="0">
                <a:solidFill>
                  <a:prstClr val="black"/>
                </a:solidFill>
              </a:rPr>
              <a:t>Genève</a:t>
            </a:r>
          </a:p>
          <a:p>
            <a:pPr marL="514350" indent="-514350" fontAlgn="auto">
              <a:spcAft>
                <a:spcPts val="0"/>
              </a:spcAft>
              <a:buClr>
                <a:srgbClr val="D16349"/>
              </a:buClr>
              <a:buFont typeface="Wingdings 2"/>
              <a:buAutoNum type="alphaLcPeriod"/>
              <a:defRPr/>
            </a:pPr>
            <a:r>
              <a:rPr lang="fr-FR" dirty="0">
                <a:solidFill>
                  <a:prstClr val="black"/>
                </a:solidFill>
              </a:rPr>
              <a:t>Berne</a:t>
            </a:r>
          </a:p>
          <a:p>
            <a:pPr marL="0" indent="0" fontAlgn="auto">
              <a:spcAft>
                <a:spcPts val="0"/>
              </a:spcAft>
              <a:buClr>
                <a:srgbClr val="D16349"/>
              </a:buClr>
              <a:buFont typeface="Wingdings 2"/>
              <a:buNone/>
              <a:defRPr/>
            </a:pPr>
            <a:r>
              <a:rPr lang="en-CA" dirty="0">
                <a:solidFill>
                  <a:prstClr val="black"/>
                </a:solidFill>
              </a:rPr>
              <a:t>2.</a:t>
            </a:r>
            <a:r>
              <a:rPr lang="fr-FR" dirty="0">
                <a:solidFill>
                  <a:prstClr val="black"/>
                </a:solidFill>
              </a:rPr>
              <a:t> Le paysage dominant de la Suisse est?</a:t>
            </a:r>
          </a:p>
          <a:p>
            <a:pPr marL="514350" indent="-514350" fontAlgn="auto">
              <a:spcAft>
                <a:spcPts val="0"/>
              </a:spcAft>
              <a:buClr>
                <a:srgbClr val="D16349"/>
              </a:buClr>
              <a:buFont typeface="Wingdings 2"/>
              <a:buAutoNum type="alphaLcPeriod"/>
              <a:defRPr/>
            </a:pPr>
            <a:r>
              <a:rPr lang="fr-FR" dirty="0">
                <a:solidFill>
                  <a:prstClr val="black"/>
                </a:solidFill>
              </a:rPr>
              <a:t>Essentiellement montagneux</a:t>
            </a:r>
          </a:p>
          <a:p>
            <a:pPr marL="514350" indent="-514350" fontAlgn="auto">
              <a:spcAft>
                <a:spcPts val="0"/>
              </a:spcAft>
              <a:buClr>
                <a:srgbClr val="D16349"/>
              </a:buClr>
              <a:buFont typeface="Wingdings 2"/>
              <a:buAutoNum type="alphaLcPeriod"/>
              <a:defRPr/>
            </a:pPr>
            <a:r>
              <a:rPr lang="fr-FR" dirty="0">
                <a:solidFill>
                  <a:prstClr val="black"/>
                </a:solidFill>
              </a:rPr>
              <a:t>Désertique</a:t>
            </a:r>
          </a:p>
          <a:p>
            <a:pPr marL="514350" indent="-514350" fontAlgn="auto">
              <a:spcAft>
                <a:spcPts val="0"/>
              </a:spcAft>
              <a:buClr>
                <a:srgbClr val="D16349"/>
              </a:buClr>
              <a:buFont typeface="Wingdings 2"/>
              <a:buAutoNum type="alphaLcPeriod"/>
              <a:defRPr/>
            </a:pPr>
            <a:r>
              <a:rPr lang="fr-FR" dirty="0">
                <a:solidFill>
                  <a:prstClr val="black"/>
                </a:solidFill>
              </a:rPr>
              <a:t>Vallonné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o-RO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181</TotalTime>
  <Words>391</Words>
  <Application>Microsoft Office PowerPoint</Application>
  <PresentationFormat>On-screen Show (4:3)</PresentationFormat>
  <Paragraphs>81</Paragraphs>
  <Slides>32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Şablon formă</vt:lpstr>
      </vt:variant>
      <vt:variant>
        <vt:i4>12</vt:i4>
      </vt:variant>
      <vt:variant>
        <vt:lpstr>Titluri diapozitive</vt:lpstr>
      </vt:variant>
      <vt:variant>
        <vt:i4>32</vt:i4>
      </vt:variant>
    </vt:vector>
  </HeadingPairs>
  <TitlesOfParts>
    <vt:vector size="49" baseType="lpstr">
      <vt:lpstr>Georgia</vt:lpstr>
      <vt:lpstr>Arial</vt:lpstr>
      <vt:lpstr>Wingdings 2</vt:lpstr>
      <vt:lpstr>Wingdings</vt:lpstr>
      <vt:lpstr>Calibri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LA SUISSE </vt:lpstr>
      <vt:lpstr>Histoire </vt:lpstr>
      <vt:lpstr>Coutumes et traditions</vt:lpstr>
      <vt:lpstr>Musique</vt:lpstr>
      <vt:lpstr>Cor des Alpes</vt:lpstr>
      <vt:lpstr>Yodel - tout est dans la voix</vt:lpstr>
      <vt:lpstr>Coutumes populaires au fil de l'année </vt:lpstr>
      <vt:lpstr>Coutumes au printemps et en hiver - l'époque des nombreuses fêtes. </vt:lpstr>
      <vt:lpstr>Coutumes d'été et d'automne </vt:lpstr>
      <vt:lpstr>Artisanat et artisanat d'art</vt:lpstr>
      <vt:lpstr>Art horloger - Toujours au rythme des temps modernes</vt:lpstr>
      <vt:lpstr>Coutumes et sport</vt:lpstr>
      <vt:lpstr>Lancer de drapeau - sous le signe du drapeau </vt:lpstr>
      <vt:lpstr>Hornuss – Où le Nuoss vole depuis la rampe jusque dans le terrain de jeu. </vt:lpstr>
      <vt:lpstr>La lutte - Du passe-temps des armaillis au sport d'élite. </vt:lpstr>
      <vt:lpstr>Cuisine suisse  </vt:lpstr>
      <vt:lpstr>Fromage</vt:lpstr>
      <vt:lpstr>Vins </vt:lpstr>
      <vt:lpstr>Chocolat </vt:lpstr>
      <vt:lpstr>Fromage</vt:lpstr>
      <vt:lpstr>Le relief de la Suisse </vt:lpstr>
      <vt:lpstr>Le trafic voyageur </vt:lpstr>
      <vt:lpstr>Lieux de villégiature et villes  </vt:lpstr>
      <vt:lpstr>Points forts </vt:lpstr>
      <vt:lpstr>Top Events </vt:lpstr>
      <vt:lpstr>Genève </vt:lpstr>
      <vt:lpstr>Points forts </vt:lpstr>
      <vt:lpstr>Arosa </vt:lpstr>
      <vt:lpstr>Points forts </vt:lpstr>
      <vt:lpstr>Top Events </vt:lpstr>
      <vt:lpstr>Berne, la capitale de la Suisse, est surtout célèbre pour son architecture médiévale. Ici on peut voir la Tour de l'Horloge, la cathédrale de Saint-Vincent, le Palais fédéral.  </vt:lpstr>
      <vt:lpstr>QUIZ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SUISSE</dc:title>
  <dc:creator>silviu</dc:creator>
  <cp:lastModifiedBy>dan.ene</cp:lastModifiedBy>
  <cp:revision>22</cp:revision>
  <dcterms:created xsi:type="dcterms:W3CDTF">2013-09-22T14:05:57Z</dcterms:created>
  <dcterms:modified xsi:type="dcterms:W3CDTF">2013-09-27T15:12:35Z</dcterms:modified>
</cp:coreProperties>
</file>