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La Suisse</a:t>
            </a:r>
            <a:endParaRPr lang="ro-R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fr-FR" dirty="0" smtClean="0"/>
              <a:t>-</a:t>
            </a:r>
            <a:r>
              <a:rPr lang="fr-FR" dirty="0"/>
              <a:t>C</a:t>
            </a:r>
            <a:r>
              <a:rPr lang="fr-FR" dirty="0" smtClean="0"/>
              <a:t>orduneanu Alexie</a:t>
            </a:r>
          </a:p>
          <a:p>
            <a:pPr algn="ctr"/>
            <a:r>
              <a:rPr lang="fr-FR" dirty="0"/>
              <a:t> </a:t>
            </a:r>
            <a:r>
              <a:rPr lang="fr-FR" dirty="0" smtClean="0"/>
              <a:t>-</a:t>
            </a:r>
            <a:r>
              <a:rPr lang="fr-FR" dirty="0" err="1" smtClean="0"/>
              <a:t>Grigorcea</a:t>
            </a:r>
            <a:r>
              <a:rPr lang="fr-FR" dirty="0" smtClean="0"/>
              <a:t> </a:t>
            </a:r>
            <a:r>
              <a:rPr lang="fr-FR" dirty="0" err="1" smtClean="0"/>
              <a:t>Ianis</a:t>
            </a:r>
            <a:r>
              <a:rPr lang="fr-FR" dirty="0" smtClean="0"/>
              <a:t> Luca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784328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3768213" cy="4024125"/>
          </a:xfrm>
        </p:spPr>
        <p:txBody>
          <a:bodyPr/>
          <a:lstStyle/>
          <a:p>
            <a:r>
              <a:rPr lang="fr-FR" dirty="0" smtClean="0"/>
              <a:t>La Suisse, en forme longue la Confédération</a:t>
            </a:r>
            <a:r>
              <a:rPr lang="ro-RO" dirty="0" smtClean="0"/>
              <a:t> </a:t>
            </a:r>
            <a:r>
              <a:rPr lang="fr-FR" dirty="0" smtClean="0"/>
              <a:t>suisse, est un État fédéral d’Europe centrale et de l’Ouest formé de 26 cantons, avec Berne pour capitale.</a:t>
            </a:r>
            <a:endParaRPr lang="ro-RO" dirty="0" smtClean="0"/>
          </a:p>
          <a:p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014" y="896120"/>
            <a:ext cx="7603664" cy="53225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32838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3768213" cy="4024125"/>
          </a:xfrm>
        </p:spPr>
        <p:txBody>
          <a:bodyPr/>
          <a:lstStyle/>
          <a:p>
            <a:r>
              <a:rPr lang="fr-FR" dirty="0" smtClean="0"/>
              <a:t>Les voisins de la Suisse sont: l’Allemagne ou nord, l’Autriche et le Liechtenstein à l’est-nord-est, l’Italie au sud et la France à l’ouest.</a:t>
            </a:r>
            <a:endParaRPr lang="ro-RO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2020" t="24999" r="34647" b="15070"/>
          <a:stretch/>
        </p:blipFill>
        <p:spPr>
          <a:xfrm>
            <a:off x="5152103" y="293067"/>
            <a:ext cx="6508955" cy="627799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018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3768213" cy="4024125"/>
          </a:xfrm>
        </p:spPr>
        <p:txBody>
          <a:bodyPr/>
          <a:lstStyle/>
          <a:p>
            <a:r>
              <a:rPr lang="fr-FR" dirty="0" smtClean="0"/>
              <a:t>En ce qui concerne le relief, la Suisse est divisée en trois grandes zones géographiques: le Jura, le Plateau suisse et les Alpes suisses. </a:t>
            </a:r>
          </a:p>
          <a:p>
            <a:r>
              <a:rPr lang="fr-FR" dirty="0" smtClean="0"/>
              <a:t>Le Plateau constitue la zone la plus importante en matière démographique et économique.</a:t>
            </a:r>
            <a:endParaRPr lang="ro-RO" dirty="0" smtClean="0"/>
          </a:p>
        </p:txBody>
      </p:sp>
      <p:pic>
        <p:nvPicPr>
          <p:cNvPr id="1026" name="Picture 2" descr="https://maps-switzerland.com/img/0/switzerland-population-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98" y="1486157"/>
            <a:ext cx="7010296" cy="45352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64454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303" y="1198379"/>
            <a:ext cx="6803923" cy="46883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25678"/>
            <a:ext cx="5331542" cy="1514168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fr-FR" dirty="0" smtClean="0"/>
              <a:t>Membre de l’OIF (Organisation Internationale de la Francophonie) </a:t>
            </a:r>
            <a:r>
              <a:rPr lang="fr-FR" dirty="0" smtClean="0"/>
              <a:t>depuis mille neuf cent quatre-vingt-seize(1996), </a:t>
            </a:r>
            <a:r>
              <a:rPr lang="fr-FR" dirty="0" smtClean="0"/>
              <a:t>la Suisse en est devenue le troisième contributeur.</a:t>
            </a:r>
            <a:endParaRPr lang="ro-RO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76981" y="3275299"/>
            <a:ext cx="4699819" cy="20144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La Suisse est un pays plurilingue: sur son territoire on parle l’allemand (un dialecte suisse-allemand), le français (</a:t>
            </a:r>
            <a:r>
              <a:rPr lang="ro-RO" dirty="0" smtClean="0"/>
              <a:t>„</a:t>
            </a:r>
            <a:r>
              <a:rPr lang="fr-FR" dirty="0" smtClean="0"/>
              <a:t>le français de Suisse</a:t>
            </a:r>
            <a:r>
              <a:rPr lang="ro-RO" dirty="0" smtClean="0"/>
              <a:t>”</a:t>
            </a:r>
            <a:r>
              <a:rPr lang="fr-FR" dirty="0" smtClean="0"/>
              <a:t>)</a:t>
            </a:r>
            <a:r>
              <a:rPr lang="ro-RO" dirty="0" smtClean="0"/>
              <a:t>,</a:t>
            </a:r>
            <a:r>
              <a:rPr lang="fr-FR" dirty="0" smtClean="0"/>
              <a:t> l’italien et le romanche.</a:t>
            </a:r>
            <a:endParaRPr lang="ro-RO" dirty="0" smtClean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241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53266"/>
            <a:ext cx="10896600" cy="392306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dirty="0" smtClean="0"/>
              <a:t>Par exemple, en </a:t>
            </a:r>
            <a:r>
              <a:rPr lang="ro-RO" dirty="0" smtClean="0"/>
              <a:t>„</a:t>
            </a:r>
            <a:r>
              <a:rPr lang="fr-FR" dirty="0" smtClean="0"/>
              <a:t>le français de Suisse</a:t>
            </a:r>
            <a:r>
              <a:rPr lang="ro-RO" dirty="0" smtClean="0"/>
              <a:t>”</a:t>
            </a:r>
            <a:r>
              <a:rPr lang="fr-FR" dirty="0" smtClean="0"/>
              <a:t> pour le nombres soixante-dix, quatre-vingt, quatre-vingt-dix, on dit </a:t>
            </a:r>
            <a:r>
              <a:rPr lang="fr-FR" b="1" i="1" dirty="0" smtClean="0"/>
              <a:t>septante</a:t>
            </a:r>
            <a:r>
              <a:rPr lang="fr-FR" dirty="0" smtClean="0"/>
              <a:t>,</a:t>
            </a:r>
            <a:r>
              <a:rPr lang="fr-FR" i="1" dirty="0" smtClean="0"/>
              <a:t> </a:t>
            </a:r>
            <a:r>
              <a:rPr lang="fr-FR" b="1" i="1" dirty="0" smtClean="0"/>
              <a:t>huitante</a:t>
            </a:r>
            <a:r>
              <a:rPr lang="fr-FR" dirty="0" smtClean="0"/>
              <a:t>, </a:t>
            </a:r>
            <a:r>
              <a:rPr lang="fr-FR" b="1" i="1" dirty="0" smtClean="0"/>
              <a:t>nonante</a:t>
            </a:r>
            <a:r>
              <a:rPr lang="fr-FR" dirty="0" smtClean="0"/>
              <a:t>.</a:t>
            </a:r>
          </a:p>
          <a:p>
            <a:r>
              <a:rPr lang="fr-FR" dirty="0" smtClean="0"/>
              <a:t>Il </a:t>
            </a:r>
            <a:r>
              <a:rPr lang="fr-FR" dirty="0"/>
              <a:t>faut souligne qu’en Suisse il existe la langue standard (l’administrations, les affaires et les services publics) et le patois (un parler local, langue minoritaire on dialecte local).</a:t>
            </a:r>
          </a:p>
          <a:p>
            <a:r>
              <a:rPr lang="fr-FR" dirty="0"/>
              <a:t>Exemples du patois: le patois d’</a:t>
            </a:r>
            <a:r>
              <a:rPr lang="fr-FR" dirty="0" err="1"/>
              <a:t>Evolène</a:t>
            </a:r>
            <a:r>
              <a:rPr lang="fr-FR" dirty="0"/>
              <a:t>, le vaudois (un dialecte du franco-provençal parle dans le canton de Vaud), le patois parle dans le Jura qui appartenait à la </a:t>
            </a:r>
            <a:r>
              <a:rPr lang="ro-RO" dirty="0"/>
              <a:t>„</a:t>
            </a:r>
            <a:r>
              <a:rPr lang="fr-FR" dirty="0"/>
              <a:t>la langue d’oïl</a:t>
            </a:r>
            <a:r>
              <a:rPr lang="ro-RO" dirty="0"/>
              <a:t>”</a:t>
            </a:r>
            <a:r>
              <a:rPr lang="fr-FR" dirty="0" smtClean="0"/>
              <a:t>.</a:t>
            </a:r>
          </a:p>
          <a:p>
            <a:r>
              <a:rPr lang="fr-FR" dirty="0" smtClean="0"/>
              <a:t>Aujourd’hui , le dialectes autochtones sont menacés disparition définitive, même dans les régions catholiques et rurales les plus conservatrices du pays.</a:t>
            </a:r>
            <a:endParaRPr lang="ro-RO" dirty="0"/>
          </a:p>
          <a:p>
            <a:pPr marL="0" indent="0">
              <a:buNone/>
            </a:pPr>
            <a:endParaRPr lang="ro-RO" dirty="0" smtClean="0"/>
          </a:p>
        </p:txBody>
      </p:sp>
    </p:spTree>
    <p:extLst>
      <p:ext uri="{BB962C8B-B14F-4D97-AF65-F5344CB8AC3E}">
        <p14:creationId xmlns:p14="http://schemas.microsoft.com/office/powerpoint/2010/main" val="3346781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53266"/>
            <a:ext cx="10896600" cy="392306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dirty="0" smtClean="0"/>
              <a:t>Population presque neuf </a:t>
            </a:r>
            <a:r>
              <a:rPr lang="fr-FR" dirty="0" err="1" smtClean="0"/>
              <a:t>millons</a:t>
            </a:r>
            <a:r>
              <a:rPr lang="fr-FR" dirty="0" smtClean="0"/>
              <a:t> d’</a:t>
            </a:r>
            <a:r>
              <a:rPr lang="fr-FR" dirty="0" err="1" smtClean="0"/>
              <a:t>habitantants</a:t>
            </a:r>
            <a:r>
              <a:rPr lang="fr-FR" dirty="0" smtClean="0"/>
              <a:t> en 2024.</a:t>
            </a:r>
          </a:p>
          <a:p>
            <a:endParaRPr lang="fr-FR" dirty="0"/>
          </a:p>
          <a:p>
            <a:r>
              <a:rPr lang="fr-FR" dirty="0" smtClean="0"/>
              <a:t>La suisse a l’un des PIB </a:t>
            </a:r>
            <a:r>
              <a:rPr lang="fr-FR" dirty="0" err="1" smtClean="0"/>
              <a:t>nominausi</a:t>
            </a:r>
            <a:r>
              <a:rPr lang="fr-FR" dirty="0" smtClean="0"/>
              <a:t> par habitant et de parité </a:t>
            </a:r>
            <a:r>
              <a:rPr lang="fr-FR" dirty="0"/>
              <a:t>du </a:t>
            </a:r>
            <a:r>
              <a:rPr lang="fr-FR" dirty="0" smtClean="0"/>
              <a:t>pouvoir d’achat les plus </a:t>
            </a:r>
            <a:r>
              <a:rPr lang="fr-FR" dirty="0" err="1" smtClean="0"/>
              <a:t>elevés</a:t>
            </a:r>
            <a:r>
              <a:rPr lang="fr-FR" dirty="0" smtClean="0"/>
              <a:t> au </a:t>
            </a:r>
            <a:r>
              <a:rPr lang="fr-FR" dirty="0" err="1" smtClean="0"/>
              <a:t>monde,ainsi</a:t>
            </a:r>
            <a:r>
              <a:rPr lang="fr-FR" dirty="0" smtClean="0"/>
              <a:t> que l’indice de </a:t>
            </a:r>
            <a:r>
              <a:rPr lang="fr-FR" dirty="0" err="1" smtClean="0"/>
              <a:t>developpement</a:t>
            </a:r>
            <a:r>
              <a:rPr lang="fr-FR" dirty="0" smtClean="0"/>
              <a:t> humain(IDH) le plus élevé de la plan</a:t>
            </a:r>
            <a:r>
              <a:rPr lang="fr-FR" dirty="0"/>
              <a:t>è</a:t>
            </a:r>
            <a:r>
              <a:rPr lang="fr-FR" dirty="0" smtClean="0"/>
              <a:t>te(0,962).</a:t>
            </a:r>
          </a:p>
          <a:p>
            <a:r>
              <a:rPr lang="fr-FR" dirty="0" smtClean="0"/>
              <a:t>Aujourd’hui , le dialectes autochtones sont menacés disparition définitive, même dans les régions catholiques et rurales les plus conservatrices du pays.</a:t>
            </a:r>
          </a:p>
          <a:p>
            <a:r>
              <a:rPr lang="fr-FR" dirty="0" smtClean="0"/>
              <a:t>Les villes les plus grandes de suisse d’apr</a:t>
            </a:r>
            <a:r>
              <a:rPr lang="fr-FR" dirty="0"/>
              <a:t>è</a:t>
            </a:r>
            <a:r>
              <a:rPr lang="fr-FR" dirty="0" smtClean="0"/>
              <a:t>s la population: Z</a:t>
            </a:r>
            <a:r>
              <a:rPr lang="en-US" dirty="0"/>
              <a:t>ü</a:t>
            </a:r>
            <a:r>
              <a:rPr lang="fr-FR" dirty="0" err="1" smtClean="0"/>
              <a:t>rich</a:t>
            </a:r>
            <a:r>
              <a:rPr lang="fr-FR" dirty="0" smtClean="0"/>
              <a:t>, </a:t>
            </a:r>
            <a:r>
              <a:rPr lang="fr-FR" dirty="0" err="1" smtClean="0"/>
              <a:t>Gen</a:t>
            </a:r>
            <a:r>
              <a:rPr lang="fr-FR" dirty="0" err="1"/>
              <a:t>è</a:t>
            </a:r>
            <a:r>
              <a:rPr lang="fr-FR" dirty="0" err="1" smtClean="0"/>
              <a:t>va</a:t>
            </a:r>
            <a:r>
              <a:rPr lang="fr-FR" dirty="0" smtClean="0"/>
              <a:t>, Lausanne, berne.</a:t>
            </a:r>
            <a:endParaRPr lang="ro-RO" dirty="0"/>
          </a:p>
          <a:p>
            <a:pPr marL="0" indent="0">
              <a:buNone/>
            </a:pPr>
            <a:endParaRPr lang="ro-RO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85800" y="2153266"/>
            <a:ext cx="10896600" cy="392306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Population presque neuf </a:t>
            </a:r>
            <a:r>
              <a:rPr lang="fr-FR" dirty="0" smtClean="0"/>
              <a:t>millions d’habitants </a:t>
            </a:r>
            <a:r>
              <a:rPr lang="fr-FR" dirty="0" smtClean="0"/>
              <a:t>en 2024.</a:t>
            </a:r>
          </a:p>
          <a:p>
            <a:r>
              <a:rPr lang="fr-FR" dirty="0"/>
              <a:t>La neutralité </a:t>
            </a:r>
            <a:r>
              <a:rPr lang="fr-FR" dirty="0" smtClean="0"/>
              <a:t>Suisse </a:t>
            </a:r>
            <a:r>
              <a:rPr lang="fr-FR" dirty="0"/>
              <a:t>est l’un des principes essentiels de la politique étrangère de la Suisse. </a:t>
            </a:r>
            <a:endParaRPr lang="fr-FR" dirty="0" smtClean="0"/>
          </a:p>
          <a:p>
            <a:r>
              <a:rPr lang="fr-FR" dirty="0" smtClean="0"/>
              <a:t>La </a:t>
            </a:r>
            <a:r>
              <a:rPr lang="fr-FR" dirty="0" smtClean="0"/>
              <a:t>Suisse </a:t>
            </a:r>
            <a:r>
              <a:rPr lang="fr-FR" dirty="0" smtClean="0"/>
              <a:t>a l’un des PIB </a:t>
            </a:r>
            <a:r>
              <a:rPr lang="fr-FR" dirty="0" smtClean="0"/>
              <a:t>nominas </a:t>
            </a:r>
            <a:r>
              <a:rPr lang="fr-FR" dirty="0" smtClean="0"/>
              <a:t>par habitant et de parité du pouvoir d’achat les plus </a:t>
            </a:r>
            <a:r>
              <a:rPr lang="fr-FR" dirty="0" smtClean="0"/>
              <a:t>élevés </a:t>
            </a:r>
            <a:r>
              <a:rPr lang="fr-FR" dirty="0" smtClean="0"/>
              <a:t>au </a:t>
            </a:r>
            <a:r>
              <a:rPr lang="fr-FR" dirty="0" smtClean="0"/>
              <a:t>monde , ainsi </a:t>
            </a:r>
            <a:r>
              <a:rPr lang="fr-FR" dirty="0" smtClean="0"/>
              <a:t>que l’indice de </a:t>
            </a:r>
            <a:r>
              <a:rPr lang="fr-FR" dirty="0" smtClean="0"/>
              <a:t>développement </a:t>
            </a:r>
            <a:r>
              <a:rPr lang="fr-FR" dirty="0" smtClean="0"/>
              <a:t>humain(IDH) le plus élevé de la planète(0,962).</a:t>
            </a:r>
          </a:p>
          <a:p>
            <a:r>
              <a:rPr lang="fr-FR" dirty="0" smtClean="0"/>
              <a:t>Aujourd’hui , le dialectes autochtones sont menacés disparition définitive, même dans les régions catholiques et rurales les plus conservatrices du pays.</a:t>
            </a:r>
          </a:p>
          <a:p>
            <a:r>
              <a:rPr lang="fr-FR" dirty="0" smtClean="0"/>
              <a:t>Les villes les plus grandes de </a:t>
            </a:r>
            <a:r>
              <a:rPr lang="fr-FR" dirty="0" smtClean="0"/>
              <a:t>Suisse </a:t>
            </a:r>
            <a:r>
              <a:rPr lang="fr-FR" dirty="0" smtClean="0"/>
              <a:t>d’après la population: Z</a:t>
            </a:r>
            <a:r>
              <a:rPr lang="en-US" dirty="0" smtClean="0"/>
              <a:t>ü</a:t>
            </a:r>
            <a:r>
              <a:rPr lang="fr-FR" dirty="0" err="1" smtClean="0"/>
              <a:t>rich</a:t>
            </a:r>
            <a:r>
              <a:rPr lang="fr-FR" dirty="0" smtClean="0"/>
              <a:t>, </a:t>
            </a:r>
            <a:r>
              <a:rPr lang="fr-FR" dirty="0" err="1" smtClean="0"/>
              <a:t>Genèva</a:t>
            </a:r>
            <a:r>
              <a:rPr lang="fr-FR" dirty="0" smtClean="0"/>
              <a:t>, Lausanne, </a:t>
            </a:r>
            <a:r>
              <a:rPr lang="fr-FR" dirty="0" smtClean="0"/>
              <a:t>Berne</a:t>
            </a:r>
            <a:r>
              <a:rPr lang="fr-FR" dirty="0" smtClean="0"/>
              <a:t>.</a:t>
            </a:r>
            <a:endParaRPr lang="ro-RO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ro-RO" dirty="0" smtClean="0"/>
          </a:p>
        </p:txBody>
      </p:sp>
    </p:spTree>
    <p:extLst>
      <p:ext uri="{BB962C8B-B14F-4D97-AF65-F5344CB8AC3E}">
        <p14:creationId xmlns:p14="http://schemas.microsoft.com/office/powerpoint/2010/main" val="307907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53267"/>
            <a:ext cx="4210665" cy="141584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dirty="0" smtClean="0"/>
              <a:t>Les plus beaux endroits a visiter en </a:t>
            </a:r>
            <a:r>
              <a:rPr lang="fr-FR" dirty="0"/>
              <a:t>S</a:t>
            </a:r>
            <a:r>
              <a:rPr lang="fr-FR" dirty="0" smtClean="0"/>
              <a:t>uisse </a:t>
            </a:r>
            <a:r>
              <a:rPr lang="fr-FR" dirty="0" smtClean="0"/>
              <a:t>sont: Le lac des </a:t>
            </a:r>
            <a:r>
              <a:rPr lang="fr-FR" dirty="0" err="1" smtClean="0"/>
              <a:t>Quatres</a:t>
            </a:r>
            <a:r>
              <a:rPr lang="fr-FR" dirty="0" smtClean="0"/>
              <a:t>-Cantons, Interlaken.</a:t>
            </a:r>
            <a:endParaRPr lang="ro-RO" dirty="0"/>
          </a:p>
          <a:p>
            <a:pPr marL="0" indent="0">
              <a:buNone/>
            </a:pPr>
            <a:endParaRPr lang="ro-RO" dirty="0" smtClean="0"/>
          </a:p>
        </p:txBody>
      </p:sp>
      <p:pic>
        <p:nvPicPr>
          <p:cNvPr id="3074" name="Picture 2" descr="Visiter Lac des Quatre-Cantons : préparez votre séjour et voyage Lac des  Quatre-Cantons | Routard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384" y="1136341"/>
            <a:ext cx="5635626" cy="375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lh3.googleusercontent.com/gps-cs-s/AC9h4npwMX40psC9jKQq6vg0z_cNkcNyXhUNKcpYz5cwZ-9W52AQrawFxSGz6kY8voM3j03IxuB4f2Pk-gWyTtHC0YyHwyBzZKQ5x1GcArT2cpz4q-XxDZp9jYyrk5PFHPRG5pOb_FV7sQ=w610-h353-n-k-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69111"/>
            <a:ext cx="4923968" cy="284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08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174466" y="2963210"/>
            <a:ext cx="8585269" cy="145168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en-US" sz="4800" b="0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NOUS VOUS REMERCIONS DE VOTRE ATTENTION</a:t>
            </a:r>
            <a:r>
              <a:rPr kumimoji="0" lang="fr-FR" alt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alt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90389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125</TotalTime>
  <Words>500</Words>
  <Application>Microsoft Office PowerPoint</Application>
  <PresentationFormat>Widescreen</PresentationFormat>
  <Paragraphs>25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inherit</vt:lpstr>
      <vt:lpstr>Vapor Trail</vt:lpstr>
      <vt:lpstr>La Suisse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Suisse</dc:title>
  <dc:creator>alexie</dc:creator>
  <cp:lastModifiedBy>alexie</cp:lastModifiedBy>
  <cp:revision>14</cp:revision>
  <dcterms:created xsi:type="dcterms:W3CDTF">2025-05-03T14:07:12Z</dcterms:created>
  <dcterms:modified xsi:type="dcterms:W3CDTF">2025-05-04T19:40:37Z</dcterms:modified>
</cp:coreProperties>
</file>