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F4028F7-7FDE-9733-054F-7F09D2552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E81DA3D8-A675-C4DF-4472-BAF89EEFA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D148D1AF-7583-2145-46A4-8C1B67B2F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7FD6E760-E4D4-9DCE-01F2-50BA9D5B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F4C7AF9B-6A08-086E-9B09-DAA4CB00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7094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D385E52-92F2-E356-752A-C3B8FC27B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40C52C9-72C6-6EBE-D601-A1F62C53A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1BAF4D58-1C02-C446-7B0D-EF22E7345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9C598C2C-2AD4-D26B-86B1-F11E85453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0F0917A-DA13-C2C0-1A0B-17780E158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4427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42197A4-72D7-DFBF-DF2F-1C56391C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759D3862-677E-C5A1-E8CB-0E3DB3762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EFC09AEC-DD73-34B1-2D29-3DE320FB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97E28FF-469A-5863-BF34-29C8A4375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5AB971A0-1122-5B99-8975-97901520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6023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8C3B445-865E-1477-94E5-59C14DC15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99F6E54-7378-4D18-D6C3-93C4471362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4306D5BB-6D63-5BFC-735D-5FFB99787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0693DE66-D622-C22B-9A0D-7A6E90D82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418C7A0-3FB0-4E9A-85D6-068E64B67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21DD8190-B1C9-8941-5A4A-83E05C7BA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4906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9045479-33ED-325A-B8FF-6679FBC8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077D4324-5C4C-CC92-F0EE-E43AD1C32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A8BDAE02-BFD5-BF0E-9A34-C224FC62B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081B4B38-E339-2E2D-9487-40B461FAC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76D7C769-E54A-5A26-3583-CD239F889D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A76ACA1F-0015-D4E5-8BDD-5D04B248C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ED2E55C7-043D-87D3-DE6C-C76CDFCD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9A39A96A-2631-A5E7-BBCC-45577B7F7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496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6EF1D96-5083-D81F-03FE-F2BA5B71E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4E4B5173-5EBF-DE20-7862-43C8437D6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58B2732A-ACE6-4642-199B-EFB971F8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97550962-5DBF-4C64-EE7F-41AE1329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6540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65F0F2B3-89F1-49FB-FD07-B26469EFC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809A9C16-7685-81BE-08D7-A9945DBED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8E8DBF2E-3162-432D-6540-B095DF2C4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1527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712B70B-EE98-E392-FFD7-F0DB7781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4187783-7E12-3415-D05A-7CAF0E085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05E37A5-9A08-1585-A7F0-9E584483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9E71B983-4197-CDE7-2775-D8BC2333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A3D038F3-3731-9E77-E8DF-A7493BADD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64246338-3500-1BDE-0C1F-14447E6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779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5FBB7B-13A0-E782-83DD-DF59AB3C8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EB32A76D-7B16-2359-88E3-A2B7EC20D6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E48BCB72-5219-76CD-7BD4-83F4DC7B3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0EAC3FA8-ADEE-C0FE-68E4-2E878A2D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84ED40ED-F2BA-643C-2016-8979D782F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A6F79848-DEC1-7979-E5CA-FF36067D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08641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CA736CE-9F95-E44C-F663-ADF854F14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C30D537-F000-0C8F-C116-49EA90A39B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15C48C0-0481-ED6F-F62E-06C94678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DE1C084-5D4D-15D5-E4C9-DD1F834F6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7B89F1CB-79E1-7A20-9110-8ACACF7C0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01909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0569E63D-9F43-4947-B489-8DFF06057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9533B5B5-4925-CF99-831E-6A3FDBC24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C6654A1-0706-6C77-3618-BCEDCE484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EB1850AD-AAFA-2294-F546-7841D92EF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B73D02D8-442F-30BF-AFD2-D326F864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4720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339AB7AF-4673-7AAB-1B61-17C3D778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7C20FFD1-E546-57BF-3194-72FC61000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340C4A24-1EB4-2B2F-2FAE-EA1254C9D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323F7B-C3A0-4ADF-81DF-3FAA01C5C11B}" type="datetimeFigureOut">
              <a:rPr lang="ro-RO" smtClean="0"/>
              <a:t>04.05.2025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4301659-A2BD-2C23-18B6-325A60801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C2B0E21-EFAD-47DE-0E10-07660AA1C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FAC08-C293-45C7-B43A-903DC0B7210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0878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pload.wikimedia.org/wikipedia/commons/1/10/Bank_in_Vaduz%2C_Liechtenstein.jpg" TargetMode="External"/><Relationship Id="rId13" Type="http://schemas.openxmlformats.org/officeDocument/2006/relationships/hyperlink" Target="https://www.wikipedia.org/" TargetMode="External"/><Relationship Id="rId3" Type="http://schemas.openxmlformats.org/officeDocument/2006/relationships/hyperlink" Target="https://upload.wikimedia.org/wikipedia/commons/thumb/0/0c/Liechtenstein_on_the_map.png/800px-Liechtenstein_on_the_map.png" TargetMode="External"/><Relationship Id="rId7" Type="http://schemas.openxmlformats.org/officeDocument/2006/relationships/hyperlink" Target="https://upload.wikimedia.org/wikipedia/commons/a/a1/Liechtenstein_Mountains.jpg" TargetMode="External"/><Relationship Id="rId12" Type="http://schemas.openxmlformats.org/officeDocument/2006/relationships/hyperlink" Target="https://upload.wikimedia.org/wikipedia/commons/thumb/7/7d/Skiing_in_Liechtenstein.jpg/500px-Skiing_in_Liechtenstein.jpg" TargetMode="External"/><Relationship Id="rId2" Type="http://schemas.openxmlformats.org/officeDocument/2006/relationships/hyperlink" Target="https://upload.wikimedia.org/wikipedia/commons/thumb/0/0c/Europe_Liechtenstein_Locator_map.svg/500px-Europe_Liechtenstein_Locator_map.svg.png" TargetMode="Externa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pload.wikimedia.org/wikipedia/commons/thumb/2/26/Vaduz_Castle_from_Alp_Mittag_2009.jpg/500px-Vaduz_Castle_from_Alp_Mittag_2009.jpg" TargetMode="External"/><Relationship Id="rId11" Type="http://schemas.openxmlformats.org/officeDocument/2006/relationships/hyperlink" Target="https://upload.wikimedia.org/wikipedia/commons/9/9b/Liechtenstein_Mountains.jpg" TargetMode="External"/><Relationship Id="rId5" Type="http://schemas.openxmlformats.org/officeDocument/2006/relationships/hyperlink" Target="https://upload.wikimedia.org/wikipedia/commons/thumb/9/9b/Vaduz_Castle_2014.jpg/500px-Vaduz_Castle_2014.jpg" TargetMode="External"/><Relationship Id="rId15" Type="http://schemas.openxmlformats.org/officeDocument/2006/relationships/hyperlink" Target="https://www.lonelyplanet.com/" TargetMode="External"/><Relationship Id="rId10" Type="http://schemas.openxmlformats.org/officeDocument/2006/relationships/hyperlink" Target="https://upload.wikimedia.org/wikipedia/commons/4/46/Switzerland_r%C3%B6sti.jpg" TargetMode="External"/><Relationship Id="rId4" Type="http://schemas.openxmlformats.org/officeDocument/2006/relationships/hyperlink" Target="https://upload.wikimedia.org/wikipedia/commons/7/70/Liechtenstein_area_comparison.png" TargetMode="External"/><Relationship Id="rId9" Type="http://schemas.openxmlformats.org/officeDocument/2006/relationships/hyperlink" Target="https://upload.wikimedia.org/wikipedia/commons/d/d8/K%C3%A4skn%C3%B6pfle.jpg" TargetMode="External"/><Relationship Id="rId14" Type="http://schemas.openxmlformats.org/officeDocument/2006/relationships/hyperlink" Target="https://www.britannic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1" name="Picture 7" descr="What is the Capital of Liechtenstein? | Mappr">
            <a:extLst>
              <a:ext uri="{FF2B5EF4-FFF2-40B4-BE49-F238E27FC236}">
                <a16:creationId xmlns:a16="http://schemas.microsoft.com/office/drawing/2014/main" id="{F5217616-1574-085F-B5EF-8F38F8F82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05" r="-1" b="27575"/>
          <a:stretch/>
        </p:blipFill>
        <p:spPr bwMode="auto">
          <a:xfrm>
            <a:off x="4547937" y="-5"/>
            <a:ext cx="7644062" cy="368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rincipality of Liechtenstein | Lake Constance Tourism">
            <a:extLst>
              <a:ext uri="{FF2B5EF4-FFF2-40B4-BE49-F238E27FC236}">
                <a16:creationId xmlns:a16="http://schemas.microsoft.com/office/drawing/2014/main" id="{819B5FDE-07AF-EDA8-E621-829886B56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3" r="-1" b="12238"/>
          <a:stretch/>
        </p:blipFill>
        <p:spPr bwMode="auto">
          <a:xfrm>
            <a:off x="4547938" y="3681409"/>
            <a:ext cx="7644062" cy="317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Rectangle 1044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48783B87-880D-FC72-E9F1-A4BE8907B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15219"/>
            <a:ext cx="5395912" cy="2387600"/>
          </a:xfrm>
        </p:spPr>
        <p:txBody>
          <a:bodyPr>
            <a:normAutofit/>
          </a:bodyPr>
          <a:lstStyle/>
          <a:p>
            <a:pPr algn="l"/>
            <a:r>
              <a:rPr lang="en-GB" sz="5000">
                <a:solidFill>
                  <a:schemeClr val="bg1"/>
                </a:solidFill>
              </a:rPr>
              <a:t>L</a:t>
            </a:r>
            <a:r>
              <a:rPr lang="ro-RO" sz="5000">
                <a:solidFill>
                  <a:schemeClr val="bg1"/>
                </a:solidFill>
              </a:rPr>
              <a:t>iechtenstein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DB3C0A6-C03A-3998-D893-82F449F290F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38200" y="3902075"/>
            <a:ext cx="5395912" cy="1655762"/>
          </a:xfrm>
          <a:prstGeom prst="rect">
            <a:avLst/>
          </a:prstGeom>
        </p:spPr>
        <p:txBody>
          <a:bodyPr vert="horz" lIns="0" tIns="-12696" rIns="0" bIns="-12696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fr-FR" altLang="ro-RO" sz="2000">
                <a:solidFill>
                  <a:schemeClr val="bg1"/>
                </a:solidFill>
                <a:latin typeface="Arial Unicode MS"/>
                <a:ea typeface="inherit"/>
              </a:rPr>
              <a:t>P</a:t>
            </a:r>
            <a:r>
              <a:rPr kumimoji="0" lang="fr-FR" altLang="ro-RO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  <a:ea typeface="inherit"/>
              </a:rPr>
              <a:t>rojet réalisé par Branga Damian-Andrei et Topliceanu Codrin-Stefan</a:t>
            </a:r>
            <a:r>
              <a:rPr kumimoji="0" lang="fr-FR" altLang="ro-RO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endParaRPr kumimoji="0" lang="fr-FR" altLang="ro-RO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47" name="Straight Connector 1046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2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072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075" name="Straight Connector 2074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60C7F92-B8B9-771C-F12E-133E160E7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400" b="1">
                <a:solidFill>
                  <a:schemeClr val="bg1"/>
                </a:solidFill>
              </a:rPr>
              <a:t>Liechtenstein – Un petit pays, mais de grandes surprises !</a:t>
            </a:r>
            <a:br>
              <a:rPr lang="fr-FR" sz="1400">
                <a:solidFill>
                  <a:schemeClr val="bg1"/>
                </a:solidFill>
              </a:rPr>
            </a:br>
            <a:r>
              <a:rPr lang="fr-FR" sz="1400">
                <a:solidFill>
                  <a:schemeClr val="bg1"/>
                </a:solidFill>
              </a:rPr>
              <a:t>Découvrons un pays surprenant qui combine histoire, richesse et beauté naturelle, malgré sa petite taille.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Superficie : 160 km², l'un des plus petits pays du monde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Population : 39 000 habitants, peu de monde mais un pays prospère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Capitale : Vaduz, une ville charmante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Situé entre la Suisse et l'Autriche, sans accès à la mer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Monarchie active avec un prince engagé dans la politique du pays</a:t>
            </a:r>
          </a:p>
          <a:p>
            <a:endParaRPr lang="ro-RO" sz="1400">
              <a:solidFill>
                <a:schemeClr val="bg1"/>
              </a:solidFill>
            </a:endParaRPr>
          </a:p>
        </p:txBody>
      </p:sp>
      <p:cxnSp>
        <p:nvCxnSpPr>
          <p:cNvPr id="2077" name="Straight Connector 2076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11 Astounding Facts About Liechtenstein, the Tiny Country With Almost No  National Debt - Business Insider">
            <a:extLst>
              <a:ext uri="{FF2B5EF4-FFF2-40B4-BE49-F238E27FC236}">
                <a16:creationId xmlns:a16="http://schemas.microsoft.com/office/drawing/2014/main" id="{91DEA016-E758-59E1-3597-885703ACC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31142"/>
          <a:stretch/>
        </p:blipFill>
        <p:spPr bwMode="auto">
          <a:xfrm>
            <a:off x="6525453" y="10"/>
            <a:ext cx="56665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721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E5AAC0-360B-9322-EEB3-04BD630F8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Schloss Vaduz :: Gemeinde Vaduz">
            <a:extLst>
              <a:ext uri="{FF2B5EF4-FFF2-40B4-BE49-F238E27FC236}">
                <a16:creationId xmlns:a16="http://schemas.microsoft.com/office/drawing/2014/main" id="{B0E84E8C-56E5-6DB9-4A65-CC0F34E22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0" b="5460"/>
          <a:stretch/>
        </p:blipFill>
        <p:spPr bwMode="auto">
          <a:xfrm>
            <a:off x="20" y="-9107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Arc 308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6960E83-C803-4EB6-4FAB-361BBB692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fr-FR" sz="1500" b="1" dirty="0">
                <a:solidFill>
                  <a:srgbClr val="FFFFFF"/>
                </a:solidFill>
              </a:rPr>
              <a:t>Liechtenstein – Un petit pays, mais Monarchie constitutionnelle</a:t>
            </a:r>
            <a:br>
              <a:rPr lang="fr-FR" sz="1500" dirty="0">
                <a:solidFill>
                  <a:srgbClr val="FFFFFF"/>
                </a:solidFill>
              </a:rPr>
            </a:br>
            <a:r>
              <a:rPr lang="fr-FR" sz="1500" dirty="0">
                <a:solidFill>
                  <a:srgbClr val="FFFFFF"/>
                </a:solidFill>
              </a:rPr>
              <a:t>Le Liechtenstein est une monarchie, et son prince joue un rôle actif dans la gestion politique du pays. Cela lui donne un caractère unique parmi les pays européens.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Prince Hans-Adam II est le chef de l’État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Son fils, le prince Alois, est régent et supervise les affaires quotidiennes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Le prince a un rôle symbolique mais aussi un pouvoir réel dans certaines décisions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Le prince réside dans le château de Vaduz, où il vit avec sa famille</a:t>
            </a:r>
          </a:p>
          <a:p>
            <a:pPr>
              <a:buNone/>
            </a:pPr>
            <a:r>
              <a:rPr lang="fr-FR" sz="1500" dirty="0">
                <a:solidFill>
                  <a:srgbClr val="FFFFFF"/>
                </a:solidFill>
              </a:rPr>
              <a:t>ouvrons un pays surprenant qui combine histoire, richesse et beauté naturelle, malgré sa petite taille.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Superficie : 160 km², l'un des plus petits pays du monde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Population : 39 000 habitants, peu de monde mais un pays prospère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Capitale : Vaduz, une ville charmante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Situé entre la Suisse et l'Autriche, sans accès à la mer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FFFFFF"/>
                </a:solidFill>
              </a:rPr>
              <a:t>Monarchie active avec un prince engagé dans la politique du pays</a:t>
            </a:r>
          </a:p>
          <a:p>
            <a:endParaRPr lang="ro-RO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73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50AAB0-4BC9-64C9-FDC6-708BAECC3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Rectangle 410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Visiter le château de Vaduz, Principauté de Liechtenstein">
            <a:extLst>
              <a:ext uri="{FF2B5EF4-FFF2-40B4-BE49-F238E27FC236}">
                <a16:creationId xmlns:a16="http://schemas.microsoft.com/office/drawing/2014/main" id="{5354A180-AEB0-1972-23F8-A21C70F4E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E7C0200-4E4B-8FD9-2115-1091904C6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br>
              <a:rPr lang="fr-FR" sz="1800" dirty="0">
                <a:solidFill>
                  <a:srgbClr val="FFFFFF"/>
                </a:solidFill>
              </a:rPr>
            </a:br>
            <a:r>
              <a:rPr lang="fr-FR" sz="1800" dirty="0">
                <a:solidFill>
                  <a:srgbClr val="FFFFFF"/>
                </a:solidFill>
              </a:rPr>
              <a:t>Le Château de Vaduz est l'emblème historique de la famille princière et offre une vue spectaculaire sur la ville et les montagnes alentours.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Un château datant du Moyen Âge, situé sur une colline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Il est toujours la résidence de la famille royale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Bien que le château ne soit pas ouvert au public, il reste un symbole important du pays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La vue panoramique sur la ville de Vaduz et la vallée est imprenable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petits pays du monde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Population : 39 000 habitants, peu de monde mais un pays prospère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Capitale : Vaduz, une ville charmante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Situé entre la Suisse et l'Autriche, sans accès à la mer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FFFF"/>
                </a:solidFill>
              </a:rPr>
              <a:t>Monarchie active avec un prince engagé dans la politique du pays</a:t>
            </a:r>
          </a:p>
          <a:p>
            <a:endParaRPr lang="ro-RO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534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8E2CDF7-427B-BBB9-9E12-F796D46C6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>
                <a:solidFill>
                  <a:schemeClr val="bg1"/>
                </a:solidFill>
              </a:rPr>
              <a:t>L’économie du Liechtenstein</a:t>
            </a:r>
            <a:br>
              <a:rPr lang="fr-FR" sz="1600">
                <a:solidFill>
                  <a:schemeClr val="bg1"/>
                </a:solidFill>
              </a:rPr>
            </a:br>
            <a:r>
              <a:rPr lang="fr-FR" sz="1600">
                <a:solidFill>
                  <a:schemeClr val="bg1"/>
                </a:solidFill>
              </a:rPr>
              <a:t>Bien que petit, le Liechtenstein fait partie des pays les plus riches du monde. Il a un système bancaire très développé et une économie stable.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bg1"/>
                </a:solidFill>
              </a:rPr>
              <a:t>PIB par habitant : l'un des plus élevés au monde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bg1"/>
                </a:solidFill>
              </a:rPr>
              <a:t>Pas de dettes nationales, grâce à une gestion économique prudente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bg1"/>
                </a:solidFill>
              </a:rPr>
              <a:t>Le pays est un centre financier mondial avec des banques privées de renom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bg1"/>
                </a:solidFill>
              </a:rPr>
              <a:t>L’une des plus faibles taux d’imposition en Europe, attirant de nombreuses entreprises internationales</a:t>
            </a:r>
          </a:p>
          <a:p>
            <a:endParaRPr lang="ro-RO" sz="1600">
              <a:solidFill>
                <a:schemeClr val="bg1"/>
              </a:solidFill>
            </a:endParaRPr>
          </a:p>
        </p:txBody>
      </p: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Impact Office - Bureaux à louer à Vaduz, Liechtenstein">
            <a:extLst>
              <a:ext uri="{FF2B5EF4-FFF2-40B4-BE49-F238E27FC236}">
                <a16:creationId xmlns:a16="http://schemas.microsoft.com/office/drawing/2014/main" id="{921E03BE-6438-35DE-7913-E70DEF836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0" r="21063"/>
          <a:stretch/>
        </p:blipFill>
        <p:spPr bwMode="auto">
          <a:xfrm>
            <a:off x="6525453" y="10"/>
            <a:ext cx="56665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082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Rectangle 615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Erweiterung LGT Vaduz | Fischer Architekten">
            <a:extLst>
              <a:ext uri="{FF2B5EF4-FFF2-40B4-BE49-F238E27FC236}">
                <a16:creationId xmlns:a16="http://schemas.microsoft.com/office/drawing/2014/main" id="{BE1277F9-11FD-9615-2D77-6B2CB5489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2" b="1354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F5E0A9E-2894-19F3-E920-C76A6D7F7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5" y="292100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>
                <a:solidFill>
                  <a:srgbClr val="FFFFFF"/>
                </a:solidFill>
              </a:rPr>
              <a:t>Paradis fiscal</a:t>
            </a:r>
            <a:br>
              <a:rPr lang="fr-FR" dirty="0">
                <a:solidFill>
                  <a:srgbClr val="FFFFFF"/>
                </a:solidFill>
              </a:rPr>
            </a:br>
            <a:r>
              <a:rPr lang="fr-FR" dirty="0">
                <a:solidFill>
                  <a:srgbClr val="FFFFFF"/>
                </a:solidFill>
              </a:rPr>
              <a:t>Le système bancaire du Liechtenstein est l’un des plus secrets et des plus attractifs au monde pour les investisseurs internationaux.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FFFF"/>
                </a:solidFill>
              </a:rPr>
              <a:t>Faibles impôts et taxes attractives pour les entreprises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FFFF"/>
                </a:solidFill>
              </a:rPr>
              <a:t>Bureaux et banques internationales installés à Vaduz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FFFF"/>
                </a:solidFill>
              </a:rPr>
              <a:t>Confidentialité bancaire très respectée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FFFF"/>
                </a:solidFill>
              </a:rPr>
              <a:t>Attire des milliers d’investisseurs grâce à ses lois fiscales favorables</a:t>
            </a:r>
          </a:p>
          <a:p>
            <a:endParaRPr lang="ro-RO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81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D33D38C-8D6F-854D-E38F-B307327F4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700" b="1">
                <a:solidFill>
                  <a:schemeClr val="bg1"/>
                </a:solidFill>
              </a:rPr>
              <a:t>Cuisine traditionnelle</a:t>
            </a:r>
            <a:br>
              <a:rPr lang="fr-FR" sz="1700">
                <a:solidFill>
                  <a:schemeClr val="bg1"/>
                </a:solidFill>
              </a:rPr>
            </a:br>
            <a:r>
              <a:rPr lang="fr-FR" sz="1700">
                <a:solidFill>
                  <a:schemeClr val="bg1"/>
                </a:solidFill>
              </a:rPr>
              <a:t>Les habitants du Liechtenstein partagent une cuisine influencée par la Suisse et l'Autriche, avec des plats réconfortants et savoureux.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>
                <a:solidFill>
                  <a:schemeClr val="bg1"/>
                </a:solidFill>
              </a:rPr>
              <a:t>Käsknöpfle</a:t>
            </a:r>
            <a:r>
              <a:rPr lang="fr-FR" sz="1700">
                <a:solidFill>
                  <a:schemeClr val="bg1"/>
                </a:solidFill>
              </a:rPr>
              <a:t> : pâtes au fromage fondant, un plat typique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>
                <a:solidFill>
                  <a:schemeClr val="bg1"/>
                </a:solidFill>
              </a:rPr>
              <a:t>Rösti</a:t>
            </a:r>
            <a:r>
              <a:rPr lang="fr-FR" sz="1700">
                <a:solidFill>
                  <a:schemeClr val="bg1"/>
                </a:solidFill>
              </a:rPr>
              <a:t> : pommes de terre râpées et frites, très populaires en Suisse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>
                <a:solidFill>
                  <a:schemeClr val="bg1"/>
                </a:solidFill>
              </a:rPr>
              <a:t>Apfelstrudel</a:t>
            </a:r>
            <a:r>
              <a:rPr lang="fr-FR" sz="1700">
                <a:solidFill>
                  <a:schemeClr val="bg1"/>
                </a:solidFill>
              </a:rPr>
              <a:t> : dessert aux pommes, une spécialité viennoise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>
                <a:solidFill>
                  <a:schemeClr val="bg1"/>
                </a:solidFill>
              </a:rPr>
              <a:t>Une cuisine simple mais pleine de saveurs, idéale après une journée de ski</a:t>
            </a:r>
          </a:p>
          <a:p>
            <a:endParaRPr lang="ro-RO" sz="1700">
              <a:solidFill>
                <a:schemeClr val="bg1"/>
              </a:solidFill>
            </a:endParaRPr>
          </a:p>
        </p:txBody>
      </p:sp>
      <p:cxnSp>
        <p:nvCxnSpPr>
          <p:cNvPr id="7179" name="Straight Connector 717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Plat Suisse Traditionnel Rosti Image stock - Image du nourriture, déjeuner:  92438347">
            <a:extLst>
              <a:ext uri="{FF2B5EF4-FFF2-40B4-BE49-F238E27FC236}">
                <a16:creationId xmlns:a16="http://schemas.microsoft.com/office/drawing/2014/main" id="{E0912BA5-E2F4-4391-8C4C-9B9B5C621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4" r="26271" b="-1"/>
          <a:stretch/>
        </p:blipFill>
        <p:spPr bwMode="auto">
          <a:xfrm>
            <a:off x="6525453" y="10"/>
            <a:ext cx="56665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278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2" name="Rectangle 819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Vacances de randonnée en montagne">
            <a:extLst>
              <a:ext uri="{FF2B5EF4-FFF2-40B4-BE49-F238E27FC236}">
                <a16:creationId xmlns:a16="http://schemas.microsoft.com/office/drawing/2014/main" id="{CC5A1E40-8E06-B7F4-358C-3AA5C6084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9091" r="28338"/>
          <a:stretch/>
        </p:blipFill>
        <p:spPr bwMode="auto">
          <a:xfrm>
            <a:off x="3952874" y="10"/>
            <a:ext cx="861021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Rectangle 820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C5F0C2D-620F-C2D5-E4EF-FE990B52F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22" y="2594229"/>
            <a:ext cx="3438906" cy="3207258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fr-FR" sz="1400" b="1">
                <a:solidFill>
                  <a:schemeClr val="bg1"/>
                </a:solidFill>
              </a:rPr>
              <a:t>Un vrai paradis naturel</a:t>
            </a:r>
            <a:br>
              <a:rPr lang="fr-FR" sz="1400">
                <a:solidFill>
                  <a:schemeClr val="bg1"/>
                </a:solidFill>
              </a:rPr>
            </a:br>
            <a:r>
              <a:rPr lang="fr-FR" sz="1400">
                <a:solidFill>
                  <a:schemeClr val="bg1"/>
                </a:solidFill>
              </a:rPr>
              <a:t>Le Liechtenstein est célèbre pour ses paysages spectaculaires, ses montagnes majestueuses et ses vastes forêts.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Montagnes impressionnantes, idéal pour la randonnée et le ski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Forêts denses, parfaites pour l’observation de la faune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Lacs et rivières qui serpentent dans le pays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Un endroit calme et paisible pour se ressourcer</a:t>
            </a:r>
          </a:p>
          <a:p>
            <a:endParaRPr lang="ro-RO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2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Vue Magnifique Paysage De Montagne D'hiver Et Pente Le Long De Laquelle  Skieur Glissent Vers Le Bas. Ski Freeride Image stock - Image du appréciez,  énergie: 254320033">
            <a:extLst>
              <a:ext uri="{FF2B5EF4-FFF2-40B4-BE49-F238E27FC236}">
                <a16:creationId xmlns:a16="http://schemas.microsoft.com/office/drawing/2014/main" id="{3748CDC6-914C-6A48-9B5F-E1A54AD88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3" t="9091" r="11616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5" name="Rectangle 922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F75A848-AB65-018F-3764-3E5644AB8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fr-FR" sz="1400" b="1">
                <a:solidFill>
                  <a:schemeClr val="bg1"/>
                </a:solidFill>
              </a:rPr>
              <a:t>Ski et neige</a:t>
            </a:r>
            <a:br>
              <a:rPr lang="fr-FR" sz="1400">
                <a:solidFill>
                  <a:schemeClr val="bg1"/>
                </a:solidFill>
              </a:rPr>
            </a:br>
            <a:r>
              <a:rPr lang="fr-FR" sz="1400">
                <a:solidFill>
                  <a:schemeClr val="bg1"/>
                </a:solidFill>
              </a:rPr>
              <a:t>Le Liechtenstein offre de superbes installations pour le ski, attirant des skieurs de toute l'Europe.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Pistes de ski dans les montagnes des Alpes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Zones de snowboard accessibles pour les amateurs de sensations fortes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Stations de ski moins bondées, idéales pour un séjour tranquille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/>
                </a:solidFill>
              </a:rPr>
              <a:t>Sports d’hiver pratiqués par les habitants et les visiteurs</a:t>
            </a:r>
          </a:p>
          <a:p>
            <a:endParaRPr lang="ro-RO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58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42" name="Picture 2" descr="6 éléments à prendre en compte lors de l'intégration d'outils d'IA dans la  salle de classe | TAO">
            <a:extLst>
              <a:ext uri="{FF2B5EF4-FFF2-40B4-BE49-F238E27FC236}">
                <a16:creationId xmlns:a16="http://schemas.microsoft.com/office/drawing/2014/main" id="{A84B5031-9DF1-6472-4058-0A97C8BED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" r="-1" b="-1"/>
          <a:stretch/>
        </p:blipFill>
        <p:spPr bwMode="auto">
          <a:xfrm>
            <a:off x="20" y="10"/>
            <a:ext cx="994706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Freeform: Shape 10248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0251" name="Freeform: Shape 10250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253" name="Freeform: Shape 10252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EBF6F47-E622-86B3-3AD9-2D0E5B437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300"/>
              <a:t>Le Liechtenstein met un accent particulier sur l’éducation et l’innovation, ce qui contribue à sa prospérité.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300"/>
              <a:t>Système scolaire moderne et bien organisé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300"/>
              <a:t>Investissements dans les technologies de pointe et la recherche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300"/>
              <a:t>Universités et écoles qui forment les futurs leaders de l’industrie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300"/>
              <a:t>Forte culture de l’innovation et du développement durable</a:t>
            </a:r>
          </a:p>
          <a:p>
            <a:endParaRPr lang="ro-RO" sz="1300"/>
          </a:p>
        </p:txBody>
      </p:sp>
    </p:spTree>
    <p:extLst>
      <p:ext uri="{BB962C8B-B14F-4D97-AF65-F5344CB8AC3E}">
        <p14:creationId xmlns:p14="http://schemas.microsoft.com/office/powerpoint/2010/main" val="1103398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420F984-9B7D-3504-DAB6-64EA3F120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04" y="730381"/>
            <a:ext cx="10515600" cy="1325563"/>
          </a:xfrm>
        </p:spPr>
        <p:txBody>
          <a:bodyPr/>
          <a:lstStyle/>
          <a:p>
            <a:br>
              <a:rPr lang="ro-RO" dirty="0"/>
            </a:br>
            <a:r>
              <a:rPr lang="en-GB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B</a:t>
            </a:r>
            <a:r>
              <a:rPr lang="ro-RO" b="0" i="0" dirty="0" err="1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ibliographie</a:t>
            </a:r>
            <a:endParaRPr lang="ro-RO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1AA3C9B-BC12-AD3F-E1BB-448DF00244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5249" y="5001865"/>
            <a:ext cx="1041082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https://upload.wikimedia.org/wikipedia/commons/thumb/0/0c/Europe_Liechtenstein_Locator_map.svg/500px-Europe_Liechtenstein_Locator_map.svg.png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https://upload.wikimedia.org/wikipedia/commons/thumb/0/0c/Liechtenstein_on_the_map.png/800px-Liechtenstein_on_the_map.png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https://upload.wikimedia.org/wikipedia/commons/7/70/Liechtenstein_area_comparison.png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https://upload.wikimedia.org/wikipedia/commons/thumb/9/9b/Vaduz_Castle_2014.jpg/500px-Vaduz_Castle_2014.jpg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https://upload.wikimedia.org/wikipedia/commons/thumb/2/26/Vaduz_Castle_from_Alp_Mittag_2009.jpg/500px-Vaduz_Castle_from_Alp_Mittag_2009.jpg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/>
              </a:rPr>
              <a:t>https://upload.wikimedia.org/wikipedia/commons/a/a1/Liechtenstein_Mountains.jpg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/>
              </a:rPr>
              <a:t>https://upload.wikimedia.org/wikipedia/commons/1/10/Bank_in_Vaduz%2C_Liechtenstein.jpg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https://upload.wikimedia.org/wikipedia/commons/d/d8/K%C3%A4skn%C3%B6pfle.jpg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0"/>
              </a:rPr>
              <a:t>https://upload.wikimedia.org/wikipedia/commons/4/46/Switzerland_r%C3%B6sti.jpg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1"/>
              </a:rPr>
              <a:t>https://upload.wikimedia.org/wikipedia/commons/9/9b/Liechtenstein_Mountains.jpg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2"/>
              </a:rPr>
              <a:t>https://upload.wikimedia.org/wikipedia/commons/thumb/7/7d/Skiing_in_Liechtenstein.jpg/500px-Skiing_in_Liechtenstein.jpg</a:t>
            </a:r>
            <a:endParaRPr kumimoji="0" lang="ro-RO" altLang="ro-RO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98CB7FB-C3B1-D5A1-4A64-42C463A90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49" y="4679317"/>
            <a:ext cx="9807703" cy="29752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ro-RO" sz="2100" dirty="0">
                <a:solidFill>
                  <a:srgbClr val="1F1F1F"/>
                </a:solidFill>
                <a:latin typeface="Arial Unicode MS"/>
                <a:ea typeface="inherit"/>
              </a:rPr>
              <a:t>L</a:t>
            </a:r>
            <a:r>
              <a:rPr kumimoji="0" lang="fr-FR" altLang="ro-RO" sz="21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 Unicode MS"/>
                <a:ea typeface="inherit"/>
              </a:rPr>
              <a:t>es images:</a:t>
            </a:r>
            <a:r>
              <a:rPr kumimoji="0" lang="fr-FR" altLang="ro-RO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FD91EEB-7632-87B6-6008-752486A73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49" y="29535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Wikipedia</a:t>
            </a:r>
            <a:r>
              <a:rPr kumimoji="0" lang="ro-RO" altLang="ro-R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ro-RO" altLang="ro-R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3"/>
              </a:rPr>
              <a:t>https://www.wikipedia.org</a:t>
            </a: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Encyclopedia</a:t>
            </a:r>
            <a:r>
              <a:rPr kumimoji="0" lang="ro-RO" altLang="ro-RO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o-RO" altLang="ro-RO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Britannica</a:t>
            </a:r>
            <a:r>
              <a:rPr kumimoji="0" lang="ro-RO" altLang="ro-R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ro-RO" altLang="ro-R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4"/>
              </a:rPr>
              <a:t>https://www.britannica.com</a:t>
            </a: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o-RO" altLang="ro-RO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Lonely</a:t>
            </a:r>
            <a:r>
              <a:rPr kumimoji="0" lang="ro-RO" altLang="ro-RO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Planet</a:t>
            </a:r>
            <a:r>
              <a:rPr kumimoji="0" lang="ro-RO" altLang="ro-R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ro-RO" altLang="ro-R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5"/>
              </a:rPr>
              <a:t>https://www.lonelyplanet.com</a:t>
            </a: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271" name="Picture 7" descr="Liechtenstein - Museum Explorer">
            <a:extLst>
              <a:ext uri="{FF2B5EF4-FFF2-40B4-BE49-F238E27FC236}">
                <a16:creationId xmlns:a16="http://schemas.microsoft.com/office/drawing/2014/main" id="{069A04D9-7390-6E16-EA94-83CA0D6D2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0" y="249001"/>
            <a:ext cx="5571744" cy="4178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159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1101</Words>
  <Application>Microsoft Office PowerPoint</Application>
  <PresentationFormat>Ecran lat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18" baseType="lpstr">
      <vt:lpstr>Arial Unicode MS</vt:lpstr>
      <vt:lpstr>Meiryo</vt:lpstr>
      <vt:lpstr>Aptos</vt:lpstr>
      <vt:lpstr>Aptos Display</vt:lpstr>
      <vt:lpstr>Arial</vt:lpstr>
      <vt:lpstr>Calibri</vt:lpstr>
      <vt:lpstr>Temă Office</vt:lpstr>
      <vt:lpstr>Liechtenstein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 Bibliographie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Branga Codrut</dc:creator>
  <cp:lastModifiedBy>Branga Codrut</cp:lastModifiedBy>
  <cp:revision>1</cp:revision>
  <dcterms:created xsi:type="dcterms:W3CDTF">2025-05-04T10:23:47Z</dcterms:created>
  <dcterms:modified xsi:type="dcterms:W3CDTF">2025-05-04T10:51:24Z</dcterms:modified>
</cp:coreProperties>
</file>