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
  </p:notesMasterIdLst>
  <p:sldIdLst>
    <p:sldId id="2561" r:id="rId2"/>
    <p:sldId id="2563" r:id="rId3"/>
    <p:sldId id="2564" r:id="rId4"/>
    <p:sldId id="2565" r:id="rId5"/>
    <p:sldId id="2566" r:id="rId6"/>
    <p:sldId id="2569" r:id="rId7"/>
    <p:sldId id="2568"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ède : une vue d'ensemble complète" id="{913070F1-AC16-4DF8-88F9-0B794EFC03C0}">
          <p14:sldIdLst>
            <p14:sldId id="2561"/>
            <p14:sldId id="2563"/>
            <p14:sldId id="2564"/>
            <p14:sldId id="2565"/>
            <p14:sldId id="2566"/>
            <p14:sldId id="2569"/>
            <p14:sldId id="2568"/>
          </p14:sldIdLst>
        </p14:section>
        <p14:section name="Conclusion" id="{155812FC-2A42-4CA3-9665-5C304509379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autoAdjust="0"/>
    <p:restoredTop sz="95006" autoAdjust="0"/>
  </p:normalViewPr>
  <p:slideViewPr>
    <p:cSldViewPr snapToGrid="0">
      <p:cViewPr varScale="1">
        <p:scale>
          <a:sx n="145" d="100"/>
          <a:sy n="145" d="100"/>
        </p:scale>
        <p:origin x="844"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54BD47-A20F-4045-8169-71F6B0B4E8B7}" type="datetimeFigureOut">
              <a:rPr lang="en-GB" smtClean="0"/>
              <a:t>06/05/2025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
              <a:t>Cliquez pour modifier les styles de texte du modèle</a:t>
            </a:r>
          </a:p>
          <a:p>
            <a:pPr lvl="1"/>
            <a:r>
              <a:rPr lang="fr"/>
              <a:t>Deuxième niveau</a:t>
            </a:r>
          </a:p>
          <a:p>
            <a:pPr lvl="2"/>
            <a:r>
              <a:rPr lang="fr"/>
              <a:t>Troisième niveau</a:t>
            </a:r>
          </a:p>
          <a:p>
            <a:pPr lvl="3"/>
            <a:r>
              <a:rPr lang="fr"/>
              <a:t>Quatrième niveau</a:t>
            </a:r>
          </a:p>
          <a:p>
            <a:pPr lvl="4"/>
            <a:r>
              <a:rPr lang="fr"/>
              <a:t>Cinquième niveau</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4B70A3-D302-4466-AE48-416B248B2379}" type="slidenum">
              <a:rPr lang="en-GB" smtClean="0"/>
              <a:t>‹#›</a:t>
            </a:fld>
            <a:endParaRPr lang="en-GB"/>
          </a:p>
        </p:txBody>
      </p:sp>
    </p:spTree>
    <p:extLst>
      <p:ext uri="{BB962C8B-B14F-4D97-AF65-F5344CB8AC3E}">
        <p14:creationId xmlns:p14="http://schemas.microsoft.com/office/powerpoint/2010/main" val="830665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a:t>Le contenu généré par l'IA peut être incorrect.
---
La Suède est un pays fascinant d'Europe du Nord, connu pour sa beauté naturelle, sa culture riche et son système social avancé. Dans cette présentation, nous explorerons divers aspects de la Suède, notamment sa géographie, sa démographie, son économie et sa culture.</a:t>
            </a:r>
          </a:p>
        </p:txBody>
      </p:sp>
      <p:sp>
        <p:nvSpPr>
          <p:cNvPr id="4" name="Slide Number Placeholder 3"/>
          <p:cNvSpPr>
            <a:spLocks noGrp="1"/>
          </p:cNvSpPr>
          <p:nvPr>
            <p:ph type="sldNum" sz="quarter" idx="5"/>
          </p:nvPr>
        </p:nvSpPr>
        <p:spPr/>
        <p:txBody>
          <a:bodyPr/>
          <a:lstStyle/>
          <a:p>
            <a:fld id="{E5ACBAB9-6B97-42F0-9D4F-9AD9B5DE3A90}" type="slidenum">
              <a:rPr lang="en-GB" smtClean="0"/>
              <a:t>1</a:t>
            </a:fld>
            <a:endParaRPr lang="en-GB"/>
          </a:p>
        </p:txBody>
      </p:sp>
    </p:spTree>
    <p:extLst>
      <p:ext uri="{BB962C8B-B14F-4D97-AF65-F5344CB8AC3E}">
        <p14:creationId xmlns:p14="http://schemas.microsoft.com/office/powerpoint/2010/main" val="477460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a:t>La Suède, située en Europe du Nord, s'étend sur environ 450 000 km² et partage ses frontières avec la Norvège à l'ouest, la Finlande à l'est, et se connecte au Danemark par le pont de l'Øresund au sud. Ce pays est connu pour ses paysages pittoresques et sa qualité de vie.</a:t>
            </a:r>
          </a:p>
        </p:txBody>
      </p:sp>
      <p:sp>
        <p:nvSpPr>
          <p:cNvPr id="4" name="Slide Number Placeholder 3"/>
          <p:cNvSpPr>
            <a:spLocks noGrp="1"/>
          </p:cNvSpPr>
          <p:nvPr>
            <p:ph type="sldNum" sz="quarter" idx="5"/>
          </p:nvPr>
        </p:nvSpPr>
        <p:spPr/>
        <p:txBody>
          <a:bodyPr/>
          <a:lstStyle/>
          <a:p>
            <a:fld id="{E5ACBAB9-6B97-42F0-9D4F-9AD9B5DE3A90}" type="slidenum">
              <a:rPr lang="en-GB" smtClean="0"/>
              <a:t>2</a:t>
            </a:fld>
            <a:endParaRPr lang="en-GB"/>
          </a:p>
        </p:txBody>
      </p:sp>
    </p:spTree>
    <p:extLst>
      <p:ext uri="{BB962C8B-B14F-4D97-AF65-F5344CB8AC3E}">
        <p14:creationId xmlns:p14="http://schemas.microsoft.com/office/powerpoint/2010/main" val="967926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a:t>La géographie de la Suède est caractérisée par un vaste territoire de forêts, de lacs et de côtes. La capitale, Stockholm, est unique en son genre, construite sur quatorze îles. Cette ville mêle harmonieusement patrimoine historique et design contemporain, offrant une expérience visuelle captivante.</a:t>
            </a:r>
          </a:p>
        </p:txBody>
      </p:sp>
      <p:sp>
        <p:nvSpPr>
          <p:cNvPr id="4" name="Slide Number Placeholder 3"/>
          <p:cNvSpPr>
            <a:spLocks noGrp="1"/>
          </p:cNvSpPr>
          <p:nvPr>
            <p:ph type="sldNum" sz="quarter" idx="5"/>
          </p:nvPr>
        </p:nvSpPr>
        <p:spPr/>
        <p:txBody>
          <a:bodyPr/>
          <a:lstStyle/>
          <a:p>
            <a:fld id="{E5ACBAB9-6B97-42F0-9D4F-9AD9B5DE3A90}" type="slidenum">
              <a:rPr lang="en-GB" smtClean="0"/>
              <a:t>3</a:t>
            </a:fld>
            <a:endParaRPr lang="en-GB"/>
          </a:p>
        </p:txBody>
      </p:sp>
    </p:spTree>
    <p:extLst>
      <p:ext uri="{BB962C8B-B14F-4D97-AF65-F5344CB8AC3E}">
        <p14:creationId xmlns:p14="http://schemas.microsoft.com/office/powerpoint/2010/main" val="16980289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a:t>Avec une dizaine de millions d'habitants, la Suède est une nation dont le suédois est la langue principale. Son système social efficace garantit une qualité de vie élevée, avec l'une des espérances de vie les plus longues au monde et un marché du travail dynamique offrant de nombreuses opportunités.</a:t>
            </a:r>
          </a:p>
        </p:txBody>
      </p:sp>
      <p:sp>
        <p:nvSpPr>
          <p:cNvPr id="4" name="Slide Number Placeholder 3"/>
          <p:cNvSpPr>
            <a:spLocks noGrp="1"/>
          </p:cNvSpPr>
          <p:nvPr>
            <p:ph type="sldNum" sz="quarter" idx="5"/>
          </p:nvPr>
        </p:nvSpPr>
        <p:spPr/>
        <p:txBody>
          <a:bodyPr/>
          <a:lstStyle/>
          <a:p>
            <a:fld id="{E5ACBAB9-6B97-42F0-9D4F-9AD9B5DE3A90}" type="slidenum">
              <a:rPr lang="en-GB" smtClean="0"/>
              <a:t>4</a:t>
            </a:fld>
            <a:endParaRPr lang="en-GB"/>
          </a:p>
        </p:txBody>
      </p:sp>
    </p:spTree>
    <p:extLst>
      <p:ext uri="{BB962C8B-B14F-4D97-AF65-F5344CB8AC3E}">
        <p14:creationId xmlns:p14="http://schemas.microsoft.com/office/powerpoint/2010/main" val="1456517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a:t>L'économie suédoise est robuste et s'appuie sur des secteurs de pointe tels que la technologie, l'automobile et les énergies renouvelables. La Suède est également un important exportateur de machines, de véhicules et de produits pharmaceutiques, consolidant ainsi sa position sur le marché mondial.</a:t>
            </a:r>
          </a:p>
        </p:txBody>
      </p:sp>
      <p:sp>
        <p:nvSpPr>
          <p:cNvPr id="4" name="Slide Number Placeholder 3"/>
          <p:cNvSpPr>
            <a:spLocks noGrp="1"/>
          </p:cNvSpPr>
          <p:nvPr>
            <p:ph type="sldNum" sz="quarter" idx="5"/>
          </p:nvPr>
        </p:nvSpPr>
        <p:spPr/>
        <p:txBody>
          <a:bodyPr/>
          <a:lstStyle/>
          <a:p>
            <a:fld id="{E5ACBAB9-6B97-42F0-9D4F-9AD9B5DE3A90}" type="slidenum">
              <a:rPr lang="en-GB" smtClean="0"/>
              <a:t>5</a:t>
            </a:fld>
            <a:endParaRPr lang="en-GB"/>
          </a:p>
        </p:txBody>
      </p:sp>
    </p:spTree>
    <p:extLst>
      <p:ext uri="{BB962C8B-B14F-4D97-AF65-F5344CB8AC3E}">
        <p14:creationId xmlns:p14="http://schemas.microsoft.com/office/powerpoint/2010/main" val="203189436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28FA71-3A18-48C0-980F-4B68F7F63042}" type="datetime1">
              <a:rPr lang="en-US" smtClean="0"/>
              <a:t>5/6/2025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CC057153-B650-4DEB-B370-79DDCFDCE934}" type="slidenum">
              <a:rPr lang="en-US" smtClean="0"/>
              <a:t>‹#›</a:t>
            </a:fld>
            <a:endParaRPr lang="en-US"/>
          </a:p>
        </p:txBody>
      </p:sp>
    </p:spTree>
    <p:extLst>
      <p:ext uri="{BB962C8B-B14F-4D97-AF65-F5344CB8AC3E}">
        <p14:creationId xmlns:p14="http://schemas.microsoft.com/office/powerpoint/2010/main" val="1382366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C1210E-201E-4473-82AC-2466F5386C38}" type="datetime1">
              <a:rPr lang="en-US" smtClean="0"/>
              <a:t>5/6/2025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288206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B01EA198-6CAB-4B8F-B93F-1F9C8C4B6CE7}" type="datetime1">
              <a:rPr lang="en-US" smtClean="0"/>
              <a:t>5/6/2025</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CC057153-B650-4DEB-B370-79DDCFDCE934}" type="slidenum">
              <a:rPr lang="en-US" smtClean="0"/>
              <a:t>‹#›</a:t>
            </a:fld>
            <a:endParaRPr lang="en-US"/>
          </a:p>
        </p:txBody>
      </p:sp>
    </p:spTree>
    <p:extLst>
      <p:ext uri="{BB962C8B-B14F-4D97-AF65-F5344CB8AC3E}">
        <p14:creationId xmlns:p14="http://schemas.microsoft.com/office/powerpoint/2010/main" val="1196768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06041F-4525-44D5-AA4F-332294BF1F56}" type="datetime1">
              <a:rPr lang="en-US" smtClean="0"/>
              <a:t>5/6/2025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522135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9557091-BBDF-4EB9-BA6B-2BB67AC4FC0F}" type="datetime1">
              <a:rPr lang="en-US" smtClean="0"/>
              <a:t>5/6/2025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693846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6B226B-77A6-410C-9796-083F278E0125}" type="datetime1">
              <a:rPr lang="en-US" smtClean="0"/>
              <a:t>5/6/2025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500893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A578B-D289-4C40-8593-3D356C49DA58}" type="datetime1">
              <a:rPr lang="en-US" smtClean="0"/>
              <a:t>5/6/2025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25471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13DFAE3-14DB-48A7-A80F-80DDB072CE3D}" type="datetime1">
              <a:rPr lang="en-US" smtClean="0"/>
              <a:t>5/6/2025</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023094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C5EAEF-6478-4102-8F5D-A5FE9FC97ACB}" type="datetime1">
              <a:rPr lang="en-US" smtClean="0"/>
              <a:t>5/6/2025</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0589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04EDB3-C0E8-45F8-9E1D-1B6C8D1880C0}" type="datetime1">
              <a:rPr lang="en-US" smtClean="0"/>
              <a:t>5/6/2025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554518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F0EC4B-54ED-4041-B552-9BA760FA3DBA}" type="datetime1">
              <a:rPr lang="en-US" smtClean="0"/>
              <a:t>5/6/2025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302659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67F45AC6-C491-4585-A584-9CE2AF7D5500}" type="datetime1">
              <a:rPr lang="en-US" smtClean="0"/>
              <a:t>5/6/2025</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10518612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7.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7.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0.jpe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7.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3.jpeg"/><Relationship Id="rId2" Type="http://schemas.openxmlformats.org/officeDocument/2006/relationships/image" Target="../media/image2.png"/><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C28659E-412C-4600-B45E-BAE370BC2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Îles de l'archipel de Stockholm en Suède">
            <a:extLst>
              <a:ext uri="{FF2B5EF4-FFF2-40B4-BE49-F238E27FC236}">
                <a16:creationId xmlns:a16="http://schemas.microsoft.com/office/drawing/2014/main" id="{6C2EF319-BEAF-4088-9601-020788F2751E}"/>
              </a:ext>
            </a:extLst>
          </p:cNvPr>
          <p:cNvPicPr>
            <a:picLocks noChangeAspect="1"/>
          </p:cNvPicPr>
          <p:nvPr/>
        </p:nvPicPr>
        <p:blipFill>
          <a:blip r:embed="rId3"/>
          <a:srcRect l="2177" t="31818" r="6914"/>
          <a:stretch/>
        </p:blipFill>
        <p:spPr>
          <a:xfrm>
            <a:off x="20" y="10"/>
            <a:ext cx="12191980" cy="6857990"/>
          </a:xfrm>
          <a:prstGeom prst="rect">
            <a:avLst/>
          </a:prstGeom>
        </p:spPr>
      </p:pic>
      <p:sp>
        <p:nvSpPr>
          <p:cNvPr id="20" name="Rectangle 19">
            <a:extLst>
              <a:ext uri="{FF2B5EF4-FFF2-40B4-BE49-F238E27FC236}">
                <a16:creationId xmlns:a16="http://schemas.microsoft.com/office/drawing/2014/main" id="{55BE2824-A619-43D4-8CEE-814E76EACE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blipFill dpi="0" rotWithShape="1">
            <a:blip r:embed="rId4">
              <a:alphaModFix amt="17000"/>
              <a:duotone>
                <a:schemeClr val="accent1">
                  <a:shade val="45000"/>
                  <a:satMod val="135000"/>
                </a:schemeClr>
                <a:prstClr val="white"/>
              </a:duotone>
              <a:extLst>
                <a:ext uri="{BEBA8EAE-BF5A-486C-A8C5-ECC9F3942E4B}">
                  <a14:imgProps xmlns:a14="http://schemas.microsoft.com/office/drawing/2010/main">
                    <a14:imgLayer r:embed="rId5">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a:tile tx="0" ty="-254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F757314-8028-429F-A691-15514DF11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2531684"/>
            <a:ext cx="10222992"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CFB0F09-9A6D-4393-94DE-D19BB32FF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2669517"/>
            <a:ext cx="10222992" cy="2743200"/>
          </a:xfrm>
          <a:prstGeom prst="rect">
            <a:avLst/>
          </a:prstGeom>
          <a:blipFill dpi="0" rotWithShape="1">
            <a:blip r:embed="rId6">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1A8FF86-3729-44D9-9029-E0816A7E24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484434"/>
            <a:ext cx="10222992"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A924F705-30C0-4ED8-9364-62609FAD44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5253661"/>
            <a:ext cx="1080904" cy="1080902"/>
            <a:chOff x="9685338" y="4460675"/>
            <a:chExt cx="1080904" cy="1080902"/>
          </a:xfrm>
        </p:grpSpPr>
        <p:sp>
          <p:nvSpPr>
            <p:cNvPr id="22" name="Oval 21">
              <a:extLst>
                <a:ext uri="{FF2B5EF4-FFF2-40B4-BE49-F238E27FC236}">
                  <a16:creationId xmlns:a16="http://schemas.microsoft.com/office/drawing/2014/main" id="{2011EC6B-5921-4E83-802A-C8EDBFF944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7">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3" name="Oval 22">
              <a:extLst>
                <a:ext uri="{FF2B5EF4-FFF2-40B4-BE49-F238E27FC236}">
                  <a16:creationId xmlns:a16="http://schemas.microsoft.com/office/drawing/2014/main" id="{A6591F3A-6CC6-475E-B681-19B2E17DCC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a:extLst>
              <a:ext uri="{FF2B5EF4-FFF2-40B4-BE49-F238E27FC236}">
                <a16:creationId xmlns:a16="http://schemas.microsoft.com/office/drawing/2014/main" id="{369BE451-8841-9936-65F3-0C1D9B5EA69A}"/>
              </a:ext>
            </a:extLst>
          </p:cNvPr>
          <p:cNvSpPr>
            <a:spLocks noGrp="1"/>
          </p:cNvSpPr>
          <p:nvPr>
            <p:ph type="ctrTitle"/>
          </p:nvPr>
        </p:nvSpPr>
        <p:spPr>
          <a:xfrm>
            <a:off x="1051560" y="2612367"/>
            <a:ext cx="9966960" cy="3017156"/>
          </a:xfrm>
        </p:spPr>
        <p:txBody>
          <a:bodyPr>
            <a:normAutofit/>
          </a:bodyPr>
          <a:lstStyle/>
          <a:p>
            <a:r>
              <a:rPr lang="fr"/>
              <a:t>Suède</a:t>
            </a:r>
          </a:p>
        </p:txBody>
      </p:sp>
      <p:sp>
        <p:nvSpPr>
          <p:cNvPr id="6" name="Subtitle 5">
            <a:extLst>
              <a:ext uri="{FF2B5EF4-FFF2-40B4-BE49-F238E27FC236}">
                <a16:creationId xmlns:a16="http://schemas.microsoft.com/office/drawing/2014/main" id="{6A4D3F4D-DAA7-04BE-7055-5008A723B88D}"/>
              </a:ext>
            </a:extLst>
          </p:cNvPr>
          <p:cNvSpPr>
            <a:spLocks noGrp="1"/>
          </p:cNvSpPr>
          <p:nvPr>
            <p:ph type="subTitle" idx="1"/>
          </p:nvPr>
        </p:nvSpPr>
        <p:spPr>
          <a:xfrm>
            <a:off x="1069848" y="5565117"/>
            <a:ext cx="7891272" cy="620015"/>
          </a:xfrm>
          <a:ln>
            <a:noFill/>
          </a:ln>
        </p:spPr>
        <p:txBody>
          <a:bodyPr>
            <a:normAutofit/>
          </a:bodyPr>
          <a:lstStyle/>
          <a:p>
            <a:r>
              <a:rPr lang="fr">
                <a:solidFill>
                  <a:schemeClr val="bg1"/>
                </a:solidFill>
              </a:rPr>
              <a:t>De Rares Hasna si Terecoasa Teodor Mihai</a:t>
            </a:r>
          </a:p>
        </p:txBody>
      </p:sp>
    </p:spTree>
    <p:extLst>
      <p:ext uri="{BB962C8B-B14F-4D97-AF65-F5344CB8AC3E}">
        <p14:creationId xmlns:p14="http://schemas.microsoft.com/office/powerpoint/2010/main" val="515508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1" name="Oval 10">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2" name="Oval 11">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 useBgFill="1">
        <p:nvSpPr>
          <p:cNvPr id="14" name="Rectangle 13">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73FD39-F050-930E-E011-4701337C8B96}"/>
              </a:ext>
            </a:extLst>
          </p:cNvPr>
          <p:cNvSpPr>
            <a:spLocks noGrp="1"/>
          </p:cNvSpPr>
          <p:nvPr>
            <p:ph type="title"/>
          </p:nvPr>
        </p:nvSpPr>
        <p:spPr>
          <a:xfrm>
            <a:off x="6587544" y="1382165"/>
            <a:ext cx="4869179" cy="1517984"/>
          </a:xfrm>
        </p:spPr>
        <p:txBody>
          <a:bodyPr vert="horz" lIns="91440" tIns="45720" rIns="91440" bIns="45720" rtlCol="0" anchor="ctr">
            <a:normAutofit/>
          </a:bodyPr>
          <a:lstStyle/>
          <a:p>
            <a:r>
              <a:rPr lang="en-US" sz="4800" b="1">
                <a:solidFill>
                  <a:srgbClr val="000000"/>
                </a:solidFill>
              </a:rPr>
              <a:t>Suède</a:t>
            </a:r>
          </a:p>
        </p:txBody>
      </p:sp>
      <p:sp>
        <p:nvSpPr>
          <p:cNvPr id="16" name="Freeform: Shape 15">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5" name="Content Placeholder 4" descr="Un paysage dans l'Extrême-Orient russe">
            <a:extLst>
              <a:ext uri="{FF2B5EF4-FFF2-40B4-BE49-F238E27FC236}">
                <a16:creationId xmlns:a16="http://schemas.microsoft.com/office/drawing/2014/main" id="{4B9A9999-8A46-41B3-8568-CD314CA68A41}"/>
              </a:ext>
            </a:extLst>
          </p:cNvPr>
          <p:cNvPicPr>
            <a:picLocks noGrp="1" noChangeAspect="1"/>
          </p:cNvPicPr>
          <p:nvPr>
            <p:ph sz="half" idx="1"/>
          </p:nvPr>
        </p:nvPicPr>
        <p:blipFill>
          <a:blip r:embed="rId7"/>
          <a:srcRect l="7774" r="28995" b="1"/>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4" name="Content Placeholder 3">
            <a:extLst>
              <a:ext uri="{FF2B5EF4-FFF2-40B4-BE49-F238E27FC236}">
                <a16:creationId xmlns:a16="http://schemas.microsoft.com/office/drawing/2014/main" id="{CB3302BF-33FB-7116-1177-19B53DAADA40}"/>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587545" y="3007389"/>
            <a:ext cx="4869179" cy="3065865"/>
          </a:xfrm>
        </p:spPr>
        <p:txBody>
          <a:bodyPr>
            <a:normAutofit/>
          </a:bodyPr>
          <a:lstStyle/>
          <a:p>
            <a:pPr marL="0" indent="0">
              <a:spcBef>
                <a:spcPts val="2500"/>
              </a:spcBef>
              <a:buNone/>
            </a:pPr>
            <a:r>
              <a:rPr lang="fr" sz="1400" b="1">
                <a:solidFill>
                  <a:srgbClr val="000000"/>
                </a:solidFill>
              </a:rPr>
              <a:t> La Suède s'étend sur environ 450 000 km² et partage des frontières avec la Norvège, la Finlande et le Danemark, illustrant ainsi sa position stratégique en Europe du Nord. Connue pour ses paysages pittoresques, la Suède offre une variété de forêts, de lacs et de côtes, attirant les amoureux de la nature. La Suède est connue pour sa qualité de vie élevée, y compris des services sociaux développés et un environnement durable.</a:t>
            </a:r>
            <a:endParaRPr lang="en-GB" sz="1400" b="1">
              <a:solidFill>
                <a:srgbClr val="000000"/>
              </a:solidFill>
            </a:endParaRPr>
          </a:p>
        </p:txBody>
      </p:sp>
      <p:grpSp>
        <p:nvGrpSpPr>
          <p:cNvPr id="18" name="Group 17">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9" name="Oval 18">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20" name="Oval 19">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Tree>
    <p:extLst>
      <p:ext uri="{BB962C8B-B14F-4D97-AF65-F5344CB8AC3E}">
        <p14:creationId xmlns:p14="http://schemas.microsoft.com/office/powerpoint/2010/main" val="15053152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1" name="Oval 10">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2" name="Oval 11">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
        <p:nvSpPr>
          <p:cNvPr id="2" name="Title 1">
            <a:extLst>
              <a:ext uri="{FF2B5EF4-FFF2-40B4-BE49-F238E27FC236}">
                <a16:creationId xmlns:a16="http://schemas.microsoft.com/office/drawing/2014/main" id="{7A059CE0-B52C-B8A3-6753-DFFEA07A879C}"/>
              </a:ext>
            </a:extLst>
          </p:cNvPr>
          <p:cNvSpPr>
            <a:spLocks noGrp="1"/>
          </p:cNvSpPr>
          <p:nvPr>
            <p:ph type="title"/>
          </p:nvPr>
        </p:nvSpPr>
        <p:spPr>
          <a:xfrm>
            <a:off x="1069848" y="798394"/>
            <a:ext cx="4730451" cy="1637730"/>
          </a:xfrm>
        </p:spPr>
        <p:txBody>
          <a:bodyPr vert="horz" lIns="91440" tIns="45720" rIns="91440" bIns="45720" rtlCol="0" anchor="ctr">
            <a:normAutofit/>
          </a:bodyPr>
          <a:lstStyle/>
          <a:p>
            <a:r>
              <a:rPr lang="en-US" sz="4400" b="1"/>
              <a:t>Géographie</a:t>
            </a:r>
          </a:p>
        </p:txBody>
      </p:sp>
      <p:sp>
        <p:nvSpPr>
          <p:cNvPr id="4" name="Content Placeholder 3">
            <a:extLst>
              <a:ext uri="{FF2B5EF4-FFF2-40B4-BE49-F238E27FC236}">
                <a16:creationId xmlns:a16="http://schemas.microsoft.com/office/drawing/2014/main" id="{39177E5C-01EE-9610-1839-8906BEBC814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069848" y="2578608"/>
            <a:ext cx="4730451" cy="3593592"/>
          </a:xfrm>
        </p:spPr>
        <p:txBody>
          <a:bodyPr>
            <a:normAutofit/>
          </a:bodyPr>
          <a:lstStyle/>
          <a:p>
            <a:pPr marL="0" indent="0">
              <a:spcBef>
                <a:spcPts val="2500"/>
              </a:spcBef>
              <a:buNone/>
            </a:pPr>
            <a:r>
              <a:rPr lang="fr" sz="1400" b="1"/>
              <a:t>La Suède est connue pour ses vastes forêts, ses nombreux lacs et ses longues côtes, créant un paysage naturel diversifié. Stockholm, construite sur quatorze îles, est une capitale unique, offrant une vue imprenable sur l'eau et la nature environnante. Stockholm marie patrimoine historique et design contemporain, créant une atmosphère fascinante et captivante</a:t>
            </a:r>
            <a:endParaRPr lang="en-GB" sz="1400" b="1"/>
          </a:p>
        </p:txBody>
      </p:sp>
      <p:sp>
        <p:nvSpPr>
          <p:cNvPr id="14" name="Freeform: Shape 13">
            <a:extLst>
              <a:ext uri="{FF2B5EF4-FFF2-40B4-BE49-F238E27FC236}">
                <a16:creationId xmlns:a16="http://schemas.microsoft.com/office/drawing/2014/main" id="{484E34F7-E155-426C-A88E-8AEA6CF3F7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3" y="0"/>
            <a:ext cx="6278877" cy="6858000"/>
          </a:xfrm>
          <a:custGeom>
            <a:avLst/>
            <a:gdLst>
              <a:gd name="connsiteX0" fmla="*/ 45571 w 6278877"/>
              <a:gd name="connsiteY0" fmla="*/ 0 h 6858000"/>
              <a:gd name="connsiteX1" fmla="*/ 6278877 w 6278877"/>
              <a:gd name="connsiteY1" fmla="*/ 0 h 6858000"/>
              <a:gd name="connsiteX2" fmla="*/ 6278877 w 6278877"/>
              <a:gd name="connsiteY2" fmla="*/ 6858000 h 6858000"/>
              <a:gd name="connsiteX3" fmla="*/ 3292307 w 6278877"/>
              <a:gd name="connsiteY3" fmla="*/ 6858000 h 6858000"/>
              <a:gd name="connsiteX4" fmla="*/ 3181525 w 6278877"/>
              <a:gd name="connsiteY4" fmla="*/ 6786980 h 6858000"/>
              <a:gd name="connsiteX5" fmla="*/ 0 w 6278877"/>
              <a:gd name="connsiteY5" fmla="*/ 803252 h 6858000"/>
              <a:gd name="connsiteX6" fmla="*/ 37255 w 6278877"/>
              <a:gd name="connsiteY6" fmla="*/ 65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Content Placeholder 4" descr="Paysage urbain panoramique de la voie navigable de Stockholm, Suède">
            <a:extLst>
              <a:ext uri="{FF2B5EF4-FFF2-40B4-BE49-F238E27FC236}">
                <a16:creationId xmlns:a16="http://schemas.microsoft.com/office/drawing/2014/main" id="{31A2D0DF-1C33-4156-8225-48925DBF0831}"/>
              </a:ext>
            </a:extLst>
          </p:cNvPr>
          <p:cNvPicPr>
            <a:picLocks noGrp="1" noChangeAspect="1"/>
          </p:cNvPicPr>
          <p:nvPr>
            <p:ph sz="half" idx="1"/>
          </p:nvPr>
        </p:nvPicPr>
        <p:blipFill>
          <a:blip r:embed="rId7"/>
          <a:srcRect l="29057" r="29056" b="-1"/>
          <a:stretch/>
        </p:blipFill>
        <p:spPr>
          <a:xfrm>
            <a:off x="5913124" y="10"/>
            <a:ext cx="6278877" cy="6857990"/>
          </a:xfrm>
          <a:custGeom>
            <a:avLst/>
            <a:gdLst/>
            <a:ahLst/>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p:spPr>
      </p:pic>
    </p:spTree>
    <p:extLst>
      <p:ext uri="{BB962C8B-B14F-4D97-AF65-F5344CB8AC3E}">
        <p14:creationId xmlns:p14="http://schemas.microsoft.com/office/powerpoint/2010/main" val="37214213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1" name="Oval 10">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2" name="Oval 11">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 useBgFill="1">
        <p:nvSpPr>
          <p:cNvPr id="14" name="Rectangle 13">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1785DB-58A2-42EF-1C24-11D1A0C863B7}"/>
              </a:ext>
            </a:extLst>
          </p:cNvPr>
          <p:cNvSpPr>
            <a:spLocks noGrp="1"/>
          </p:cNvSpPr>
          <p:nvPr>
            <p:ph type="title"/>
          </p:nvPr>
        </p:nvSpPr>
        <p:spPr>
          <a:xfrm>
            <a:off x="6550924" y="685800"/>
            <a:ext cx="4920019" cy="2021553"/>
          </a:xfrm>
        </p:spPr>
        <p:txBody>
          <a:bodyPr vert="horz" lIns="91440" tIns="45720" rIns="91440" bIns="45720" rtlCol="0" anchor="ctr">
            <a:normAutofit/>
          </a:bodyPr>
          <a:lstStyle/>
          <a:p>
            <a:r>
              <a:rPr lang="en-US" b="1">
                <a:solidFill>
                  <a:schemeClr val="tx1"/>
                </a:solidFill>
              </a:rPr>
              <a:t>Démographie et société</a:t>
            </a:r>
          </a:p>
        </p:txBody>
      </p:sp>
      <p:sp>
        <p:nvSpPr>
          <p:cNvPr id="16" name="Freeform: Shape 15">
            <a:extLst>
              <a:ext uri="{FF2B5EF4-FFF2-40B4-BE49-F238E27FC236}">
                <a16:creationId xmlns:a16="http://schemas.microsoft.com/office/drawing/2014/main" id="{9453FF84-60C1-4EA8-B49B-1B8C2D0C5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859484" cy="6857997"/>
          </a:xfrm>
          <a:custGeom>
            <a:avLst/>
            <a:gdLst>
              <a:gd name="connsiteX0" fmla="*/ 3198825 w 5859484"/>
              <a:gd name="connsiteY0" fmla="*/ 0 h 6857997"/>
              <a:gd name="connsiteX1" fmla="*/ 3962351 w 5859484"/>
              <a:gd name="connsiteY1" fmla="*/ 0 h 6857997"/>
              <a:gd name="connsiteX2" fmla="*/ 4129776 w 5859484"/>
              <a:gd name="connsiteY2" fmla="*/ 128761 h 6857997"/>
              <a:gd name="connsiteX3" fmla="*/ 5859484 w 5859484"/>
              <a:gd name="connsiteY3" fmla="*/ 3718209 h 6857997"/>
              <a:gd name="connsiteX4" fmla="*/ 4624700 w 5859484"/>
              <a:gd name="connsiteY4" fmla="*/ 6845880 h 6857997"/>
              <a:gd name="connsiteX5" fmla="*/ 4612896 w 5859484"/>
              <a:gd name="connsiteY5" fmla="*/ 6857997 h 6857997"/>
              <a:gd name="connsiteX6" fmla="*/ 4017658 w 5859484"/>
              <a:gd name="connsiteY6" fmla="*/ 6857997 h 6857997"/>
              <a:gd name="connsiteX7" fmla="*/ 4173230 w 5859484"/>
              <a:gd name="connsiteY7" fmla="*/ 6719623 h 6857997"/>
              <a:gd name="connsiteX8" fmla="*/ 5443583 w 5859484"/>
              <a:gd name="connsiteY8" fmla="*/ 3718209 h 6857997"/>
              <a:gd name="connsiteX9" fmla="*/ 3355352 w 5859484"/>
              <a:gd name="connsiteY9" fmla="*/ 88079 h 6857997"/>
              <a:gd name="connsiteX10" fmla="*/ 0 w 5859484"/>
              <a:gd name="connsiteY10" fmla="*/ 0 h 6857997"/>
              <a:gd name="connsiteX11" fmla="*/ 2941255 w 5859484"/>
              <a:gd name="connsiteY11" fmla="*/ 0 h 6857997"/>
              <a:gd name="connsiteX12" fmla="*/ 3117080 w 5859484"/>
              <a:gd name="connsiteY12" fmla="*/ 88129 h 6857997"/>
              <a:gd name="connsiteX13" fmla="*/ 5324754 w 5859484"/>
              <a:gd name="connsiteY13" fmla="*/ 3718209 h 6857997"/>
              <a:gd name="connsiteX14" fmla="*/ 4089206 w 5859484"/>
              <a:gd name="connsiteY14" fmla="*/ 6637392 h 6857997"/>
              <a:gd name="connsiteX15" fmla="*/ 3841183 w 5859484"/>
              <a:gd name="connsiteY15" fmla="*/ 6857997 h 6857997"/>
              <a:gd name="connsiteX16" fmla="*/ 0 w 5859484"/>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59484" h="6857997">
                <a:moveTo>
                  <a:pt x="3198825" y="0"/>
                </a:moveTo>
                <a:lnTo>
                  <a:pt x="3962351" y="0"/>
                </a:lnTo>
                <a:lnTo>
                  <a:pt x="4129776" y="128761"/>
                </a:lnTo>
                <a:cubicBezTo>
                  <a:pt x="5186152" y="981944"/>
                  <a:pt x="5859484" y="2273123"/>
                  <a:pt x="5859484" y="3718209"/>
                </a:cubicBezTo>
                <a:cubicBezTo>
                  <a:pt x="5859484" y="4922447"/>
                  <a:pt x="5391893" y="6019805"/>
                  <a:pt x="4624700" y="6845880"/>
                </a:cubicBezTo>
                <a:lnTo>
                  <a:pt x="4612896" y="6857997"/>
                </a:lnTo>
                <a:lnTo>
                  <a:pt x="4017658" y="6857997"/>
                </a:lnTo>
                <a:lnTo>
                  <a:pt x="4173230" y="6719623"/>
                </a:lnTo>
                <a:cubicBezTo>
                  <a:pt x="4958119" y="5951494"/>
                  <a:pt x="5443583" y="4890334"/>
                  <a:pt x="5443583" y="3718209"/>
                </a:cubicBezTo>
                <a:cubicBezTo>
                  <a:pt x="5443583" y="2179795"/>
                  <a:pt x="4607295" y="832535"/>
                  <a:pt x="3355352" y="88079"/>
                </a:cubicBezTo>
                <a:close/>
                <a:moveTo>
                  <a:pt x="0" y="0"/>
                </a:moveTo>
                <a:lnTo>
                  <a:pt x="2941255" y="0"/>
                </a:lnTo>
                <a:lnTo>
                  <a:pt x="3117080" y="88129"/>
                </a:lnTo>
                <a:cubicBezTo>
                  <a:pt x="4432070" y="787221"/>
                  <a:pt x="5324754" y="2150692"/>
                  <a:pt x="5324754" y="3718209"/>
                </a:cubicBezTo>
                <a:cubicBezTo>
                  <a:pt x="5324754" y="4858221"/>
                  <a:pt x="4852591" y="5890308"/>
                  <a:pt x="4089206" y="6637392"/>
                </a:cubicBezTo>
                <a:lnTo>
                  <a:pt x="3841183" y="6857997"/>
                </a:lnTo>
                <a:lnTo>
                  <a:pt x="0" y="6857997"/>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Content Placeholder 4" descr="Maison résidentielle à Copenhague">
            <a:extLst>
              <a:ext uri="{FF2B5EF4-FFF2-40B4-BE49-F238E27FC236}">
                <a16:creationId xmlns:a16="http://schemas.microsoft.com/office/drawing/2014/main" id="{D83C146A-A9F5-4FA2-A1EB-546D6991470E}"/>
              </a:ext>
            </a:extLst>
          </p:cNvPr>
          <p:cNvPicPr>
            <a:picLocks noGrp="1" noChangeAspect="1"/>
          </p:cNvPicPr>
          <p:nvPr>
            <p:ph sz="half" idx="1"/>
          </p:nvPr>
        </p:nvPicPr>
        <p:blipFill>
          <a:blip r:embed="rId5"/>
          <a:srcRect l="23441" r="19007" b="1"/>
          <a:stretch/>
        </p:blipFill>
        <p:spPr>
          <a:xfrm>
            <a:off x="1" y="2"/>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p:spPr>
      </p:pic>
      <p:sp>
        <p:nvSpPr>
          <p:cNvPr id="4" name="Content Placeholder 3">
            <a:extLst>
              <a:ext uri="{FF2B5EF4-FFF2-40B4-BE49-F238E27FC236}">
                <a16:creationId xmlns:a16="http://schemas.microsoft.com/office/drawing/2014/main" id="{55528BC0-C263-56BD-CA4F-C91B97D46D8C}"/>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550924" y="2927444"/>
            <a:ext cx="4920019" cy="3244755"/>
          </a:xfrm>
        </p:spPr>
        <p:txBody>
          <a:bodyPr>
            <a:normAutofit/>
          </a:bodyPr>
          <a:lstStyle/>
          <a:p>
            <a:pPr marL="0" indent="0">
              <a:spcBef>
                <a:spcPts val="2500"/>
              </a:spcBef>
              <a:buNone/>
            </a:pPr>
            <a:r>
              <a:rPr lang="fr" sz="1400" b="1"/>
              <a:t>La Suède a une population d'environ dix millions d'habitants, et le suédois est la langue officielle du pays, favorisant une culture unifiée. Le système social suédois garantit une qualité de vie élevée, avec des services de santé et d'éducation accessibles à tous. La Suède dispose d'un marché du travail dynamique qui offre de nombreuses opportunités d'emploi, attirant une variété de talents</a:t>
            </a:r>
            <a:endParaRPr lang="en-GB" sz="1400" b="1"/>
          </a:p>
        </p:txBody>
      </p:sp>
    </p:spTree>
    <p:extLst>
      <p:ext uri="{BB962C8B-B14F-4D97-AF65-F5344CB8AC3E}">
        <p14:creationId xmlns:p14="http://schemas.microsoft.com/office/powerpoint/2010/main" val="325954829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1" name="Oval 10">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2" name="Oval 11">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 useBgFill="1">
        <p:nvSpPr>
          <p:cNvPr id="14" name="Rectangle 13">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DB3677-3BCE-4C72-F2A7-FB8ACFD8D8BD}"/>
              </a:ext>
            </a:extLst>
          </p:cNvPr>
          <p:cNvSpPr>
            <a:spLocks noGrp="1"/>
          </p:cNvSpPr>
          <p:nvPr>
            <p:ph type="title"/>
          </p:nvPr>
        </p:nvSpPr>
        <p:spPr>
          <a:xfrm>
            <a:off x="6587544" y="1382165"/>
            <a:ext cx="4869179" cy="1517984"/>
          </a:xfrm>
        </p:spPr>
        <p:txBody>
          <a:bodyPr vert="horz" lIns="91440" tIns="45720" rIns="91440" bIns="45720" rtlCol="0" anchor="ctr">
            <a:normAutofit/>
          </a:bodyPr>
          <a:lstStyle/>
          <a:p>
            <a:r>
              <a:rPr lang="en-US" sz="4800" b="1">
                <a:solidFill>
                  <a:srgbClr val="000000"/>
                </a:solidFill>
              </a:rPr>
              <a:t>Économie</a:t>
            </a:r>
          </a:p>
        </p:txBody>
      </p:sp>
      <p:sp>
        <p:nvSpPr>
          <p:cNvPr id="16" name="Freeform: Shape 15">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5" name="Content Placeholder 4" descr="Symbole de l'électromobilité utilisant les énergies renouvelables">
            <a:extLst>
              <a:ext uri="{FF2B5EF4-FFF2-40B4-BE49-F238E27FC236}">
                <a16:creationId xmlns:a16="http://schemas.microsoft.com/office/drawing/2014/main" id="{00D5B5AD-CA63-4E80-8E7F-427DF440AFA1}"/>
              </a:ext>
            </a:extLst>
          </p:cNvPr>
          <p:cNvPicPr>
            <a:picLocks noGrp="1" noChangeAspect="1"/>
          </p:cNvPicPr>
          <p:nvPr>
            <p:ph sz="half" idx="1"/>
          </p:nvPr>
        </p:nvPicPr>
        <p:blipFill>
          <a:blip r:embed="rId7"/>
          <a:srcRect l="8162" r="38552" b="-1"/>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4" name="Content Placeholder 3">
            <a:extLst>
              <a:ext uri="{FF2B5EF4-FFF2-40B4-BE49-F238E27FC236}">
                <a16:creationId xmlns:a16="http://schemas.microsoft.com/office/drawing/2014/main" id="{32CE9BFC-2C64-13D5-87FC-F8E048992FE8}"/>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587545" y="3007389"/>
            <a:ext cx="4869179" cy="3065865"/>
          </a:xfrm>
        </p:spPr>
        <p:txBody>
          <a:bodyPr>
            <a:normAutofit/>
          </a:bodyPr>
          <a:lstStyle/>
          <a:p>
            <a:pPr marL="0" indent="0">
              <a:spcBef>
                <a:spcPts val="2500"/>
              </a:spcBef>
              <a:buNone/>
            </a:pPr>
            <a:r>
              <a:rPr lang="fr" sz="1400" b="1">
                <a:solidFill>
                  <a:srgbClr val="000000"/>
                </a:solidFill>
              </a:rPr>
              <a:t>L'économie suédoise s'appuie fortement sur des secteurs innovants tels que les technologies de pointe, l'automobile et les énergies renouvelables. La Suède est un important exportateur de machines, de véhicules et de produits pharmaceutiques, renforçant ainsi son influence sur le marché mondial. En consolidant ses exportations, la Suède maintient une position compétitive sur le marché mondial malgré les défis économiques</a:t>
            </a:r>
            <a:endParaRPr lang="en-GB" sz="1400" b="1">
              <a:solidFill>
                <a:srgbClr val="000000"/>
              </a:solidFill>
            </a:endParaRPr>
          </a:p>
        </p:txBody>
      </p:sp>
      <p:grpSp>
        <p:nvGrpSpPr>
          <p:cNvPr id="18" name="Group 17">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9" name="Oval 18">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20" name="Oval 19">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Tree>
    <p:extLst>
      <p:ext uri="{BB962C8B-B14F-4D97-AF65-F5344CB8AC3E}">
        <p14:creationId xmlns:p14="http://schemas.microsoft.com/office/powerpoint/2010/main" val="20341144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33" name="Group 1032">
            <a:extLst>
              <a:ext uri="{FF2B5EF4-FFF2-40B4-BE49-F238E27FC236}">
                <a16:creationId xmlns:a16="http://schemas.microsoft.com/office/drawing/2014/main" id="{522B115F-89D4-47C2-84D4-1E315037C9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034" name="Oval 1033">
              <a:extLst>
                <a:ext uri="{FF2B5EF4-FFF2-40B4-BE49-F238E27FC236}">
                  <a16:creationId xmlns:a16="http://schemas.microsoft.com/office/drawing/2014/main" id="{0890B36C-8F31-4F4A-A665-095928EFDB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035" name="Oval 1034">
              <a:extLst>
                <a:ext uri="{FF2B5EF4-FFF2-40B4-BE49-F238E27FC236}">
                  <a16:creationId xmlns:a16="http://schemas.microsoft.com/office/drawing/2014/main" id="{2D61FFA7-532F-46DD-9402-6B9E338BAC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 useBgFill="1">
        <p:nvSpPr>
          <p:cNvPr id="1037" name="Rectangle 1036">
            <a:extLst>
              <a:ext uri="{FF2B5EF4-FFF2-40B4-BE49-F238E27FC236}">
                <a16:creationId xmlns:a16="http://schemas.microsoft.com/office/drawing/2014/main" id="{472095BC-C06B-45BD-A206-0F75C6A4A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E798C73A-5C66-B24C-8E44-A659363F1DAA}"/>
              </a:ext>
            </a:extLst>
          </p:cNvPr>
          <p:cNvSpPr>
            <a:spLocks noGrp="1"/>
          </p:cNvSpPr>
          <p:nvPr>
            <p:ph type="title"/>
          </p:nvPr>
        </p:nvSpPr>
        <p:spPr>
          <a:xfrm>
            <a:off x="6011838" y="2681784"/>
            <a:ext cx="5226137" cy="1407494"/>
          </a:xfrm>
        </p:spPr>
        <p:txBody>
          <a:bodyPr vert="horz" lIns="91440" tIns="45720" rIns="91440" bIns="45720" rtlCol="0" anchor="ctr">
            <a:normAutofit/>
          </a:bodyPr>
          <a:lstStyle/>
          <a:p>
            <a:r>
              <a:rPr lang="en-US" sz="4000" b="1"/>
              <a:t>Culture et gastronomie</a:t>
            </a:r>
          </a:p>
        </p:txBody>
      </p:sp>
      <p:pic>
        <p:nvPicPr>
          <p:cNvPr id="1028" name="Picture 4" descr="ABBA | Membres, signification, chansons, retrouvailles et faits | Britannica">
            <a:extLst>
              <a:ext uri="{FF2B5EF4-FFF2-40B4-BE49-F238E27FC236}">
                <a16:creationId xmlns:a16="http://schemas.microsoft.com/office/drawing/2014/main" id="{1A39183B-D4E4-A91D-FEC5-8CC5B40518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4" b="19176"/>
          <a:stretch/>
        </p:blipFill>
        <p:spPr bwMode="auto">
          <a:xfrm>
            <a:off x="5233763" y="10"/>
            <a:ext cx="4480560" cy="2516773"/>
          </a:xfrm>
          <a:custGeom>
            <a:avLst/>
            <a:gdLst/>
            <a:ahLst/>
            <a:cxnLst/>
            <a:rect l="l" t="t" r="r" b="b"/>
            <a:pathLst>
              <a:path w="4480560" h="2516783">
                <a:moveTo>
                  <a:pt x="273471" y="0"/>
                </a:moveTo>
                <a:lnTo>
                  <a:pt x="4207090" y="0"/>
                </a:lnTo>
                <a:lnTo>
                  <a:pt x="4218264" y="73216"/>
                </a:lnTo>
                <a:cubicBezTo>
                  <a:pt x="4225052" y="140055"/>
                  <a:pt x="4228529" y="207873"/>
                  <a:pt x="4228529" y="276503"/>
                </a:cubicBezTo>
                <a:cubicBezTo>
                  <a:pt x="4228529" y="1374583"/>
                  <a:pt x="3338359" y="2264752"/>
                  <a:pt x="2240280" y="2264752"/>
                </a:cubicBezTo>
                <a:cubicBezTo>
                  <a:pt x="1142201" y="2264752"/>
                  <a:pt x="252032" y="1374583"/>
                  <a:pt x="252032" y="276503"/>
                </a:cubicBezTo>
                <a:cubicBezTo>
                  <a:pt x="252032" y="207873"/>
                  <a:pt x="255509" y="140055"/>
                  <a:pt x="262297" y="73216"/>
                </a:cubicBezTo>
                <a:close/>
                <a:moveTo>
                  <a:pt x="18808" y="0"/>
                </a:moveTo>
                <a:lnTo>
                  <a:pt x="216879" y="0"/>
                </a:lnTo>
                <a:lnTo>
                  <a:pt x="206579" y="67490"/>
                </a:lnTo>
                <a:cubicBezTo>
                  <a:pt x="199600" y="136212"/>
                  <a:pt x="196025" y="205940"/>
                  <a:pt x="196025" y="276503"/>
                </a:cubicBezTo>
                <a:cubicBezTo>
                  <a:pt x="196025" y="1405514"/>
                  <a:pt x="1111269" y="2320759"/>
                  <a:pt x="2240280" y="2320759"/>
                </a:cubicBezTo>
                <a:cubicBezTo>
                  <a:pt x="3369291" y="2320759"/>
                  <a:pt x="4284535" y="1405514"/>
                  <a:pt x="4284535" y="276503"/>
                </a:cubicBezTo>
                <a:cubicBezTo>
                  <a:pt x="4284535" y="205940"/>
                  <a:pt x="4280960" y="136212"/>
                  <a:pt x="4273981" y="67490"/>
                </a:cubicBezTo>
                <a:lnTo>
                  <a:pt x="4263681" y="0"/>
                </a:lnTo>
                <a:lnTo>
                  <a:pt x="4461752" y="0"/>
                </a:lnTo>
                <a:lnTo>
                  <a:pt x="4468994" y="47447"/>
                </a:lnTo>
                <a:cubicBezTo>
                  <a:pt x="4476642" y="122759"/>
                  <a:pt x="4480560" y="199173"/>
                  <a:pt x="4480560" y="276503"/>
                </a:cubicBezTo>
                <a:cubicBezTo>
                  <a:pt x="4480560" y="1513776"/>
                  <a:pt x="3477553" y="2516783"/>
                  <a:pt x="2240280" y="2516783"/>
                </a:cubicBezTo>
                <a:cubicBezTo>
                  <a:pt x="1003008" y="2516783"/>
                  <a:pt x="0" y="1513776"/>
                  <a:pt x="0" y="276503"/>
                </a:cubicBezTo>
                <a:cubicBezTo>
                  <a:pt x="0" y="199173"/>
                  <a:pt x="3918" y="122759"/>
                  <a:pt x="11567" y="47447"/>
                </a:cubicBezTo>
                <a:close/>
              </a:path>
            </a:pathLst>
          </a:custGeom>
          <a:noFill/>
          <a:extLst>
            <a:ext uri="{909E8E84-426E-40DD-AFC4-6F175D3DCCD1}">
              <a14:hiddenFill xmlns:a14="http://schemas.microsoft.com/office/drawing/2010/main">
                <a:solidFill>
                  <a:srgbClr val="FFFFFF"/>
                </a:solidFill>
              </a14:hiddenFill>
            </a:ext>
          </a:extLst>
        </p:spPr>
      </p:pic>
      <p:sp>
        <p:nvSpPr>
          <p:cNvPr id="1039" name="Freeform: Shape 1038">
            <a:extLst>
              <a:ext uri="{FF2B5EF4-FFF2-40B4-BE49-F238E27FC236}">
                <a16:creationId xmlns:a16="http://schemas.microsoft.com/office/drawing/2014/main" id="{4D40AAF3-394B-453B-8AF1-B796F8F9F9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33763" y="0"/>
            <a:ext cx="4480560" cy="2516783"/>
          </a:xfrm>
          <a:custGeom>
            <a:avLst/>
            <a:gdLst>
              <a:gd name="connsiteX0" fmla="*/ 273471 w 4480560"/>
              <a:gd name="connsiteY0" fmla="*/ 0 h 2516783"/>
              <a:gd name="connsiteX1" fmla="*/ 4207090 w 4480560"/>
              <a:gd name="connsiteY1" fmla="*/ 0 h 2516783"/>
              <a:gd name="connsiteX2" fmla="*/ 4218264 w 4480560"/>
              <a:gd name="connsiteY2" fmla="*/ 73216 h 2516783"/>
              <a:gd name="connsiteX3" fmla="*/ 4228529 w 4480560"/>
              <a:gd name="connsiteY3" fmla="*/ 276503 h 2516783"/>
              <a:gd name="connsiteX4" fmla="*/ 2240280 w 4480560"/>
              <a:gd name="connsiteY4" fmla="*/ 2264752 h 2516783"/>
              <a:gd name="connsiteX5" fmla="*/ 252032 w 4480560"/>
              <a:gd name="connsiteY5" fmla="*/ 276503 h 2516783"/>
              <a:gd name="connsiteX6" fmla="*/ 262297 w 4480560"/>
              <a:gd name="connsiteY6" fmla="*/ 73216 h 2516783"/>
              <a:gd name="connsiteX7" fmla="*/ 18808 w 4480560"/>
              <a:gd name="connsiteY7" fmla="*/ 0 h 2516783"/>
              <a:gd name="connsiteX8" fmla="*/ 216879 w 4480560"/>
              <a:gd name="connsiteY8" fmla="*/ 0 h 2516783"/>
              <a:gd name="connsiteX9" fmla="*/ 206579 w 4480560"/>
              <a:gd name="connsiteY9" fmla="*/ 67490 h 2516783"/>
              <a:gd name="connsiteX10" fmla="*/ 196025 w 4480560"/>
              <a:gd name="connsiteY10" fmla="*/ 276503 h 2516783"/>
              <a:gd name="connsiteX11" fmla="*/ 2240280 w 4480560"/>
              <a:gd name="connsiteY11" fmla="*/ 2320759 h 2516783"/>
              <a:gd name="connsiteX12" fmla="*/ 4284535 w 4480560"/>
              <a:gd name="connsiteY12" fmla="*/ 276503 h 2516783"/>
              <a:gd name="connsiteX13" fmla="*/ 4273981 w 4480560"/>
              <a:gd name="connsiteY13" fmla="*/ 67490 h 2516783"/>
              <a:gd name="connsiteX14" fmla="*/ 4263681 w 4480560"/>
              <a:gd name="connsiteY14" fmla="*/ 0 h 2516783"/>
              <a:gd name="connsiteX15" fmla="*/ 4461752 w 4480560"/>
              <a:gd name="connsiteY15" fmla="*/ 0 h 2516783"/>
              <a:gd name="connsiteX16" fmla="*/ 4468994 w 4480560"/>
              <a:gd name="connsiteY16" fmla="*/ 47447 h 2516783"/>
              <a:gd name="connsiteX17" fmla="*/ 4480560 w 4480560"/>
              <a:gd name="connsiteY17" fmla="*/ 276503 h 2516783"/>
              <a:gd name="connsiteX18" fmla="*/ 2240280 w 4480560"/>
              <a:gd name="connsiteY18" fmla="*/ 2516783 h 2516783"/>
              <a:gd name="connsiteX19" fmla="*/ 0 w 4480560"/>
              <a:gd name="connsiteY19" fmla="*/ 276503 h 2516783"/>
              <a:gd name="connsiteX20" fmla="*/ 11567 w 4480560"/>
              <a:gd name="connsiteY20" fmla="*/ 47447 h 2516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80560" h="2516783">
                <a:moveTo>
                  <a:pt x="273471" y="0"/>
                </a:moveTo>
                <a:lnTo>
                  <a:pt x="4207090" y="0"/>
                </a:lnTo>
                <a:lnTo>
                  <a:pt x="4218264" y="73216"/>
                </a:lnTo>
                <a:cubicBezTo>
                  <a:pt x="4225052" y="140055"/>
                  <a:pt x="4228529" y="207873"/>
                  <a:pt x="4228529" y="276503"/>
                </a:cubicBezTo>
                <a:cubicBezTo>
                  <a:pt x="4228529" y="1374583"/>
                  <a:pt x="3338359" y="2264752"/>
                  <a:pt x="2240280" y="2264752"/>
                </a:cubicBezTo>
                <a:cubicBezTo>
                  <a:pt x="1142201" y="2264752"/>
                  <a:pt x="252032" y="1374583"/>
                  <a:pt x="252032" y="276503"/>
                </a:cubicBezTo>
                <a:cubicBezTo>
                  <a:pt x="252032" y="207873"/>
                  <a:pt x="255509" y="140055"/>
                  <a:pt x="262297" y="73216"/>
                </a:cubicBezTo>
                <a:close/>
                <a:moveTo>
                  <a:pt x="18808" y="0"/>
                </a:moveTo>
                <a:lnTo>
                  <a:pt x="216879" y="0"/>
                </a:lnTo>
                <a:lnTo>
                  <a:pt x="206579" y="67490"/>
                </a:lnTo>
                <a:cubicBezTo>
                  <a:pt x="199600" y="136212"/>
                  <a:pt x="196025" y="205940"/>
                  <a:pt x="196025" y="276503"/>
                </a:cubicBezTo>
                <a:cubicBezTo>
                  <a:pt x="196025" y="1405514"/>
                  <a:pt x="1111269" y="2320759"/>
                  <a:pt x="2240280" y="2320759"/>
                </a:cubicBezTo>
                <a:cubicBezTo>
                  <a:pt x="3369291" y="2320759"/>
                  <a:pt x="4284535" y="1405514"/>
                  <a:pt x="4284535" y="276503"/>
                </a:cubicBezTo>
                <a:cubicBezTo>
                  <a:pt x="4284535" y="205940"/>
                  <a:pt x="4280960" y="136212"/>
                  <a:pt x="4273981" y="67490"/>
                </a:cubicBezTo>
                <a:lnTo>
                  <a:pt x="4263681" y="0"/>
                </a:lnTo>
                <a:lnTo>
                  <a:pt x="4461752" y="0"/>
                </a:lnTo>
                <a:lnTo>
                  <a:pt x="4468994" y="47447"/>
                </a:lnTo>
                <a:cubicBezTo>
                  <a:pt x="4476642" y="122759"/>
                  <a:pt x="4480560" y="199173"/>
                  <a:pt x="4480560" y="276503"/>
                </a:cubicBezTo>
                <a:cubicBezTo>
                  <a:pt x="4480560" y="1513776"/>
                  <a:pt x="3477553" y="2516783"/>
                  <a:pt x="2240280" y="2516783"/>
                </a:cubicBezTo>
                <a:cubicBezTo>
                  <a:pt x="1003008" y="2516783"/>
                  <a:pt x="0" y="1513776"/>
                  <a:pt x="0" y="276503"/>
                </a:cubicBezTo>
                <a:cubicBezTo>
                  <a:pt x="0" y="199173"/>
                  <a:pt x="3918" y="122759"/>
                  <a:pt x="11567" y="47447"/>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3" name="Content Placeholder 2">
            <a:extLst>
              <a:ext uri="{FF2B5EF4-FFF2-40B4-BE49-F238E27FC236}">
                <a16:creationId xmlns:a16="http://schemas.microsoft.com/office/drawing/2014/main" id="{D576B412-268F-F74F-7381-96A74C4CF8CF}"/>
              </a:ext>
            </a:extLst>
          </p:cNvPr>
          <p:cNvSpPr>
            <a:spLocks noGrp="1"/>
          </p:cNvSpPr>
          <p:nvPr>
            <p:ph sz="half" idx="1"/>
          </p:nvPr>
        </p:nvSpPr>
        <p:spPr>
          <a:xfrm>
            <a:off x="6011837" y="4189863"/>
            <a:ext cx="5226137" cy="1982336"/>
          </a:xfrm>
        </p:spPr>
        <p:txBody>
          <a:bodyPr vert="horz" lIns="91440" tIns="45720" rIns="91440" bIns="45720" rtlCol="0">
            <a:normAutofit/>
          </a:bodyPr>
          <a:lstStyle/>
          <a:p>
            <a:r>
              <a:rPr lang="en-US" sz="1400"/>
              <a:t>Des traditions telles que la pause « fika » et la célébration de Midsommar sont au cœur de la culture suédoise, favorisant la convivialité et la joie de vivre. ABBA a laissé sa marque dans l'histoire musicale de la Suède et est un symbole de son influence culturelle à l'échelle mondiale. La gastronomie suédoise se distingue par des plats traditionnels tels que le saumon fumé, le köttbullar et le knäckebröd, reflétant l'identité culinaire du pays</a:t>
            </a:r>
          </a:p>
          <a:p>
            <a:endParaRPr lang="en-US" sz="1400"/>
          </a:p>
        </p:txBody>
      </p:sp>
      <p:pic>
        <p:nvPicPr>
          <p:cNvPr id="1026" name="Picture 2" descr="Boulettes de viande suédoises - kottbullar">
            <a:extLst>
              <a:ext uri="{FF2B5EF4-FFF2-40B4-BE49-F238E27FC236}">
                <a16:creationId xmlns:a16="http://schemas.microsoft.com/office/drawing/2014/main" id="{671D1441-2D62-7B48-2FC6-1F78D2F3535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0112" r="1" b="1"/>
          <a:stretch/>
        </p:blipFill>
        <p:spPr bwMode="auto">
          <a:xfrm>
            <a:off x="20" y="537668"/>
            <a:ext cx="5681184" cy="6320333"/>
          </a:xfrm>
          <a:custGeom>
            <a:avLst/>
            <a:gdLst/>
            <a:ahLst/>
            <a:cxnLst/>
            <a:rect l="l" t="t" r="r" b="b"/>
            <a:pathLst>
              <a:path w="5681204" h="6320333">
                <a:moveTo>
                  <a:pt x="0" y="5597835"/>
                </a:moveTo>
                <a:lnTo>
                  <a:pt x="39695" y="5641510"/>
                </a:lnTo>
                <a:cubicBezTo>
                  <a:pt x="322810" y="5924626"/>
                  <a:pt x="659928" y="6153739"/>
                  <a:pt x="1034272" y="6312073"/>
                </a:cubicBezTo>
                <a:lnTo>
                  <a:pt x="1056841" y="6320333"/>
                </a:lnTo>
                <a:lnTo>
                  <a:pt x="413612" y="6320333"/>
                </a:lnTo>
                <a:lnTo>
                  <a:pt x="300961" y="6249073"/>
                </a:lnTo>
                <a:cubicBezTo>
                  <a:pt x="221838" y="6194223"/>
                  <a:pt x="145134" y="6136129"/>
                  <a:pt x="71042" y="6074983"/>
                </a:cubicBezTo>
                <a:lnTo>
                  <a:pt x="0" y="6010415"/>
                </a:lnTo>
                <a:close/>
                <a:moveTo>
                  <a:pt x="2252205" y="385763"/>
                </a:moveTo>
                <a:cubicBezTo>
                  <a:pt x="3932939" y="385763"/>
                  <a:pt x="5295442" y="1748266"/>
                  <a:pt x="5295442" y="3429000"/>
                </a:cubicBezTo>
                <a:cubicBezTo>
                  <a:pt x="5295442" y="4689551"/>
                  <a:pt x="4529034" y="5771096"/>
                  <a:pt x="3436771" y="6233085"/>
                </a:cubicBezTo>
                <a:lnTo>
                  <a:pt x="3198390" y="6320333"/>
                </a:lnTo>
                <a:lnTo>
                  <a:pt x="1306021" y="6320333"/>
                </a:lnTo>
                <a:lnTo>
                  <a:pt x="1067639" y="6233085"/>
                </a:lnTo>
                <a:cubicBezTo>
                  <a:pt x="703552" y="6079088"/>
                  <a:pt x="375670" y="5856252"/>
                  <a:pt x="100311" y="5580893"/>
                </a:cubicBezTo>
                <a:lnTo>
                  <a:pt x="0" y="5470524"/>
                </a:lnTo>
                <a:lnTo>
                  <a:pt x="0" y="1387476"/>
                </a:lnTo>
                <a:lnTo>
                  <a:pt x="100311" y="1277106"/>
                </a:lnTo>
                <a:cubicBezTo>
                  <a:pt x="651028" y="726388"/>
                  <a:pt x="1411838" y="385763"/>
                  <a:pt x="2252205" y="385763"/>
                </a:cubicBezTo>
                <a:close/>
                <a:moveTo>
                  <a:pt x="2252205" y="0"/>
                </a:moveTo>
                <a:cubicBezTo>
                  <a:pt x="4145989" y="0"/>
                  <a:pt x="5681204" y="1535215"/>
                  <a:pt x="5681204" y="3429000"/>
                </a:cubicBezTo>
                <a:cubicBezTo>
                  <a:pt x="5681204" y="4612615"/>
                  <a:pt x="5081511" y="5656164"/>
                  <a:pt x="4169391" y="6272380"/>
                </a:cubicBezTo>
                <a:lnTo>
                  <a:pt x="4090458" y="6320333"/>
                </a:lnTo>
                <a:lnTo>
                  <a:pt x="3447569" y="6320333"/>
                </a:lnTo>
                <a:lnTo>
                  <a:pt x="3470138" y="6312073"/>
                </a:lnTo>
                <a:cubicBezTo>
                  <a:pt x="4593170" y="5837070"/>
                  <a:pt x="5381167" y="4725058"/>
                  <a:pt x="5381167" y="3429000"/>
                </a:cubicBezTo>
                <a:cubicBezTo>
                  <a:pt x="5381167" y="1700922"/>
                  <a:pt x="3980282" y="300038"/>
                  <a:pt x="2252205" y="300038"/>
                </a:cubicBezTo>
                <a:cubicBezTo>
                  <a:pt x="1388166" y="300038"/>
                  <a:pt x="605925" y="650259"/>
                  <a:pt x="39695" y="1216490"/>
                </a:cubicBezTo>
                <a:lnTo>
                  <a:pt x="0" y="1260165"/>
                </a:lnTo>
                <a:lnTo>
                  <a:pt x="0" y="847584"/>
                </a:lnTo>
                <a:lnTo>
                  <a:pt x="71042" y="783017"/>
                </a:lnTo>
                <a:cubicBezTo>
                  <a:pt x="663776" y="293850"/>
                  <a:pt x="1423674" y="0"/>
                  <a:pt x="2252205" y="0"/>
                </a:cubicBezTo>
                <a:close/>
              </a:path>
            </a:pathLst>
          </a:custGeom>
          <a:noFill/>
          <a:extLst>
            <a:ext uri="{909E8E84-426E-40DD-AFC4-6F175D3DCCD1}">
              <a14:hiddenFill xmlns:a14="http://schemas.microsoft.com/office/drawing/2010/main">
                <a:solidFill>
                  <a:srgbClr val="FFFFFF"/>
                </a:solidFill>
              </a14:hiddenFill>
            </a:ext>
          </a:extLst>
        </p:spPr>
      </p:pic>
      <p:sp>
        <p:nvSpPr>
          <p:cNvPr id="1041" name="Freeform: Shape 1040">
            <a:extLst>
              <a:ext uri="{FF2B5EF4-FFF2-40B4-BE49-F238E27FC236}">
                <a16:creationId xmlns:a16="http://schemas.microsoft.com/office/drawing/2014/main" id="{A4D0672D-43C7-420C-A186-48122D7CD5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7667"/>
            <a:ext cx="5681204" cy="6320333"/>
          </a:xfrm>
          <a:custGeom>
            <a:avLst/>
            <a:gdLst>
              <a:gd name="connsiteX0" fmla="*/ 0 w 5681204"/>
              <a:gd name="connsiteY0" fmla="*/ 5597835 h 6320333"/>
              <a:gd name="connsiteX1" fmla="*/ 39695 w 5681204"/>
              <a:gd name="connsiteY1" fmla="*/ 5641510 h 6320333"/>
              <a:gd name="connsiteX2" fmla="*/ 1034272 w 5681204"/>
              <a:gd name="connsiteY2" fmla="*/ 6312073 h 6320333"/>
              <a:gd name="connsiteX3" fmla="*/ 1056841 w 5681204"/>
              <a:gd name="connsiteY3" fmla="*/ 6320333 h 6320333"/>
              <a:gd name="connsiteX4" fmla="*/ 413612 w 5681204"/>
              <a:gd name="connsiteY4" fmla="*/ 6320333 h 6320333"/>
              <a:gd name="connsiteX5" fmla="*/ 300961 w 5681204"/>
              <a:gd name="connsiteY5" fmla="*/ 6249073 h 6320333"/>
              <a:gd name="connsiteX6" fmla="*/ 71042 w 5681204"/>
              <a:gd name="connsiteY6" fmla="*/ 6074983 h 6320333"/>
              <a:gd name="connsiteX7" fmla="*/ 0 w 5681204"/>
              <a:gd name="connsiteY7" fmla="*/ 6010415 h 6320333"/>
              <a:gd name="connsiteX8" fmla="*/ 2252205 w 5681204"/>
              <a:gd name="connsiteY8" fmla="*/ 385763 h 6320333"/>
              <a:gd name="connsiteX9" fmla="*/ 5295442 w 5681204"/>
              <a:gd name="connsiteY9" fmla="*/ 3429000 h 6320333"/>
              <a:gd name="connsiteX10" fmla="*/ 3436771 w 5681204"/>
              <a:gd name="connsiteY10" fmla="*/ 6233085 h 6320333"/>
              <a:gd name="connsiteX11" fmla="*/ 3198390 w 5681204"/>
              <a:gd name="connsiteY11" fmla="*/ 6320333 h 6320333"/>
              <a:gd name="connsiteX12" fmla="*/ 1306021 w 5681204"/>
              <a:gd name="connsiteY12" fmla="*/ 6320333 h 6320333"/>
              <a:gd name="connsiteX13" fmla="*/ 1067639 w 5681204"/>
              <a:gd name="connsiteY13" fmla="*/ 6233085 h 6320333"/>
              <a:gd name="connsiteX14" fmla="*/ 100311 w 5681204"/>
              <a:gd name="connsiteY14" fmla="*/ 5580893 h 6320333"/>
              <a:gd name="connsiteX15" fmla="*/ 0 w 5681204"/>
              <a:gd name="connsiteY15" fmla="*/ 5470524 h 6320333"/>
              <a:gd name="connsiteX16" fmla="*/ 0 w 5681204"/>
              <a:gd name="connsiteY16" fmla="*/ 1387476 h 6320333"/>
              <a:gd name="connsiteX17" fmla="*/ 100311 w 5681204"/>
              <a:gd name="connsiteY17" fmla="*/ 1277106 h 6320333"/>
              <a:gd name="connsiteX18" fmla="*/ 2252205 w 5681204"/>
              <a:gd name="connsiteY18" fmla="*/ 385763 h 6320333"/>
              <a:gd name="connsiteX19" fmla="*/ 2252205 w 5681204"/>
              <a:gd name="connsiteY19" fmla="*/ 0 h 6320333"/>
              <a:gd name="connsiteX20" fmla="*/ 5681204 w 5681204"/>
              <a:gd name="connsiteY20" fmla="*/ 3429000 h 6320333"/>
              <a:gd name="connsiteX21" fmla="*/ 4169391 w 5681204"/>
              <a:gd name="connsiteY21" fmla="*/ 6272380 h 6320333"/>
              <a:gd name="connsiteX22" fmla="*/ 4090458 w 5681204"/>
              <a:gd name="connsiteY22" fmla="*/ 6320333 h 6320333"/>
              <a:gd name="connsiteX23" fmla="*/ 3447569 w 5681204"/>
              <a:gd name="connsiteY23" fmla="*/ 6320333 h 6320333"/>
              <a:gd name="connsiteX24" fmla="*/ 3470138 w 5681204"/>
              <a:gd name="connsiteY24" fmla="*/ 6312073 h 6320333"/>
              <a:gd name="connsiteX25" fmla="*/ 5381167 w 5681204"/>
              <a:gd name="connsiteY25" fmla="*/ 3429000 h 6320333"/>
              <a:gd name="connsiteX26" fmla="*/ 2252205 w 5681204"/>
              <a:gd name="connsiteY26" fmla="*/ 300038 h 6320333"/>
              <a:gd name="connsiteX27" fmla="*/ 39695 w 5681204"/>
              <a:gd name="connsiteY27" fmla="*/ 1216490 h 6320333"/>
              <a:gd name="connsiteX28" fmla="*/ 0 w 5681204"/>
              <a:gd name="connsiteY28" fmla="*/ 1260165 h 6320333"/>
              <a:gd name="connsiteX29" fmla="*/ 0 w 5681204"/>
              <a:gd name="connsiteY29" fmla="*/ 847584 h 6320333"/>
              <a:gd name="connsiteX30" fmla="*/ 71042 w 5681204"/>
              <a:gd name="connsiteY30" fmla="*/ 783017 h 6320333"/>
              <a:gd name="connsiteX31" fmla="*/ 2252205 w 5681204"/>
              <a:gd name="connsiteY31" fmla="*/ 0 h 6320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681204" h="6320333">
                <a:moveTo>
                  <a:pt x="0" y="5597835"/>
                </a:moveTo>
                <a:lnTo>
                  <a:pt x="39695" y="5641510"/>
                </a:lnTo>
                <a:cubicBezTo>
                  <a:pt x="322810" y="5924626"/>
                  <a:pt x="659928" y="6153739"/>
                  <a:pt x="1034272" y="6312073"/>
                </a:cubicBezTo>
                <a:lnTo>
                  <a:pt x="1056841" y="6320333"/>
                </a:lnTo>
                <a:lnTo>
                  <a:pt x="413612" y="6320333"/>
                </a:lnTo>
                <a:lnTo>
                  <a:pt x="300961" y="6249073"/>
                </a:lnTo>
                <a:cubicBezTo>
                  <a:pt x="221838" y="6194223"/>
                  <a:pt x="145134" y="6136129"/>
                  <a:pt x="71042" y="6074983"/>
                </a:cubicBezTo>
                <a:lnTo>
                  <a:pt x="0" y="6010415"/>
                </a:lnTo>
                <a:close/>
                <a:moveTo>
                  <a:pt x="2252205" y="385763"/>
                </a:moveTo>
                <a:cubicBezTo>
                  <a:pt x="3932939" y="385763"/>
                  <a:pt x="5295442" y="1748266"/>
                  <a:pt x="5295442" y="3429000"/>
                </a:cubicBezTo>
                <a:cubicBezTo>
                  <a:pt x="5295442" y="4689551"/>
                  <a:pt x="4529034" y="5771096"/>
                  <a:pt x="3436771" y="6233085"/>
                </a:cubicBezTo>
                <a:lnTo>
                  <a:pt x="3198390" y="6320333"/>
                </a:lnTo>
                <a:lnTo>
                  <a:pt x="1306021" y="6320333"/>
                </a:lnTo>
                <a:lnTo>
                  <a:pt x="1067639" y="6233085"/>
                </a:lnTo>
                <a:cubicBezTo>
                  <a:pt x="703552" y="6079088"/>
                  <a:pt x="375670" y="5856252"/>
                  <a:pt x="100311" y="5580893"/>
                </a:cubicBezTo>
                <a:lnTo>
                  <a:pt x="0" y="5470524"/>
                </a:lnTo>
                <a:lnTo>
                  <a:pt x="0" y="1387476"/>
                </a:lnTo>
                <a:lnTo>
                  <a:pt x="100311" y="1277106"/>
                </a:lnTo>
                <a:cubicBezTo>
                  <a:pt x="651028" y="726388"/>
                  <a:pt x="1411838" y="385763"/>
                  <a:pt x="2252205" y="385763"/>
                </a:cubicBezTo>
                <a:close/>
                <a:moveTo>
                  <a:pt x="2252205" y="0"/>
                </a:moveTo>
                <a:cubicBezTo>
                  <a:pt x="4145989" y="0"/>
                  <a:pt x="5681204" y="1535215"/>
                  <a:pt x="5681204" y="3429000"/>
                </a:cubicBezTo>
                <a:cubicBezTo>
                  <a:pt x="5681204" y="4612615"/>
                  <a:pt x="5081511" y="5656164"/>
                  <a:pt x="4169391" y="6272380"/>
                </a:cubicBezTo>
                <a:lnTo>
                  <a:pt x="4090458" y="6320333"/>
                </a:lnTo>
                <a:lnTo>
                  <a:pt x="3447569" y="6320333"/>
                </a:lnTo>
                <a:lnTo>
                  <a:pt x="3470138" y="6312073"/>
                </a:lnTo>
                <a:cubicBezTo>
                  <a:pt x="4593170" y="5837070"/>
                  <a:pt x="5381167" y="4725058"/>
                  <a:pt x="5381167" y="3429000"/>
                </a:cubicBezTo>
                <a:cubicBezTo>
                  <a:pt x="5381167" y="1700922"/>
                  <a:pt x="3980282" y="300038"/>
                  <a:pt x="2252205" y="300038"/>
                </a:cubicBezTo>
                <a:cubicBezTo>
                  <a:pt x="1388166" y="300038"/>
                  <a:pt x="605925" y="650259"/>
                  <a:pt x="39695" y="1216490"/>
                </a:cubicBezTo>
                <a:lnTo>
                  <a:pt x="0" y="1260165"/>
                </a:lnTo>
                <a:lnTo>
                  <a:pt x="0" y="847584"/>
                </a:lnTo>
                <a:lnTo>
                  <a:pt x="71042" y="783017"/>
                </a:lnTo>
                <a:cubicBezTo>
                  <a:pt x="663776" y="293850"/>
                  <a:pt x="1423674" y="0"/>
                  <a:pt x="2252205"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grpSp>
        <p:nvGrpSpPr>
          <p:cNvPr id="1043" name="Group 1042">
            <a:extLst>
              <a:ext uri="{FF2B5EF4-FFF2-40B4-BE49-F238E27FC236}">
                <a16:creationId xmlns:a16="http://schemas.microsoft.com/office/drawing/2014/main" id="{D96E3E53-A85C-4F1C-8D49-274B2858420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044" name="Oval 1043">
              <a:extLst>
                <a:ext uri="{FF2B5EF4-FFF2-40B4-BE49-F238E27FC236}">
                  <a16:creationId xmlns:a16="http://schemas.microsoft.com/office/drawing/2014/main" id="{9B18F255-8818-4B29-BE51-E6C53C9AA0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045" name="Oval 1044">
              <a:extLst>
                <a:ext uri="{FF2B5EF4-FFF2-40B4-BE49-F238E27FC236}">
                  <a16:creationId xmlns:a16="http://schemas.microsoft.com/office/drawing/2014/main" id="{9B9FAC86-F2AD-430F-A01E-366FAC8ABB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Tree>
    <p:extLst>
      <p:ext uri="{BB962C8B-B14F-4D97-AF65-F5344CB8AC3E}">
        <p14:creationId xmlns:p14="http://schemas.microsoft.com/office/powerpoint/2010/main" val="3333304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3D25154-9EF7-4C33-9AAC-7B3BE089FE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466D855F-B1F5-9F84-6398-5D7B22F80E19}"/>
              </a:ext>
            </a:extLst>
          </p:cNvPr>
          <p:cNvSpPr>
            <a:spLocks noGrp="1"/>
          </p:cNvSpPr>
          <p:nvPr>
            <p:ph type="ctrTitle"/>
          </p:nvPr>
        </p:nvSpPr>
        <p:spPr>
          <a:xfrm>
            <a:off x="1051560" y="643468"/>
            <a:ext cx="9966960" cy="3592432"/>
          </a:xfrm>
        </p:spPr>
        <p:txBody>
          <a:bodyPr>
            <a:normAutofit/>
          </a:bodyPr>
          <a:lstStyle/>
          <a:p>
            <a:r>
              <a:rPr lang="fr"/>
              <a:t>Merci de votre attention !</a:t>
            </a:r>
          </a:p>
        </p:txBody>
      </p:sp>
      <p:sp>
        <p:nvSpPr>
          <p:cNvPr id="9" name="Rectangle 8">
            <a:extLst>
              <a:ext uri="{FF2B5EF4-FFF2-40B4-BE49-F238E27FC236}">
                <a16:creationId xmlns:a16="http://schemas.microsoft.com/office/drawing/2014/main" id="{1604E8C0-C927-4C06-A96A-BF3323BA7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12192000" cy="2295831"/>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9DCECFD5-4C30-4892-9FF0-540E17955A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5590" y="5111496"/>
            <a:ext cx="1080904" cy="1080902"/>
            <a:chOff x="10245590" y="5111496"/>
            <a:chExt cx="1080904" cy="1080902"/>
          </a:xfrm>
        </p:grpSpPr>
        <p:sp>
          <p:nvSpPr>
            <p:cNvPr id="12" name="Oval 11">
              <a:extLst>
                <a:ext uri="{FF2B5EF4-FFF2-40B4-BE49-F238E27FC236}">
                  <a16:creationId xmlns:a16="http://schemas.microsoft.com/office/drawing/2014/main" id="{95C67F70-EAFE-425C-8422-591620A96D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5590" y="5111496"/>
              <a:ext cx="1080904" cy="1080902"/>
            </a:xfrm>
            <a:prstGeom prst="ellipse">
              <a:avLst/>
            </a:prstGeom>
            <a:blipFill dpi="0" rotWithShape="1">
              <a:blip r:embed="rId3">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3" name="Oval 12">
              <a:extLst>
                <a:ext uri="{FF2B5EF4-FFF2-40B4-BE49-F238E27FC236}">
                  <a16:creationId xmlns:a16="http://schemas.microsoft.com/office/drawing/2014/main" id="{D47FA16B-C217-4D91-84EA-5B0846BDDA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53681" y="5219586"/>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985467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TM03090434[[fn=Wood Type]]</Template>
  <TotalTime>0</TotalTime>
  <Words>655</Words>
  <Application>Microsoft Office PowerPoint</Application>
  <PresentationFormat>Widescreen</PresentationFormat>
  <Paragraphs>23</Paragraphs>
  <Slides>7</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Aptos</vt:lpstr>
      <vt:lpstr>Calibri</vt:lpstr>
      <vt:lpstr>Rockwell</vt:lpstr>
      <vt:lpstr>Rockwell Condensed</vt:lpstr>
      <vt:lpstr>Rockwell Extra Bold</vt:lpstr>
      <vt:lpstr>Wingdings</vt:lpstr>
      <vt:lpstr>Wood Type</vt:lpstr>
      <vt:lpstr>Suède</vt:lpstr>
      <vt:lpstr>Suède</vt:lpstr>
      <vt:lpstr>Géographie</vt:lpstr>
      <vt:lpstr>Démographie et société</vt:lpstr>
      <vt:lpstr>Économie</vt:lpstr>
      <vt:lpstr>Culture et gastronomie</vt:lpstr>
      <vt:lpstr>Merci de votre attention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Daniela Terecoasa</cp:lastModifiedBy>
  <cp:revision>2</cp:revision>
  <dcterms:modified xsi:type="dcterms:W3CDTF">2025-05-06T17:10:13Z</dcterms:modified>
</cp:coreProperties>
</file>