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hau Philomene" panose="020B0604020202020204" charset="0"/>
      <p:regular r:id="rId16"/>
    </p:embeddedFont>
    <p:embeddedFont>
      <p:font typeface="Handelson On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8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303" r="-12275" b="-2623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535443" y="559139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4114800"/>
                </a:moveTo>
                <a:lnTo>
                  <a:pt x="4198776" y="4114800"/>
                </a:lnTo>
                <a:lnTo>
                  <a:pt x="419877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3553781" y="559139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419877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98776" y="0"/>
                </a:lnTo>
                <a:lnTo>
                  <a:pt x="4198776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55110" y="3258860"/>
            <a:ext cx="14177779" cy="2515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8"/>
              </a:lnSpc>
            </a:pPr>
            <a:r>
              <a:rPr lang="ro-RO" sz="14498" spc="159" dirty="0">
                <a:solidFill>
                  <a:srgbClr val="473821"/>
                </a:solidFill>
                <a:latin typeface="Handelson One"/>
                <a:ea typeface="Handelson One"/>
                <a:cs typeface="Handelson One"/>
                <a:sym typeface="Handelson One"/>
              </a:rPr>
              <a:t>Primul Război Mondial</a:t>
            </a:r>
            <a:endParaRPr lang="en-US" sz="14498" spc="159" dirty="0">
              <a:solidFill>
                <a:srgbClr val="473821"/>
              </a:solidFill>
              <a:latin typeface="Handelson One"/>
              <a:ea typeface="Handelson One"/>
              <a:cs typeface="Handelson One"/>
              <a:sym typeface="Handelson On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93163" y="8075055"/>
            <a:ext cx="4266137" cy="118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3"/>
              </a:lnSpc>
            </a:pPr>
            <a:r>
              <a:rPr lang="en-US" sz="3387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Adascalitei-Grasu</a:t>
            </a:r>
          </a:p>
          <a:p>
            <a:pPr algn="ctr">
              <a:lnSpc>
                <a:spcPts val="4743"/>
              </a:lnSpc>
            </a:pPr>
            <a:r>
              <a:rPr lang="en-US" sz="3387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Gabriela-Daniela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10931" y="5933126"/>
            <a:ext cx="4266137" cy="42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3"/>
              </a:lnSpc>
            </a:pPr>
            <a:r>
              <a:rPr lang="en-US" sz="2487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1914-1918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303" r="-12275" b="-2623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535443" y="559139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4114800"/>
                </a:moveTo>
                <a:lnTo>
                  <a:pt x="4198776" y="4114800"/>
                </a:lnTo>
                <a:lnTo>
                  <a:pt x="419877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3553781" y="559139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419877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98776" y="0"/>
                </a:lnTo>
                <a:lnTo>
                  <a:pt x="4198776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54481" y="3097231"/>
            <a:ext cx="8563857" cy="2515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88"/>
              </a:lnSpc>
            </a:pPr>
            <a:r>
              <a:rPr lang="ro-RO" sz="14498" spc="159" dirty="0">
                <a:solidFill>
                  <a:srgbClr val="473821"/>
                </a:solidFill>
                <a:latin typeface="Handelson One"/>
                <a:ea typeface="Handelson One"/>
                <a:cs typeface="Handelson One"/>
                <a:sym typeface="Handelson One"/>
              </a:rPr>
              <a:t>Mulțumesc!</a:t>
            </a:r>
            <a:endParaRPr lang="en-US" sz="14498" spc="159" dirty="0">
              <a:solidFill>
                <a:srgbClr val="473821"/>
              </a:solidFill>
              <a:latin typeface="Handelson One"/>
              <a:ea typeface="Handelson One"/>
              <a:cs typeface="Handelson One"/>
              <a:sym typeface="Handelson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62" r="-22477" b="-7890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31982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0" y="3320449"/>
                </a:moveTo>
                <a:lnTo>
                  <a:pt x="3388214" y="3320449"/>
                </a:lnTo>
                <a:lnTo>
                  <a:pt x="3388214" y="0"/>
                </a:lnTo>
                <a:lnTo>
                  <a:pt x="0" y="0"/>
                </a:lnTo>
                <a:lnTo>
                  <a:pt x="0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81587" y="2593316"/>
            <a:ext cx="12724827" cy="1593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Probleme coloniale: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  <a:p>
            <a:pPr marL="647698" lvl="1" indent="-323849" algn="ctr">
              <a:lnSpc>
                <a:spcPts val="4199"/>
              </a:lnSpc>
              <a:buFont typeface="Arial"/>
              <a:buChar char="•"/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Franța voia înapoi Alsacia și Lorena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  <a:p>
            <a:pPr marL="647698" lvl="1" indent="-323849" algn="ctr">
              <a:lnSpc>
                <a:spcPts val="4199"/>
              </a:lnSpc>
              <a:buFont typeface="Arial"/>
              <a:buChar char="•"/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Dorința marilor puteri de a diviza lumea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1457996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3388214" y="3320449"/>
                </a:moveTo>
                <a:lnTo>
                  <a:pt x="0" y="3320449"/>
                </a:lnTo>
                <a:lnTo>
                  <a:pt x="0" y="0"/>
                </a:lnTo>
                <a:lnTo>
                  <a:pt x="3388214" y="0"/>
                </a:lnTo>
                <a:lnTo>
                  <a:pt x="3388214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92730" y="5039737"/>
            <a:ext cx="6337738" cy="4351913"/>
          </a:xfrm>
          <a:custGeom>
            <a:avLst/>
            <a:gdLst/>
            <a:ahLst/>
            <a:cxnLst/>
            <a:rect l="l" t="t" r="r" b="b"/>
            <a:pathLst>
              <a:path w="6337738" h="4351913">
                <a:moveTo>
                  <a:pt x="0" y="0"/>
                </a:moveTo>
                <a:lnTo>
                  <a:pt x="6337738" y="0"/>
                </a:lnTo>
                <a:lnTo>
                  <a:pt x="6337738" y="4351914"/>
                </a:lnTo>
                <a:lnTo>
                  <a:pt x="0" y="43519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957532" y="895350"/>
            <a:ext cx="6372936" cy="121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ro-RO" sz="6999" spc="76" dirty="0">
                <a:solidFill>
                  <a:srgbClr val="473821"/>
                </a:solidFill>
                <a:latin typeface="Handelson One"/>
                <a:ea typeface="Handelson One"/>
                <a:cs typeface="Handelson One"/>
                <a:sym typeface="Handelson One"/>
              </a:rPr>
              <a:t>Cauzele războiului</a:t>
            </a:r>
            <a:endParaRPr lang="en-US" sz="6999" spc="76" dirty="0">
              <a:solidFill>
                <a:srgbClr val="473821"/>
              </a:solidFill>
              <a:latin typeface="Handelson One"/>
              <a:ea typeface="Handelson One"/>
              <a:cs typeface="Handelson One"/>
              <a:sym typeface="Handelson On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99185" y="4200760"/>
            <a:ext cx="12724827" cy="51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Asasinarea lui Franz Ferdinand pe 28 iunie 1914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55" r="-51235" b="-33738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31982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0" y="3320449"/>
                </a:moveTo>
                <a:lnTo>
                  <a:pt x="3388214" y="3320449"/>
                </a:lnTo>
                <a:lnTo>
                  <a:pt x="3388214" y="0"/>
                </a:lnTo>
                <a:lnTo>
                  <a:pt x="0" y="0"/>
                </a:lnTo>
                <a:lnTo>
                  <a:pt x="0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457996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3388214" y="3320449"/>
                </a:moveTo>
                <a:lnTo>
                  <a:pt x="0" y="3320449"/>
                </a:lnTo>
                <a:lnTo>
                  <a:pt x="0" y="0"/>
                </a:lnTo>
                <a:lnTo>
                  <a:pt x="3388214" y="0"/>
                </a:lnTo>
                <a:lnTo>
                  <a:pt x="3388214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072926" y="2374451"/>
            <a:ext cx="7632459" cy="6883849"/>
            <a:chOff x="0" y="0"/>
            <a:chExt cx="2177833" cy="19642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7833" cy="1964226"/>
            </a:xfrm>
            <a:custGeom>
              <a:avLst/>
              <a:gdLst/>
              <a:ahLst/>
              <a:cxnLst/>
              <a:rect l="l" t="t" r="r" b="b"/>
              <a:pathLst>
                <a:path w="2177833" h="1964226">
                  <a:moveTo>
                    <a:pt x="51731" y="0"/>
                  </a:moveTo>
                  <a:lnTo>
                    <a:pt x="2126102" y="0"/>
                  </a:lnTo>
                  <a:cubicBezTo>
                    <a:pt x="2139822" y="0"/>
                    <a:pt x="2152980" y="5450"/>
                    <a:pt x="2162681" y="15152"/>
                  </a:cubicBezTo>
                  <a:cubicBezTo>
                    <a:pt x="2172383" y="24853"/>
                    <a:pt x="2177833" y="38011"/>
                    <a:pt x="2177833" y="51731"/>
                  </a:cubicBezTo>
                  <a:lnTo>
                    <a:pt x="2177833" y="1912495"/>
                  </a:lnTo>
                  <a:cubicBezTo>
                    <a:pt x="2177833" y="1941065"/>
                    <a:pt x="2154672" y="1964226"/>
                    <a:pt x="2126102" y="1964226"/>
                  </a:cubicBezTo>
                  <a:lnTo>
                    <a:pt x="51731" y="1964226"/>
                  </a:lnTo>
                  <a:cubicBezTo>
                    <a:pt x="23161" y="1964226"/>
                    <a:pt x="0" y="1941065"/>
                    <a:pt x="0" y="1912495"/>
                  </a:cubicBezTo>
                  <a:lnTo>
                    <a:pt x="0" y="51731"/>
                  </a:lnTo>
                  <a:cubicBezTo>
                    <a:pt x="0" y="23161"/>
                    <a:pt x="23161" y="0"/>
                    <a:pt x="51731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77833" cy="2011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7021" y="2593588"/>
            <a:ext cx="7211678" cy="6404696"/>
            <a:chOff x="0" y="0"/>
            <a:chExt cx="1210452" cy="10750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0452" cy="1075003"/>
            </a:xfrm>
            <a:custGeom>
              <a:avLst/>
              <a:gdLst/>
              <a:ahLst/>
              <a:cxnLst/>
              <a:rect l="l" t="t" r="r" b="b"/>
              <a:pathLst>
                <a:path w="1210452" h="1075003">
                  <a:moveTo>
                    <a:pt x="24691" y="0"/>
                  </a:moveTo>
                  <a:lnTo>
                    <a:pt x="1185761" y="0"/>
                  </a:lnTo>
                  <a:cubicBezTo>
                    <a:pt x="1192309" y="0"/>
                    <a:pt x="1198590" y="2601"/>
                    <a:pt x="1203220" y="7232"/>
                  </a:cubicBezTo>
                  <a:cubicBezTo>
                    <a:pt x="1207850" y="11862"/>
                    <a:pt x="1210452" y="18143"/>
                    <a:pt x="1210452" y="24691"/>
                  </a:cubicBezTo>
                  <a:lnTo>
                    <a:pt x="1210452" y="1050312"/>
                  </a:lnTo>
                  <a:cubicBezTo>
                    <a:pt x="1210452" y="1063949"/>
                    <a:pt x="1199397" y="1075003"/>
                    <a:pt x="1185761" y="1075003"/>
                  </a:cubicBezTo>
                  <a:lnTo>
                    <a:pt x="24691" y="1075003"/>
                  </a:lnTo>
                  <a:cubicBezTo>
                    <a:pt x="18143" y="1075003"/>
                    <a:pt x="11862" y="1072402"/>
                    <a:pt x="7232" y="1067771"/>
                  </a:cubicBezTo>
                  <a:cubicBezTo>
                    <a:pt x="2601" y="1063141"/>
                    <a:pt x="0" y="1056860"/>
                    <a:pt x="0" y="1050312"/>
                  </a:cubicBezTo>
                  <a:lnTo>
                    <a:pt x="0" y="24691"/>
                  </a:lnTo>
                  <a:cubicBezTo>
                    <a:pt x="0" y="18143"/>
                    <a:pt x="2601" y="11862"/>
                    <a:pt x="7232" y="7232"/>
                  </a:cubicBezTo>
                  <a:cubicBezTo>
                    <a:pt x="11862" y="2601"/>
                    <a:pt x="18143" y="0"/>
                    <a:pt x="24691" y="0"/>
                  </a:cubicBezTo>
                  <a:close/>
                </a:path>
              </a:pathLst>
            </a:custGeom>
            <a:blipFill>
              <a:blip r:embed="rId5"/>
              <a:stretch>
                <a:fillRect t="-6299" b="-6299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4601620" y="866775"/>
            <a:ext cx="9084760" cy="1346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33"/>
              </a:lnSpc>
            </a:pPr>
            <a:r>
              <a:rPr lang="ro-RO" sz="7699" spc="84" dirty="0">
                <a:solidFill>
                  <a:srgbClr val="473821"/>
                </a:solidFill>
                <a:latin typeface="Handelson One"/>
                <a:ea typeface="Handelson One"/>
                <a:cs typeface="Handelson One"/>
                <a:sym typeface="Handelson One"/>
              </a:rPr>
              <a:t>Alianțe</a:t>
            </a:r>
            <a:endParaRPr lang="en-US" sz="7699" spc="84" dirty="0">
              <a:solidFill>
                <a:srgbClr val="473821"/>
              </a:solidFill>
              <a:latin typeface="Handelson One"/>
              <a:ea typeface="Handelson One"/>
              <a:cs typeface="Handelson One"/>
              <a:sym typeface="Handelson On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27243" y="4242752"/>
            <a:ext cx="5714838" cy="2132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Fran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ța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, 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Marea Britanie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, 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Rusia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, Jap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onia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, Ital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(1915), Rom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â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nia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(1916), 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Gre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cia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și SU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 (1917)  </a:t>
            </a:r>
          </a:p>
          <a:p>
            <a:pPr algn="l">
              <a:lnSpc>
                <a:spcPts val="4199"/>
              </a:lnSpc>
            </a:pP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27243" y="3533139"/>
            <a:ext cx="4656590" cy="51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ANTANTA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27243" y="7228840"/>
            <a:ext cx="6170625" cy="105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German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, 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Austr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o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-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U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ngar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, Bulgaria, Tur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cia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27243" y="6523990"/>
            <a:ext cx="4656590" cy="51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PUTERILE CENTRALE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62" r="-22477" b="-7890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31982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0" y="3320449"/>
                </a:moveTo>
                <a:lnTo>
                  <a:pt x="3388214" y="3320449"/>
                </a:lnTo>
                <a:lnTo>
                  <a:pt x="3388214" y="0"/>
                </a:lnTo>
                <a:lnTo>
                  <a:pt x="0" y="0"/>
                </a:lnTo>
                <a:lnTo>
                  <a:pt x="0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457996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3388214" y="3320449"/>
                </a:moveTo>
                <a:lnTo>
                  <a:pt x="0" y="3320449"/>
                </a:lnTo>
                <a:lnTo>
                  <a:pt x="0" y="0"/>
                </a:lnTo>
                <a:lnTo>
                  <a:pt x="3388214" y="0"/>
                </a:lnTo>
                <a:lnTo>
                  <a:pt x="3388214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69518" y="2680926"/>
            <a:ext cx="4691855" cy="5867078"/>
            <a:chOff x="0" y="0"/>
            <a:chExt cx="1235715" cy="15452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5715" cy="1545239"/>
            </a:xfrm>
            <a:custGeom>
              <a:avLst/>
              <a:gdLst/>
              <a:ahLst/>
              <a:cxnLst/>
              <a:rect l="l" t="t" r="r" b="b"/>
              <a:pathLst>
                <a:path w="1235715" h="1545239">
                  <a:moveTo>
                    <a:pt x="84154" y="0"/>
                  </a:moveTo>
                  <a:lnTo>
                    <a:pt x="1151561" y="0"/>
                  </a:lnTo>
                  <a:cubicBezTo>
                    <a:pt x="1198038" y="0"/>
                    <a:pt x="1235715" y="37677"/>
                    <a:pt x="1235715" y="84154"/>
                  </a:cubicBezTo>
                  <a:lnTo>
                    <a:pt x="1235715" y="1461085"/>
                  </a:lnTo>
                  <a:cubicBezTo>
                    <a:pt x="1235715" y="1507562"/>
                    <a:pt x="1198038" y="1545239"/>
                    <a:pt x="1151561" y="1545239"/>
                  </a:cubicBezTo>
                  <a:lnTo>
                    <a:pt x="84154" y="1545239"/>
                  </a:lnTo>
                  <a:cubicBezTo>
                    <a:pt x="37677" y="1545239"/>
                    <a:pt x="0" y="1507562"/>
                    <a:pt x="0" y="1461085"/>
                  </a:cubicBezTo>
                  <a:lnTo>
                    <a:pt x="0" y="84154"/>
                  </a:lnTo>
                  <a:cubicBezTo>
                    <a:pt x="0" y="37677"/>
                    <a:pt x="37677" y="0"/>
                    <a:pt x="84154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35715" cy="1592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01620" y="895350"/>
            <a:ext cx="9084760" cy="121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6999" spc="76">
                <a:solidFill>
                  <a:srgbClr val="473821"/>
                </a:solidFill>
                <a:latin typeface="Handelson One"/>
                <a:ea typeface="Handelson One"/>
                <a:cs typeface="Handelson One"/>
                <a:sym typeface="Handelson One"/>
              </a:rPr>
              <a:t>1914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29666" y="5095875"/>
            <a:ext cx="3571559" cy="158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28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Iulie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, 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Austr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o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-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U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ngar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declar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ă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război 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Serbi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ei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798072" y="2629734"/>
            <a:ext cx="4691855" cy="5867078"/>
            <a:chOff x="0" y="0"/>
            <a:chExt cx="1235715" cy="15452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5715" cy="1545239"/>
            </a:xfrm>
            <a:custGeom>
              <a:avLst/>
              <a:gdLst/>
              <a:ahLst/>
              <a:cxnLst/>
              <a:rect l="l" t="t" r="r" b="b"/>
              <a:pathLst>
                <a:path w="1235715" h="1545239">
                  <a:moveTo>
                    <a:pt x="84154" y="0"/>
                  </a:moveTo>
                  <a:lnTo>
                    <a:pt x="1151561" y="0"/>
                  </a:lnTo>
                  <a:cubicBezTo>
                    <a:pt x="1198038" y="0"/>
                    <a:pt x="1235715" y="37677"/>
                    <a:pt x="1235715" y="84154"/>
                  </a:cubicBezTo>
                  <a:lnTo>
                    <a:pt x="1235715" y="1461085"/>
                  </a:lnTo>
                  <a:cubicBezTo>
                    <a:pt x="1235715" y="1507562"/>
                    <a:pt x="1198038" y="1545239"/>
                    <a:pt x="1151561" y="1545239"/>
                  </a:cubicBezTo>
                  <a:lnTo>
                    <a:pt x="84154" y="1545239"/>
                  </a:lnTo>
                  <a:cubicBezTo>
                    <a:pt x="37677" y="1545239"/>
                    <a:pt x="0" y="1507562"/>
                    <a:pt x="0" y="1461085"/>
                  </a:cubicBezTo>
                  <a:lnTo>
                    <a:pt x="0" y="84154"/>
                  </a:lnTo>
                  <a:cubicBezTo>
                    <a:pt x="0" y="37677"/>
                    <a:pt x="37677" y="0"/>
                    <a:pt x="84154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235715" cy="1592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358221" y="3533139"/>
            <a:ext cx="3571559" cy="51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Pe frontul de vest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826627" y="2680926"/>
            <a:ext cx="4691855" cy="5867078"/>
            <a:chOff x="0" y="0"/>
            <a:chExt cx="1235715" cy="154523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5715" cy="1545239"/>
            </a:xfrm>
            <a:custGeom>
              <a:avLst/>
              <a:gdLst/>
              <a:ahLst/>
              <a:cxnLst/>
              <a:rect l="l" t="t" r="r" b="b"/>
              <a:pathLst>
                <a:path w="1235715" h="1545239">
                  <a:moveTo>
                    <a:pt x="84154" y="0"/>
                  </a:moveTo>
                  <a:lnTo>
                    <a:pt x="1151561" y="0"/>
                  </a:lnTo>
                  <a:cubicBezTo>
                    <a:pt x="1198038" y="0"/>
                    <a:pt x="1235715" y="37677"/>
                    <a:pt x="1235715" y="84154"/>
                  </a:cubicBezTo>
                  <a:lnTo>
                    <a:pt x="1235715" y="1461085"/>
                  </a:lnTo>
                  <a:cubicBezTo>
                    <a:pt x="1235715" y="1507562"/>
                    <a:pt x="1198038" y="1545239"/>
                    <a:pt x="1151561" y="1545239"/>
                  </a:cubicBezTo>
                  <a:lnTo>
                    <a:pt x="84154" y="1545239"/>
                  </a:lnTo>
                  <a:cubicBezTo>
                    <a:pt x="37677" y="1545239"/>
                    <a:pt x="0" y="1507562"/>
                    <a:pt x="0" y="1461085"/>
                  </a:cubicBezTo>
                  <a:lnTo>
                    <a:pt x="0" y="84154"/>
                  </a:lnTo>
                  <a:cubicBezTo>
                    <a:pt x="0" y="37677"/>
                    <a:pt x="37677" y="0"/>
                    <a:pt x="84154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235715" cy="1592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386776" y="3533139"/>
            <a:ext cx="3571559" cy="51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Pe frontul de est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358221" y="4374631"/>
            <a:ext cx="3723959" cy="2671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ctr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German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atac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ă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Belgi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și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Fran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ța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  <a:p>
            <a:pPr marL="647698" lvl="1" indent="-323849" algn="ctr">
              <a:lnSpc>
                <a:spcPts val="4199"/>
              </a:lnSpc>
              <a:buFont typeface="Arial"/>
              <a:buChar char="•"/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Prima bătălie de pe Marma 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(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6 s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eptembr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ie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386776" y="4374631"/>
            <a:ext cx="3571559" cy="2132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Rusia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este înfrântă la 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Tannenberg (august) 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și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Lacurile Mazuriene 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(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s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eptembr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ie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62" r="-22477" b="-7890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31982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0" y="3320449"/>
                </a:moveTo>
                <a:lnTo>
                  <a:pt x="3388214" y="3320449"/>
                </a:lnTo>
                <a:lnTo>
                  <a:pt x="3388214" y="0"/>
                </a:lnTo>
                <a:lnTo>
                  <a:pt x="0" y="0"/>
                </a:lnTo>
                <a:lnTo>
                  <a:pt x="0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457996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3388214" y="3320449"/>
                </a:moveTo>
                <a:lnTo>
                  <a:pt x="0" y="3320449"/>
                </a:lnTo>
                <a:lnTo>
                  <a:pt x="0" y="0"/>
                </a:lnTo>
                <a:lnTo>
                  <a:pt x="3388214" y="0"/>
                </a:lnTo>
                <a:lnTo>
                  <a:pt x="3388214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187895" y="2695736"/>
            <a:ext cx="6119259" cy="5867078"/>
            <a:chOff x="0" y="0"/>
            <a:chExt cx="1611657" cy="15452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1657" cy="1545239"/>
            </a:xfrm>
            <a:custGeom>
              <a:avLst/>
              <a:gdLst/>
              <a:ahLst/>
              <a:cxnLst/>
              <a:rect l="l" t="t" r="r" b="b"/>
              <a:pathLst>
                <a:path w="1611657" h="1545239">
                  <a:moveTo>
                    <a:pt x="64524" y="0"/>
                  </a:moveTo>
                  <a:lnTo>
                    <a:pt x="1547133" y="0"/>
                  </a:lnTo>
                  <a:cubicBezTo>
                    <a:pt x="1564246" y="0"/>
                    <a:pt x="1580657" y="6798"/>
                    <a:pt x="1592758" y="18899"/>
                  </a:cubicBezTo>
                  <a:cubicBezTo>
                    <a:pt x="1604859" y="30999"/>
                    <a:pt x="1611657" y="47411"/>
                    <a:pt x="1611657" y="64524"/>
                  </a:cubicBezTo>
                  <a:lnTo>
                    <a:pt x="1611657" y="1480715"/>
                  </a:lnTo>
                  <a:cubicBezTo>
                    <a:pt x="1611657" y="1497828"/>
                    <a:pt x="1604859" y="1514239"/>
                    <a:pt x="1592758" y="1526340"/>
                  </a:cubicBezTo>
                  <a:cubicBezTo>
                    <a:pt x="1580657" y="1538441"/>
                    <a:pt x="1564246" y="1545239"/>
                    <a:pt x="1547133" y="1545239"/>
                  </a:cubicBezTo>
                  <a:lnTo>
                    <a:pt x="64524" y="1545239"/>
                  </a:lnTo>
                  <a:cubicBezTo>
                    <a:pt x="47411" y="1545239"/>
                    <a:pt x="30999" y="1538441"/>
                    <a:pt x="18899" y="1526340"/>
                  </a:cubicBezTo>
                  <a:cubicBezTo>
                    <a:pt x="6798" y="1514239"/>
                    <a:pt x="0" y="1497828"/>
                    <a:pt x="0" y="1480715"/>
                  </a:cubicBezTo>
                  <a:lnTo>
                    <a:pt x="0" y="64524"/>
                  </a:lnTo>
                  <a:cubicBezTo>
                    <a:pt x="0" y="47411"/>
                    <a:pt x="6798" y="30999"/>
                    <a:pt x="18899" y="18899"/>
                  </a:cubicBezTo>
                  <a:cubicBezTo>
                    <a:pt x="30999" y="6798"/>
                    <a:pt x="47411" y="0"/>
                    <a:pt x="64524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11657" cy="1592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01620" y="895350"/>
            <a:ext cx="9084760" cy="121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6999" spc="76">
                <a:solidFill>
                  <a:srgbClr val="473821"/>
                </a:solidFill>
                <a:latin typeface="Handelson One"/>
                <a:ea typeface="Handelson One"/>
                <a:cs typeface="Handelson One"/>
                <a:sym typeface="Handelson One"/>
              </a:rPr>
              <a:t>1915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18457" y="5110685"/>
            <a:ext cx="4658135" cy="51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Italia întră în război (Antanta)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105591" y="2695736"/>
            <a:ext cx="5922375" cy="5867078"/>
            <a:chOff x="0" y="0"/>
            <a:chExt cx="1559803" cy="15452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59803" cy="1545239"/>
            </a:xfrm>
            <a:custGeom>
              <a:avLst/>
              <a:gdLst/>
              <a:ahLst/>
              <a:cxnLst/>
              <a:rect l="l" t="t" r="r" b="b"/>
              <a:pathLst>
                <a:path w="1559803" h="1545239">
                  <a:moveTo>
                    <a:pt x="66669" y="0"/>
                  </a:moveTo>
                  <a:lnTo>
                    <a:pt x="1493134" y="0"/>
                  </a:lnTo>
                  <a:cubicBezTo>
                    <a:pt x="1510815" y="0"/>
                    <a:pt x="1527773" y="7024"/>
                    <a:pt x="1540276" y="19527"/>
                  </a:cubicBezTo>
                  <a:cubicBezTo>
                    <a:pt x="1552779" y="32030"/>
                    <a:pt x="1559803" y="48987"/>
                    <a:pt x="1559803" y="66669"/>
                  </a:cubicBezTo>
                  <a:lnTo>
                    <a:pt x="1559803" y="1478570"/>
                  </a:lnTo>
                  <a:cubicBezTo>
                    <a:pt x="1559803" y="1515390"/>
                    <a:pt x="1529954" y="1545239"/>
                    <a:pt x="1493134" y="1545239"/>
                  </a:cubicBezTo>
                  <a:lnTo>
                    <a:pt x="66669" y="1545239"/>
                  </a:lnTo>
                  <a:cubicBezTo>
                    <a:pt x="29849" y="1545239"/>
                    <a:pt x="0" y="1515390"/>
                    <a:pt x="0" y="1478570"/>
                  </a:cubicBezTo>
                  <a:lnTo>
                    <a:pt x="0" y="66669"/>
                  </a:lnTo>
                  <a:cubicBezTo>
                    <a:pt x="0" y="29849"/>
                    <a:pt x="29849" y="0"/>
                    <a:pt x="66669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559803" cy="1592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812647" y="5095875"/>
            <a:ext cx="4508262" cy="105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Bulgaria intră în război (Puterile centrale)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62" r="-22477" b="-7890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31982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0" y="3320449"/>
                </a:moveTo>
                <a:lnTo>
                  <a:pt x="3388214" y="3320449"/>
                </a:lnTo>
                <a:lnTo>
                  <a:pt x="3388214" y="0"/>
                </a:lnTo>
                <a:lnTo>
                  <a:pt x="0" y="0"/>
                </a:lnTo>
                <a:lnTo>
                  <a:pt x="0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457996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3388214" y="3320449"/>
                </a:moveTo>
                <a:lnTo>
                  <a:pt x="0" y="3320449"/>
                </a:lnTo>
                <a:lnTo>
                  <a:pt x="0" y="0"/>
                </a:lnTo>
                <a:lnTo>
                  <a:pt x="3388214" y="0"/>
                </a:lnTo>
                <a:lnTo>
                  <a:pt x="3388214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013930" y="2680926"/>
            <a:ext cx="4271851" cy="5867078"/>
            <a:chOff x="0" y="0"/>
            <a:chExt cx="1125097" cy="15452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5097" cy="1545239"/>
            </a:xfrm>
            <a:custGeom>
              <a:avLst/>
              <a:gdLst/>
              <a:ahLst/>
              <a:cxnLst/>
              <a:rect l="l" t="t" r="r" b="b"/>
              <a:pathLst>
                <a:path w="1125097" h="1545239">
                  <a:moveTo>
                    <a:pt x="92428" y="0"/>
                  </a:moveTo>
                  <a:lnTo>
                    <a:pt x="1032669" y="0"/>
                  </a:lnTo>
                  <a:cubicBezTo>
                    <a:pt x="1057182" y="0"/>
                    <a:pt x="1080691" y="9738"/>
                    <a:pt x="1098025" y="27071"/>
                  </a:cubicBezTo>
                  <a:cubicBezTo>
                    <a:pt x="1115359" y="44405"/>
                    <a:pt x="1125097" y="67914"/>
                    <a:pt x="1125097" y="92428"/>
                  </a:cubicBezTo>
                  <a:lnTo>
                    <a:pt x="1125097" y="1452811"/>
                  </a:lnTo>
                  <a:cubicBezTo>
                    <a:pt x="1125097" y="1503857"/>
                    <a:pt x="1083715" y="1545239"/>
                    <a:pt x="1032669" y="1545239"/>
                  </a:cubicBezTo>
                  <a:lnTo>
                    <a:pt x="92428" y="1545239"/>
                  </a:lnTo>
                  <a:cubicBezTo>
                    <a:pt x="41381" y="1545239"/>
                    <a:pt x="0" y="1503857"/>
                    <a:pt x="0" y="1452811"/>
                  </a:cubicBezTo>
                  <a:lnTo>
                    <a:pt x="0" y="92428"/>
                  </a:lnTo>
                  <a:cubicBezTo>
                    <a:pt x="0" y="41381"/>
                    <a:pt x="41381" y="0"/>
                    <a:pt x="92428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125097" cy="1592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01620" y="895350"/>
            <a:ext cx="9084760" cy="121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6999" spc="76">
                <a:solidFill>
                  <a:srgbClr val="473821"/>
                </a:solidFill>
                <a:latin typeface="Handelson One"/>
                <a:ea typeface="Handelson One"/>
                <a:cs typeface="Handelson One"/>
                <a:sym typeface="Handelson One"/>
              </a:rPr>
              <a:t>1916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05767" y="3533139"/>
            <a:ext cx="3136000" cy="51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Frontul de vest: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7185142" y="2680926"/>
            <a:ext cx="4298606" cy="5867078"/>
            <a:chOff x="0" y="0"/>
            <a:chExt cx="1132143" cy="15452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32143" cy="1545239"/>
            </a:xfrm>
            <a:custGeom>
              <a:avLst/>
              <a:gdLst/>
              <a:ahLst/>
              <a:cxnLst/>
              <a:rect l="l" t="t" r="r" b="b"/>
              <a:pathLst>
                <a:path w="1132143" h="1545239">
                  <a:moveTo>
                    <a:pt x="91853" y="0"/>
                  </a:moveTo>
                  <a:lnTo>
                    <a:pt x="1040291" y="0"/>
                  </a:lnTo>
                  <a:cubicBezTo>
                    <a:pt x="1091019" y="0"/>
                    <a:pt x="1132143" y="41124"/>
                    <a:pt x="1132143" y="91853"/>
                  </a:cubicBezTo>
                  <a:lnTo>
                    <a:pt x="1132143" y="1453386"/>
                  </a:lnTo>
                  <a:cubicBezTo>
                    <a:pt x="1132143" y="1504115"/>
                    <a:pt x="1091019" y="1545239"/>
                    <a:pt x="1040291" y="1545239"/>
                  </a:cubicBezTo>
                  <a:lnTo>
                    <a:pt x="91853" y="1545239"/>
                  </a:lnTo>
                  <a:cubicBezTo>
                    <a:pt x="67492" y="1545239"/>
                    <a:pt x="44129" y="1535561"/>
                    <a:pt x="26903" y="1518336"/>
                  </a:cubicBezTo>
                  <a:cubicBezTo>
                    <a:pt x="9677" y="1501110"/>
                    <a:pt x="0" y="1477747"/>
                    <a:pt x="0" y="1453386"/>
                  </a:cubicBezTo>
                  <a:lnTo>
                    <a:pt x="0" y="91853"/>
                  </a:lnTo>
                  <a:cubicBezTo>
                    <a:pt x="0" y="67492"/>
                    <a:pt x="9677" y="44129"/>
                    <a:pt x="26903" y="26903"/>
                  </a:cubicBezTo>
                  <a:cubicBezTo>
                    <a:pt x="44129" y="9677"/>
                    <a:pt x="67492" y="0"/>
                    <a:pt x="91853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132143" cy="1592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805256" y="3533139"/>
            <a:ext cx="3075596" cy="51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Frontul de est: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05767" y="4141181"/>
            <a:ext cx="3457262" cy="374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ctr">
              <a:lnSpc>
                <a:spcPts val="4199"/>
              </a:lnSpc>
              <a:buFont typeface="Arial"/>
              <a:buChar char="•"/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Bătălia de la Verdun 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(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21 februarie – 18 decembrie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)</a:t>
            </a:r>
          </a:p>
          <a:p>
            <a:pPr marL="647698" lvl="1" indent="-323849" algn="ctr">
              <a:lnSpc>
                <a:spcPts val="4199"/>
              </a:lnSpc>
              <a:buFont typeface="Arial"/>
              <a:buChar char="•"/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Bătălia de pe 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Somme (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1 iulie – 18 noiembrie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)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84724" y="4557190"/>
            <a:ext cx="3316660" cy="1593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ctr">
              <a:lnSpc>
                <a:spcPts val="4199"/>
              </a:lnSpc>
              <a:buFont typeface="Arial"/>
              <a:buChar char="•"/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Ofensiva Brusilov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(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4 iunie – 20 septembrie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379098" y="2680926"/>
            <a:ext cx="4067419" cy="5867078"/>
            <a:chOff x="0" y="0"/>
            <a:chExt cx="1071254" cy="154523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1254" cy="1545239"/>
            </a:xfrm>
            <a:custGeom>
              <a:avLst/>
              <a:gdLst/>
              <a:ahLst/>
              <a:cxnLst/>
              <a:rect l="l" t="t" r="r" b="b"/>
              <a:pathLst>
                <a:path w="1071254" h="1545239">
                  <a:moveTo>
                    <a:pt x="97073" y="0"/>
                  </a:moveTo>
                  <a:lnTo>
                    <a:pt x="974181" y="0"/>
                  </a:lnTo>
                  <a:cubicBezTo>
                    <a:pt x="1027793" y="0"/>
                    <a:pt x="1071254" y="43461"/>
                    <a:pt x="1071254" y="97073"/>
                  </a:cubicBezTo>
                  <a:lnTo>
                    <a:pt x="1071254" y="1448165"/>
                  </a:lnTo>
                  <a:cubicBezTo>
                    <a:pt x="1071254" y="1473911"/>
                    <a:pt x="1061027" y="1498602"/>
                    <a:pt x="1042822" y="1516807"/>
                  </a:cubicBezTo>
                  <a:cubicBezTo>
                    <a:pt x="1024618" y="1535011"/>
                    <a:pt x="999927" y="1545239"/>
                    <a:pt x="974181" y="1545239"/>
                  </a:cubicBezTo>
                  <a:lnTo>
                    <a:pt x="97073" y="1545239"/>
                  </a:lnTo>
                  <a:cubicBezTo>
                    <a:pt x="71328" y="1545239"/>
                    <a:pt x="46637" y="1535011"/>
                    <a:pt x="28432" y="1516807"/>
                  </a:cubicBezTo>
                  <a:cubicBezTo>
                    <a:pt x="10227" y="1498602"/>
                    <a:pt x="0" y="1473911"/>
                    <a:pt x="0" y="1448165"/>
                  </a:cubicBezTo>
                  <a:lnTo>
                    <a:pt x="0" y="97073"/>
                  </a:lnTo>
                  <a:cubicBezTo>
                    <a:pt x="0" y="71328"/>
                    <a:pt x="10227" y="46637"/>
                    <a:pt x="28432" y="28432"/>
                  </a:cubicBezTo>
                  <a:cubicBezTo>
                    <a:pt x="46637" y="10227"/>
                    <a:pt x="71328" y="0"/>
                    <a:pt x="97073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071254" cy="1592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676903" y="4411896"/>
            <a:ext cx="3471810" cy="1049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ctr">
              <a:lnSpc>
                <a:spcPts val="4199"/>
              </a:lnSpc>
              <a:buFont typeface="Arial"/>
              <a:buChar char="•"/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România intră în război (Antanta)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62" r="-22477" b="-7890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31982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0" y="3320449"/>
                </a:moveTo>
                <a:lnTo>
                  <a:pt x="3388214" y="3320449"/>
                </a:lnTo>
                <a:lnTo>
                  <a:pt x="3388214" y="0"/>
                </a:lnTo>
                <a:lnTo>
                  <a:pt x="0" y="0"/>
                </a:lnTo>
                <a:lnTo>
                  <a:pt x="0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457996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3388214" y="3320449"/>
                </a:moveTo>
                <a:lnTo>
                  <a:pt x="0" y="3320449"/>
                </a:lnTo>
                <a:lnTo>
                  <a:pt x="0" y="0"/>
                </a:lnTo>
                <a:lnTo>
                  <a:pt x="3388214" y="0"/>
                </a:lnTo>
                <a:lnTo>
                  <a:pt x="3388214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69518" y="2680926"/>
            <a:ext cx="4691855" cy="5867078"/>
            <a:chOff x="0" y="0"/>
            <a:chExt cx="1235715" cy="15452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5715" cy="1545239"/>
            </a:xfrm>
            <a:custGeom>
              <a:avLst/>
              <a:gdLst/>
              <a:ahLst/>
              <a:cxnLst/>
              <a:rect l="l" t="t" r="r" b="b"/>
              <a:pathLst>
                <a:path w="1235715" h="1545239">
                  <a:moveTo>
                    <a:pt x="84154" y="0"/>
                  </a:moveTo>
                  <a:lnTo>
                    <a:pt x="1151561" y="0"/>
                  </a:lnTo>
                  <a:cubicBezTo>
                    <a:pt x="1198038" y="0"/>
                    <a:pt x="1235715" y="37677"/>
                    <a:pt x="1235715" y="84154"/>
                  </a:cubicBezTo>
                  <a:lnTo>
                    <a:pt x="1235715" y="1461085"/>
                  </a:lnTo>
                  <a:cubicBezTo>
                    <a:pt x="1235715" y="1507562"/>
                    <a:pt x="1198038" y="1545239"/>
                    <a:pt x="1151561" y="1545239"/>
                  </a:cubicBezTo>
                  <a:lnTo>
                    <a:pt x="84154" y="1545239"/>
                  </a:lnTo>
                  <a:cubicBezTo>
                    <a:pt x="37677" y="1545239"/>
                    <a:pt x="0" y="1507562"/>
                    <a:pt x="0" y="1461085"/>
                  </a:cubicBezTo>
                  <a:lnTo>
                    <a:pt x="0" y="84154"/>
                  </a:lnTo>
                  <a:cubicBezTo>
                    <a:pt x="0" y="37677"/>
                    <a:pt x="37677" y="0"/>
                    <a:pt x="84154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35715" cy="1592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01620" y="895350"/>
            <a:ext cx="9084760" cy="121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6999" spc="76">
                <a:solidFill>
                  <a:srgbClr val="473821"/>
                </a:solidFill>
                <a:latin typeface="Handelson One"/>
                <a:ea typeface="Handelson One"/>
                <a:cs typeface="Handelson One"/>
                <a:sym typeface="Handelson One"/>
              </a:rPr>
              <a:t>1917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29666" y="5095875"/>
            <a:ext cx="3571559" cy="1593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SUA se alătură puterilor centrale 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(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6 aprilie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798073" y="2680926"/>
            <a:ext cx="4691855" cy="5867078"/>
            <a:chOff x="0" y="0"/>
            <a:chExt cx="1235715" cy="15452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5715" cy="1545239"/>
            </a:xfrm>
            <a:custGeom>
              <a:avLst/>
              <a:gdLst/>
              <a:ahLst/>
              <a:cxnLst/>
              <a:rect l="l" t="t" r="r" b="b"/>
              <a:pathLst>
                <a:path w="1235715" h="1545239">
                  <a:moveTo>
                    <a:pt x="84154" y="0"/>
                  </a:moveTo>
                  <a:lnTo>
                    <a:pt x="1151561" y="0"/>
                  </a:lnTo>
                  <a:cubicBezTo>
                    <a:pt x="1198038" y="0"/>
                    <a:pt x="1235715" y="37677"/>
                    <a:pt x="1235715" y="84154"/>
                  </a:cubicBezTo>
                  <a:lnTo>
                    <a:pt x="1235715" y="1461085"/>
                  </a:lnTo>
                  <a:cubicBezTo>
                    <a:pt x="1235715" y="1507562"/>
                    <a:pt x="1198038" y="1545239"/>
                    <a:pt x="1151561" y="1545239"/>
                  </a:cubicBezTo>
                  <a:lnTo>
                    <a:pt x="84154" y="1545239"/>
                  </a:lnTo>
                  <a:cubicBezTo>
                    <a:pt x="37677" y="1545239"/>
                    <a:pt x="0" y="1507562"/>
                    <a:pt x="0" y="1461085"/>
                  </a:cubicBezTo>
                  <a:lnTo>
                    <a:pt x="0" y="84154"/>
                  </a:lnTo>
                  <a:cubicBezTo>
                    <a:pt x="0" y="37677"/>
                    <a:pt x="37677" y="0"/>
                    <a:pt x="84154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235715" cy="1592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358221" y="5081065"/>
            <a:ext cx="3571559" cy="1593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România câștigă la Mărășești, Mărăști și Oituz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826627" y="2680926"/>
            <a:ext cx="4691855" cy="5867078"/>
            <a:chOff x="0" y="0"/>
            <a:chExt cx="1235715" cy="154523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5715" cy="1545239"/>
            </a:xfrm>
            <a:custGeom>
              <a:avLst/>
              <a:gdLst/>
              <a:ahLst/>
              <a:cxnLst/>
              <a:rect l="l" t="t" r="r" b="b"/>
              <a:pathLst>
                <a:path w="1235715" h="1545239">
                  <a:moveTo>
                    <a:pt x="84154" y="0"/>
                  </a:moveTo>
                  <a:lnTo>
                    <a:pt x="1151561" y="0"/>
                  </a:lnTo>
                  <a:cubicBezTo>
                    <a:pt x="1198038" y="0"/>
                    <a:pt x="1235715" y="37677"/>
                    <a:pt x="1235715" y="84154"/>
                  </a:cubicBezTo>
                  <a:lnTo>
                    <a:pt x="1235715" y="1461085"/>
                  </a:lnTo>
                  <a:cubicBezTo>
                    <a:pt x="1235715" y="1507562"/>
                    <a:pt x="1198038" y="1545239"/>
                    <a:pt x="1151561" y="1545239"/>
                  </a:cubicBezTo>
                  <a:lnTo>
                    <a:pt x="84154" y="1545239"/>
                  </a:lnTo>
                  <a:cubicBezTo>
                    <a:pt x="37677" y="1545239"/>
                    <a:pt x="0" y="1507562"/>
                    <a:pt x="0" y="1461085"/>
                  </a:cubicBezTo>
                  <a:lnTo>
                    <a:pt x="0" y="84154"/>
                  </a:lnTo>
                  <a:cubicBezTo>
                    <a:pt x="0" y="37677"/>
                    <a:pt x="37677" y="0"/>
                    <a:pt x="84154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235715" cy="1592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386776" y="4857227"/>
            <a:ext cx="3571559" cy="105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Țarul rus abdică pe 16 mai</a:t>
            </a:r>
            <a:endParaRPr lang="en-US" sz="2999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62" r="-22477" b="-7890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31982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0" y="3320449"/>
                </a:moveTo>
                <a:lnTo>
                  <a:pt x="3388214" y="3320449"/>
                </a:lnTo>
                <a:lnTo>
                  <a:pt x="3388214" y="0"/>
                </a:lnTo>
                <a:lnTo>
                  <a:pt x="0" y="0"/>
                </a:lnTo>
                <a:lnTo>
                  <a:pt x="0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457996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3388214" y="3320449"/>
                </a:moveTo>
                <a:lnTo>
                  <a:pt x="0" y="3320449"/>
                </a:lnTo>
                <a:lnTo>
                  <a:pt x="0" y="0"/>
                </a:lnTo>
                <a:lnTo>
                  <a:pt x="3388214" y="0"/>
                </a:lnTo>
                <a:lnTo>
                  <a:pt x="3388214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266687" y="2714150"/>
            <a:ext cx="4691855" cy="2933539"/>
            <a:chOff x="0" y="0"/>
            <a:chExt cx="1235715" cy="7726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5715" cy="772619"/>
            </a:xfrm>
            <a:custGeom>
              <a:avLst/>
              <a:gdLst/>
              <a:ahLst/>
              <a:cxnLst/>
              <a:rect l="l" t="t" r="r" b="b"/>
              <a:pathLst>
                <a:path w="1235715" h="772619">
                  <a:moveTo>
                    <a:pt x="84154" y="0"/>
                  </a:moveTo>
                  <a:lnTo>
                    <a:pt x="1151561" y="0"/>
                  </a:lnTo>
                  <a:cubicBezTo>
                    <a:pt x="1198038" y="0"/>
                    <a:pt x="1235715" y="37677"/>
                    <a:pt x="1235715" y="84154"/>
                  </a:cubicBezTo>
                  <a:lnTo>
                    <a:pt x="1235715" y="688465"/>
                  </a:lnTo>
                  <a:cubicBezTo>
                    <a:pt x="1235715" y="734942"/>
                    <a:pt x="1198038" y="772619"/>
                    <a:pt x="1151561" y="772619"/>
                  </a:cubicBezTo>
                  <a:lnTo>
                    <a:pt x="84154" y="772619"/>
                  </a:lnTo>
                  <a:cubicBezTo>
                    <a:pt x="37677" y="772619"/>
                    <a:pt x="0" y="734942"/>
                    <a:pt x="0" y="688465"/>
                  </a:cubicBezTo>
                  <a:lnTo>
                    <a:pt x="0" y="84154"/>
                  </a:lnTo>
                  <a:cubicBezTo>
                    <a:pt x="0" y="37677"/>
                    <a:pt x="37677" y="0"/>
                    <a:pt x="84154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35715" cy="820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01620" y="895350"/>
            <a:ext cx="9084760" cy="121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6999" spc="76">
                <a:solidFill>
                  <a:srgbClr val="473821"/>
                </a:solidFill>
                <a:latin typeface="Handelson One"/>
                <a:ea typeface="Handelson One"/>
                <a:cs typeface="Handelson One"/>
                <a:sym typeface="Handelson One"/>
              </a:rPr>
              <a:t>1918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26085" y="3272511"/>
            <a:ext cx="3573057" cy="1594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</a:pPr>
            <a:r>
              <a:rPr lang="ro-RO" sz="3001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Rusia declară pacea cu Puterile centrale la Brest-Litovsk</a:t>
            </a:r>
            <a:r>
              <a:rPr lang="en-US" sz="3001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(</a:t>
            </a:r>
            <a:r>
              <a:rPr lang="ro-RO" sz="3001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3 martie</a:t>
            </a:r>
            <a:r>
              <a:rPr lang="en-US" sz="3001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039350" y="2680948"/>
            <a:ext cx="4691855" cy="2933539"/>
            <a:chOff x="0" y="0"/>
            <a:chExt cx="1235715" cy="7726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5715" cy="772619"/>
            </a:xfrm>
            <a:custGeom>
              <a:avLst/>
              <a:gdLst/>
              <a:ahLst/>
              <a:cxnLst/>
              <a:rect l="l" t="t" r="r" b="b"/>
              <a:pathLst>
                <a:path w="1235715" h="772619">
                  <a:moveTo>
                    <a:pt x="84154" y="0"/>
                  </a:moveTo>
                  <a:lnTo>
                    <a:pt x="1151561" y="0"/>
                  </a:lnTo>
                  <a:cubicBezTo>
                    <a:pt x="1198038" y="0"/>
                    <a:pt x="1235715" y="37677"/>
                    <a:pt x="1235715" y="84154"/>
                  </a:cubicBezTo>
                  <a:lnTo>
                    <a:pt x="1235715" y="688465"/>
                  </a:lnTo>
                  <a:cubicBezTo>
                    <a:pt x="1235715" y="734942"/>
                    <a:pt x="1198038" y="772619"/>
                    <a:pt x="1151561" y="772619"/>
                  </a:cubicBezTo>
                  <a:lnTo>
                    <a:pt x="84154" y="772619"/>
                  </a:lnTo>
                  <a:cubicBezTo>
                    <a:pt x="37677" y="772619"/>
                    <a:pt x="0" y="734942"/>
                    <a:pt x="0" y="688465"/>
                  </a:cubicBezTo>
                  <a:lnTo>
                    <a:pt x="0" y="84154"/>
                  </a:lnTo>
                  <a:cubicBezTo>
                    <a:pt x="0" y="37677"/>
                    <a:pt x="37677" y="0"/>
                    <a:pt x="84154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235715" cy="820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598000" y="3338221"/>
            <a:ext cx="3571559" cy="105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 doua bătălie de pe Marma 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(15-18 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iulie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69518" y="6185965"/>
            <a:ext cx="4691855" cy="2933539"/>
            <a:chOff x="0" y="0"/>
            <a:chExt cx="1235715" cy="7726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5715" cy="772619"/>
            </a:xfrm>
            <a:custGeom>
              <a:avLst/>
              <a:gdLst/>
              <a:ahLst/>
              <a:cxnLst/>
              <a:rect l="l" t="t" r="r" b="b"/>
              <a:pathLst>
                <a:path w="1235715" h="772619">
                  <a:moveTo>
                    <a:pt x="84154" y="0"/>
                  </a:moveTo>
                  <a:lnTo>
                    <a:pt x="1151561" y="0"/>
                  </a:lnTo>
                  <a:cubicBezTo>
                    <a:pt x="1198038" y="0"/>
                    <a:pt x="1235715" y="37677"/>
                    <a:pt x="1235715" y="84154"/>
                  </a:cubicBezTo>
                  <a:lnTo>
                    <a:pt x="1235715" y="688465"/>
                  </a:lnTo>
                  <a:cubicBezTo>
                    <a:pt x="1235715" y="734942"/>
                    <a:pt x="1198038" y="772619"/>
                    <a:pt x="1151561" y="772619"/>
                  </a:cubicBezTo>
                  <a:lnTo>
                    <a:pt x="84154" y="772619"/>
                  </a:lnTo>
                  <a:cubicBezTo>
                    <a:pt x="37677" y="772619"/>
                    <a:pt x="0" y="734942"/>
                    <a:pt x="0" y="688465"/>
                  </a:cubicBezTo>
                  <a:lnTo>
                    <a:pt x="0" y="84154"/>
                  </a:lnTo>
                  <a:cubicBezTo>
                    <a:pt x="0" y="37677"/>
                    <a:pt x="37677" y="0"/>
                    <a:pt x="84154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235715" cy="820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29666" y="7095336"/>
            <a:ext cx="3573057" cy="104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</a:pPr>
            <a:r>
              <a:rPr lang="ro-RO" sz="3001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Contra-ofensiva aliaților</a:t>
            </a:r>
            <a:endParaRPr lang="en-US" sz="3001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98073" y="6185965"/>
            <a:ext cx="4691855" cy="2933539"/>
            <a:chOff x="0" y="0"/>
            <a:chExt cx="1235715" cy="7726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35715" cy="772619"/>
            </a:xfrm>
            <a:custGeom>
              <a:avLst/>
              <a:gdLst/>
              <a:ahLst/>
              <a:cxnLst/>
              <a:rect l="l" t="t" r="r" b="b"/>
              <a:pathLst>
                <a:path w="1235715" h="772619">
                  <a:moveTo>
                    <a:pt x="84154" y="0"/>
                  </a:moveTo>
                  <a:lnTo>
                    <a:pt x="1151561" y="0"/>
                  </a:lnTo>
                  <a:cubicBezTo>
                    <a:pt x="1198038" y="0"/>
                    <a:pt x="1235715" y="37677"/>
                    <a:pt x="1235715" y="84154"/>
                  </a:cubicBezTo>
                  <a:lnTo>
                    <a:pt x="1235715" y="688465"/>
                  </a:lnTo>
                  <a:cubicBezTo>
                    <a:pt x="1235715" y="734942"/>
                    <a:pt x="1198038" y="772619"/>
                    <a:pt x="1151561" y="772619"/>
                  </a:cubicBezTo>
                  <a:lnTo>
                    <a:pt x="84154" y="772619"/>
                  </a:lnTo>
                  <a:cubicBezTo>
                    <a:pt x="37677" y="772619"/>
                    <a:pt x="0" y="734942"/>
                    <a:pt x="0" y="688465"/>
                  </a:cubicBezTo>
                  <a:lnTo>
                    <a:pt x="0" y="84154"/>
                  </a:lnTo>
                  <a:cubicBezTo>
                    <a:pt x="0" y="37677"/>
                    <a:pt x="37677" y="0"/>
                    <a:pt x="84154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235715" cy="820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358221" y="7038178"/>
            <a:ext cx="3571559" cy="1593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Bulgaria, Tur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cia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, Austro-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U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ngar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ia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capitulează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826627" y="6185965"/>
            <a:ext cx="4691855" cy="2933539"/>
            <a:chOff x="0" y="0"/>
            <a:chExt cx="1235715" cy="77261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35715" cy="772619"/>
            </a:xfrm>
            <a:custGeom>
              <a:avLst/>
              <a:gdLst/>
              <a:ahLst/>
              <a:cxnLst/>
              <a:rect l="l" t="t" r="r" b="b"/>
              <a:pathLst>
                <a:path w="1235715" h="772619">
                  <a:moveTo>
                    <a:pt x="84154" y="0"/>
                  </a:moveTo>
                  <a:lnTo>
                    <a:pt x="1151561" y="0"/>
                  </a:lnTo>
                  <a:cubicBezTo>
                    <a:pt x="1198038" y="0"/>
                    <a:pt x="1235715" y="37677"/>
                    <a:pt x="1235715" y="84154"/>
                  </a:cubicBezTo>
                  <a:lnTo>
                    <a:pt x="1235715" y="688465"/>
                  </a:lnTo>
                  <a:cubicBezTo>
                    <a:pt x="1235715" y="734942"/>
                    <a:pt x="1198038" y="772619"/>
                    <a:pt x="1151561" y="772619"/>
                  </a:cubicBezTo>
                  <a:lnTo>
                    <a:pt x="84154" y="772619"/>
                  </a:lnTo>
                  <a:cubicBezTo>
                    <a:pt x="37677" y="772619"/>
                    <a:pt x="0" y="734942"/>
                    <a:pt x="0" y="688465"/>
                  </a:cubicBezTo>
                  <a:lnTo>
                    <a:pt x="0" y="84154"/>
                  </a:lnTo>
                  <a:cubicBezTo>
                    <a:pt x="0" y="37677"/>
                    <a:pt x="37677" y="0"/>
                    <a:pt x="84154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w="38100" cap="rnd">
              <a:solidFill>
                <a:srgbClr val="A39B76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235715" cy="820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2385277" y="6843238"/>
            <a:ext cx="3571559" cy="2132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ro-RO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Germania semnează armistițiul de la </a:t>
            </a:r>
            <a:r>
              <a:rPr lang="en-US" sz="2999" dirty="0" err="1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Compienge</a:t>
            </a:r>
            <a:r>
              <a:rPr lang="en-US" sz="2999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 (11 November)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55" r="-51235" b="-33738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31982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0" y="3320449"/>
                </a:moveTo>
                <a:lnTo>
                  <a:pt x="3388214" y="3320449"/>
                </a:lnTo>
                <a:lnTo>
                  <a:pt x="3388214" y="0"/>
                </a:lnTo>
                <a:lnTo>
                  <a:pt x="0" y="0"/>
                </a:lnTo>
                <a:lnTo>
                  <a:pt x="0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4579963" y="260315"/>
            <a:ext cx="3388214" cy="3320450"/>
          </a:xfrm>
          <a:custGeom>
            <a:avLst/>
            <a:gdLst/>
            <a:ahLst/>
            <a:cxnLst/>
            <a:rect l="l" t="t" r="r" b="b"/>
            <a:pathLst>
              <a:path w="3388214" h="3320450">
                <a:moveTo>
                  <a:pt x="3388214" y="3320449"/>
                </a:moveTo>
                <a:lnTo>
                  <a:pt x="0" y="3320449"/>
                </a:lnTo>
                <a:lnTo>
                  <a:pt x="0" y="0"/>
                </a:lnTo>
                <a:lnTo>
                  <a:pt x="3388214" y="0"/>
                </a:lnTo>
                <a:lnTo>
                  <a:pt x="3388214" y="33204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144000" y="2374451"/>
            <a:ext cx="7632459" cy="6883849"/>
            <a:chOff x="0" y="0"/>
            <a:chExt cx="2177833" cy="19642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7833" cy="1964226"/>
            </a:xfrm>
            <a:custGeom>
              <a:avLst/>
              <a:gdLst/>
              <a:ahLst/>
              <a:cxnLst/>
              <a:rect l="l" t="t" r="r" b="b"/>
              <a:pathLst>
                <a:path w="2177833" h="1964226">
                  <a:moveTo>
                    <a:pt x="51731" y="0"/>
                  </a:moveTo>
                  <a:lnTo>
                    <a:pt x="2126102" y="0"/>
                  </a:lnTo>
                  <a:cubicBezTo>
                    <a:pt x="2139822" y="0"/>
                    <a:pt x="2152980" y="5450"/>
                    <a:pt x="2162681" y="15152"/>
                  </a:cubicBezTo>
                  <a:cubicBezTo>
                    <a:pt x="2172383" y="24853"/>
                    <a:pt x="2177833" y="38011"/>
                    <a:pt x="2177833" y="51731"/>
                  </a:cubicBezTo>
                  <a:lnTo>
                    <a:pt x="2177833" y="1912495"/>
                  </a:lnTo>
                  <a:cubicBezTo>
                    <a:pt x="2177833" y="1941065"/>
                    <a:pt x="2154672" y="1964226"/>
                    <a:pt x="2126102" y="1964226"/>
                  </a:cubicBezTo>
                  <a:lnTo>
                    <a:pt x="51731" y="1964226"/>
                  </a:lnTo>
                  <a:cubicBezTo>
                    <a:pt x="23161" y="1964226"/>
                    <a:pt x="0" y="1941065"/>
                    <a:pt x="0" y="1912495"/>
                  </a:cubicBezTo>
                  <a:lnTo>
                    <a:pt x="0" y="51731"/>
                  </a:lnTo>
                  <a:cubicBezTo>
                    <a:pt x="0" y="23161"/>
                    <a:pt x="23161" y="0"/>
                    <a:pt x="51731" y="0"/>
                  </a:cubicBezTo>
                  <a:close/>
                </a:path>
              </a:pathLst>
            </a:custGeom>
            <a:solidFill>
              <a:srgbClr val="EFE9D6">
                <a:alpha val="4980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77833" cy="2011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68095" y="2593588"/>
            <a:ext cx="7211678" cy="6404696"/>
            <a:chOff x="0" y="0"/>
            <a:chExt cx="1210452" cy="10750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0452" cy="1075003"/>
            </a:xfrm>
            <a:custGeom>
              <a:avLst/>
              <a:gdLst/>
              <a:ahLst/>
              <a:cxnLst/>
              <a:rect l="l" t="t" r="r" b="b"/>
              <a:pathLst>
                <a:path w="1210452" h="1075003">
                  <a:moveTo>
                    <a:pt x="24691" y="0"/>
                  </a:moveTo>
                  <a:lnTo>
                    <a:pt x="1185761" y="0"/>
                  </a:lnTo>
                  <a:cubicBezTo>
                    <a:pt x="1192309" y="0"/>
                    <a:pt x="1198590" y="2601"/>
                    <a:pt x="1203220" y="7232"/>
                  </a:cubicBezTo>
                  <a:cubicBezTo>
                    <a:pt x="1207850" y="11862"/>
                    <a:pt x="1210452" y="18143"/>
                    <a:pt x="1210452" y="24691"/>
                  </a:cubicBezTo>
                  <a:lnTo>
                    <a:pt x="1210452" y="1050312"/>
                  </a:lnTo>
                  <a:cubicBezTo>
                    <a:pt x="1210452" y="1063949"/>
                    <a:pt x="1199397" y="1075003"/>
                    <a:pt x="1185761" y="1075003"/>
                  </a:cubicBezTo>
                  <a:lnTo>
                    <a:pt x="24691" y="1075003"/>
                  </a:lnTo>
                  <a:cubicBezTo>
                    <a:pt x="18143" y="1075003"/>
                    <a:pt x="11862" y="1072402"/>
                    <a:pt x="7232" y="1067771"/>
                  </a:cubicBezTo>
                  <a:cubicBezTo>
                    <a:pt x="2601" y="1063141"/>
                    <a:pt x="0" y="1056860"/>
                    <a:pt x="0" y="1050312"/>
                  </a:cubicBezTo>
                  <a:lnTo>
                    <a:pt x="0" y="24691"/>
                  </a:lnTo>
                  <a:cubicBezTo>
                    <a:pt x="0" y="18143"/>
                    <a:pt x="2601" y="11862"/>
                    <a:pt x="7232" y="7232"/>
                  </a:cubicBezTo>
                  <a:cubicBezTo>
                    <a:pt x="11862" y="2601"/>
                    <a:pt x="18143" y="0"/>
                    <a:pt x="24691" y="0"/>
                  </a:cubicBezTo>
                  <a:close/>
                </a:path>
              </a:pathLst>
            </a:custGeom>
            <a:blipFill>
              <a:blip r:embed="rId5"/>
              <a:stretch>
                <a:fillRect l="-11673" r="-1167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4601620" y="895350"/>
            <a:ext cx="9084760" cy="121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6999" spc="76">
                <a:solidFill>
                  <a:srgbClr val="473821"/>
                </a:solidFill>
                <a:latin typeface="Handelson One"/>
                <a:ea typeface="Handelson One"/>
                <a:cs typeface="Handelson One"/>
                <a:sym typeface="Handelson One"/>
              </a:rPr>
              <a:t>1919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13930" y="2536438"/>
            <a:ext cx="5116927" cy="383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8"/>
              </a:lnSpc>
            </a:pPr>
            <a:r>
              <a:rPr lang="ro-RO" sz="3055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La un an după încheierea războiului pe </a:t>
            </a:r>
            <a:r>
              <a:rPr lang="en-US" sz="3055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28</a:t>
            </a:r>
            <a:r>
              <a:rPr lang="ro-RO" sz="3055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Iunie </a:t>
            </a:r>
            <a:r>
              <a:rPr lang="en-US" sz="3055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1919 </a:t>
            </a:r>
            <a:r>
              <a:rPr lang="ro-RO" sz="3055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în sala oglinzilor a fost semnat Tratatul de la Versailles de către Germania și Antanta. A intrat n vigoare la 10 ianuarie 1920</a:t>
            </a:r>
            <a:r>
              <a:rPr lang="en-US" sz="3055" dirty="0">
                <a:solidFill>
                  <a:srgbClr val="473821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.</a:t>
            </a:r>
          </a:p>
          <a:p>
            <a:pPr algn="l">
              <a:lnSpc>
                <a:spcPts val="4278"/>
              </a:lnSpc>
            </a:pPr>
            <a:endParaRPr lang="en-US" sz="3055" dirty="0">
              <a:solidFill>
                <a:srgbClr val="473821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309</Words>
  <Application>Microsoft Office PowerPoint</Application>
  <PresentationFormat>Custom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Chau Philomene</vt:lpstr>
      <vt:lpstr>Calibri</vt:lpstr>
      <vt:lpstr>Handelson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ONE</dc:title>
  <cp:lastModifiedBy>Elev</cp:lastModifiedBy>
  <cp:revision>3</cp:revision>
  <dcterms:created xsi:type="dcterms:W3CDTF">2006-08-16T00:00:00Z</dcterms:created>
  <dcterms:modified xsi:type="dcterms:W3CDTF">2025-05-30T07:47:48Z</dcterms:modified>
  <dc:identifier>DAGo52GJBKI</dc:identifier>
</cp:coreProperties>
</file>