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1"/>
  </p:notesMasterIdLst>
  <p:sldIdLst>
    <p:sldId id="292" r:id="rId5"/>
    <p:sldId id="256" r:id="rId6"/>
    <p:sldId id="257" r:id="rId7"/>
    <p:sldId id="258" r:id="rId8"/>
    <p:sldId id="259" r:id="rId9"/>
    <p:sldId id="293" r:id="rId10"/>
    <p:sldId id="294" r:id="rId11"/>
    <p:sldId id="295" r:id="rId12"/>
    <p:sldId id="296" r:id="rId13"/>
    <p:sldId id="297" r:id="rId14"/>
    <p:sldId id="298" r:id="rId15"/>
    <p:sldId id="299" r:id="rId16"/>
    <p:sldId id="260" r:id="rId17"/>
    <p:sldId id="261" r:id="rId18"/>
    <p:sldId id="262" r:id="rId19"/>
    <p:sldId id="263" r:id="rId20"/>
    <p:sldId id="264" r:id="rId21"/>
    <p:sldId id="265"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300" r:id="rId47"/>
    <p:sldId id="301" r:id="rId48"/>
    <p:sldId id="302"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8D8FC-FDD5-48D7-BE70-0DAE890C9A8A}" type="datetimeFigureOut">
              <a:rPr lang="ro-RO" smtClean="0"/>
              <a:t>14.10.2025</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D25A6-5BC8-4008-8AD8-30B4632C0234}" type="slidenum">
              <a:rPr lang="ro-RO" smtClean="0"/>
              <a:t>‹#›</a:t>
            </a:fld>
            <a:endParaRPr lang="ro-RO"/>
          </a:p>
        </p:txBody>
      </p:sp>
    </p:spTree>
    <p:extLst>
      <p:ext uri="{BB962C8B-B14F-4D97-AF65-F5344CB8AC3E}">
        <p14:creationId xmlns:p14="http://schemas.microsoft.com/office/powerpoint/2010/main" val="87918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4B5D25A6-5BC8-4008-8AD8-30B4632C0234}" type="slidenum">
              <a:rPr lang="ro-RO" smtClean="0"/>
              <a:t>3</a:t>
            </a:fld>
            <a:endParaRPr lang="ro-RO"/>
          </a:p>
        </p:txBody>
      </p:sp>
    </p:spTree>
    <p:extLst>
      <p:ext uri="{BB962C8B-B14F-4D97-AF65-F5344CB8AC3E}">
        <p14:creationId xmlns:p14="http://schemas.microsoft.com/office/powerpoint/2010/main" val="105419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146422D3-35D4-C0DE-91D8-DE8A2CA45DC0}"/>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A6476F10-5EC7-BCA5-502B-ED977AA13D82}"/>
              </a:ext>
            </a:extLst>
          </p:cNvPr>
          <p:cNvSpPr txBox="1">
            <a:spLocks noGrp="1"/>
          </p:cNvSpPr>
          <p:nvPr>
            <p:ph type="body" sz="quarter" idx="1"/>
          </p:nvPr>
        </p:nvSpPr>
        <p:spPr/>
        <p:txBody>
          <a:bodyPr/>
          <a:lstStyle/>
          <a:p>
            <a:endParaRPr lang="ro-RO"/>
          </a:p>
        </p:txBody>
      </p:sp>
      <p:sp>
        <p:nvSpPr>
          <p:cNvPr id="4" name="Substituent număr diapozitiv 3">
            <a:extLst>
              <a:ext uri="{FF2B5EF4-FFF2-40B4-BE49-F238E27FC236}">
                <a16:creationId xmlns:a16="http://schemas.microsoft.com/office/drawing/2014/main" id="{6A77007F-120C-4B11-9AD7-9F9D9CDBDC0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327A85-B0EA-4C34-A527-DD31A35D992B}" type="slidenum">
              <a:t>35</a:t>
            </a:fld>
            <a:endParaRPr lang="ro-RO"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a:xfrm>
            <a:off x="2692397" y="5037663"/>
            <a:ext cx="5214635" cy="279400"/>
          </a:xfrm>
        </p:spPr>
        <p:txBody>
          <a:bodyPr/>
          <a:lstStyle/>
          <a:p>
            <a:endParaRPr lang="ro-RO"/>
          </a:p>
        </p:txBody>
      </p:sp>
      <p:sp>
        <p:nvSpPr>
          <p:cNvPr id="6" name="Slide Number Placeholder 5"/>
          <p:cNvSpPr>
            <a:spLocks noGrp="1"/>
          </p:cNvSpPr>
          <p:nvPr>
            <p:ph type="sldNum" sz="quarter" idx="12"/>
          </p:nvPr>
        </p:nvSpPr>
        <p:spPr>
          <a:xfrm>
            <a:off x="8956900" y="5037663"/>
            <a:ext cx="551167" cy="279400"/>
          </a:xfrm>
        </p:spPr>
        <p:txBody>
          <a:bodyPr/>
          <a:lstStyle/>
          <a:p>
            <a:fld id="{1AE14D23-3A9C-45D0-B5C1-E53A03F4494E}" type="slidenum">
              <a:rPr lang="ro-RO" smtClean="0"/>
              <a:t>‹#›</a:t>
            </a:fld>
            <a:endParaRPr lang="ro-R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0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6EE47378-C30B-43A0-B4F0-94AFAC8E10F5}" type="datetimeFigureOut">
              <a:rPr lang="ro-RO" smtClean="0"/>
              <a:t>14.10.2025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AE14D23-3A9C-45D0-B5C1-E53A03F4494E}" type="slidenum">
              <a:rPr lang="ro-RO" smtClean="0"/>
              <a:t>‹#›</a:t>
            </a:fld>
            <a:endParaRPr lang="ro-RO"/>
          </a:p>
        </p:txBody>
      </p:sp>
    </p:spTree>
    <p:extLst>
      <p:ext uri="{BB962C8B-B14F-4D97-AF65-F5344CB8AC3E}">
        <p14:creationId xmlns:p14="http://schemas.microsoft.com/office/powerpoint/2010/main" val="383343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528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24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spTree>
    <p:extLst>
      <p:ext uri="{BB962C8B-B14F-4D97-AF65-F5344CB8AC3E}">
        <p14:creationId xmlns:p14="http://schemas.microsoft.com/office/powerpoint/2010/main" val="109414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077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71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407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8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spTree>
    <p:extLst>
      <p:ext uri="{BB962C8B-B14F-4D97-AF65-F5344CB8AC3E}">
        <p14:creationId xmlns:p14="http://schemas.microsoft.com/office/powerpoint/2010/main" val="282266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6EE47378-C30B-43A0-B4F0-94AFAC8E10F5}" type="datetimeFigureOut">
              <a:rPr lang="ro-RO" smtClean="0"/>
              <a:t>14.10.2025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AE14D23-3A9C-45D0-B5C1-E53A03F4494E}" type="slidenum">
              <a:rPr lang="ro-RO" smtClean="0"/>
              <a:t>‹#›</a:t>
            </a:fld>
            <a:endParaRPr lang="ro-R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56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6EE47378-C30B-43A0-B4F0-94AFAC8E10F5}" type="datetimeFigureOut">
              <a:rPr lang="ro-RO" smtClean="0"/>
              <a:t>14.10.2025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AE14D23-3A9C-45D0-B5C1-E53A03F4494E}" type="slidenum">
              <a:rPr lang="ro-RO" smtClean="0"/>
              <a:t>‹#›</a:t>
            </a:fld>
            <a:endParaRPr lang="ro-RO"/>
          </a:p>
        </p:txBody>
      </p:sp>
    </p:spTree>
    <p:extLst>
      <p:ext uri="{BB962C8B-B14F-4D97-AF65-F5344CB8AC3E}">
        <p14:creationId xmlns:p14="http://schemas.microsoft.com/office/powerpoint/2010/main" val="372799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6EE47378-C30B-43A0-B4F0-94AFAC8E10F5}" type="datetimeFigureOut">
              <a:rPr lang="ro-RO" smtClean="0"/>
              <a:t>14.10.2025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1AE14D23-3A9C-45D0-B5C1-E53A03F4494E}" type="slidenum">
              <a:rPr lang="ro-RO" smtClean="0"/>
              <a:t>‹#›</a:t>
            </a:fld>
            <a:endParaRPr lang="ro-R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24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6EE47378-C30B-43A0-B4F0-94AFAC8E10F5}" type="datetimeFigureOut">
              <a:rPr lang="ro-RO" smtClean="0"/>
              <a:t>14.10.2025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1AE14D23-3A9C-45D0-B5C1-E53A03F4494E}"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2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47378-C30B-43A0-B4F0-94AFAC8E10F5}" type="datetimeFigureOut">
              <a:rPr lang="ro-RO" smtClean="0"/>
              <a:t>14.10.2025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1AE14D23-3A9C-45D0-B5C1-E53A03F4494E}" type="slidenum">
              <a:rPr lang="ro-RO" smtClean="0"/>
              <a:t>‹#›</a:t>
            </a:fld>
            <a:endParaRPr lang="ro-RO"/>
          </a:p>
        </p:txBody>
      </p:sp>
    </p:spTree>
    <p:extLst>
      <p:ext uri="{BB962C8B-B14F-4D97-AF65-F5344CB8AC3E}">
        <p14:creationId xmlns:p14="http://schemas.microsoft.com/office/powerpoint/2010/main" val="79126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6EE47378-C30B-43A0-B4F0-94AFAC8E10F5}" type="datetimeFigureOut">
              <a:rPr lang="ro-RO" smtClean="0"/>
              <a:t>14.10.2025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AE14D23-3A9C-45D0-B5C1-E53A03F4494E}" type="slidenum">
              <a:rPr lang="ro-RO" smtClean="0"/>
              <a:t>‹#›</a:t>
            </a:fld>
            <a:endParaRPr lang="ro-R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3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o-RO"/>
              <a:t>Faceți clic pentru a edita stilul de titlu coordonator</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6EE47378-C30B-43A0-B4F0-94AFAC8E10F5}" type="datetimeFigureOut">
              <a:rPr lang="ro-RO" smtClean="0"/>
              <a:t>14.10.2025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AE14D23-3A9C-45D0-B5C1-E53A03F4494E}" type="slidenum">
              <a:rPr lang="ro-RO" smtClean="0"/>
              <a:t>‹#›</a:t>
            </a:fld>
            <a:endParaRPr lang="ro-RO"/>
          </a:p>
        </p:txBody>
      </p:sp>
    </p:spTree>
    <p:extLst>
      <p:ext uri="{BB962C8B-B14F-4D97-AF65-F5344CB8AC3E}">
        <p14:creationId xmlns:p14="http://schemas.microsoft.com/office/powerpoint/2010/main" val="336230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E47378-C30B-43A0-B4F0-94AFAC8E10F5}" type="datetimeFigureOut">
              <a:rPr lang="ro-RO" smtClean="0"/>
              <a:t>14.10.2025</a:t>
            </a:fld>
            <a:endParaRPr lang="ro-R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E14D23-3A9C-45D0-B5C1-E53A03F4494E}" type="slidenum">
              <a:rPr lang="ro-RO" smtClean="0"/>
              <a:t>‹#›</a:t>
            </a:fld>
            <a:endParaRPr lang="ro-RO"/>
          </a:p>
        </p:txBody>
      </p:sp>
    </p:spTree>
    <p:extLst>
      <p:ext uri="{BB962C8B-B14F-4D97-AF65-F5344CB8AC3E}">
        <p14:creationId xmlns:p14="http://schemas.microsoft.com/office/powerpoint/2010/main" val="36539196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AE0170-5FDA-0742-76DD-45B51A582564}"/>
              </a:ext>
            </a:extLst>
          </p:cNvPr>
          <p:cNvSpPr>
            <a:spLocks noGrp="1"/>
          </p:cNvSpPr>
          <p:nvPr>
            <p:ph type="ctrTitle"/>
          </p:nvPr>
        </p:nvSpPr>
        <p:spPr/>
        <p:txBody>
          <a:bodyPr/>
          <a:lstStyle/>
          <a:p>
            <a:r>
              <a:rPr lang="ro-RO" sz="3600">
                <a:latin typeface="Aptos Black" panose="020F0502020204030204" pitchFamily="34" charset="0"/>
              </a:rPr>
              <a:t>Nous Jouions/We  Learn/ Ne distram!</a:t>
            </a:r>
            <a:endParaRPr lang="ro-RO" sz="3600" dirty="0">
              <a:latin typeface="Aptos Black" panose="020F0502020204030204" pitchFamily="34" charset="0"/>
            </a:endParaRPr>
          </a:p>
        </p:txBody>
      </p:sp>
      <p:sp>
        <p:nvSpPr>
          <p:cNvPr id="3" name="Subtitlu 2">
            <a:extLst>
              <a:ext uri="{FF2B5EF4-FFF2-40B4-BE49-F238E27FC236}">
                <a16:creationId xmlns:a16="http://schemas.microsoft.com/office/drawing/2014/main" id="{EACB8E0E-6A26-551D-FF56-BD4E8C3AE184}"/>
              </a:ext>
            </a:extLst>
          </p:cNvPr>
          <p:cNvSpPr>
            <a:spLocks noGrp="1"/>
          </p:cNvSpPr>
          <p:nvPr>
            <p:ph type="subTitle" idx="1"/>
          </p:nvPr>
        </p:nvSpPr>
        <p:spPr/>
        <p:txBody>
          <a:bodyPr>
            <a:normAutofit fontScale="47500" lnSpcReduction="20000"/>
          </a:bodyPr>
          <a:lstStyle/>
          <a:p>
            <a:r>
              <a:rPr lang="ro-RO" dirty="0"/>
              <a:t>Proiect realizat de elevii clasei a 6-a B 2024-2025</a:t>
            </a:r>
          </a:p>
          <a:p>
            <a:r>
              <a:rPr lang="ro-RO" dirty="0"/>
              <a:t>Profesori coordonatori</a:t>
            </a:r>
            <a:r>
              <a:rPr lang="en-US" dirty="0"/>
              <a:t>: </a:t>
            </a:r>
          </a:p>
          <a:p>
            <a:r>
              <a:rPr lang="en-US" dirty="0"/>
              <a:t>Ene Raluca, </a:t>
            </a:r>
          </a:p>
          <a:p>
            <a:r>
              <a:rPr lang="en-US" dirty="0"/>
              <a:t>Stan Br</a:t>
            </a:r>
            <a:r>
              <a:rPr lang="ro-RO" dirty="0"/>
              <a:t>â</a:t>
            </a:r>
            <a:r>
              <a:rPr lang="en-US" dirty="0" err="1"/>
              <a:t>ndu</a:t>
            </a:r>
            <a:r>
              <a:rPr lang="ro-RO" dirty="0"/>
              <a:t>șa</a:t>
            </a:r>
            <a:endParaRPr lang="en-US" dirty="0"/>
          </a:p>
          <a:p>
            <a:r>
              <a:rPr lang="en-US" dirty="0"/>
              <a:t>Bejan </a:t>
            </a:r>
            <a:r>
              <a:rPr lang="ro-RO" dirty="0"/>
              <a:t>Diana</a:t>
            </a:r>
            <a:endParaRPr lang="en-US"/>
          </a:p>
          <a:p>
            <a:endParaRPr lang="en-US" dirty="0"/>
          </a:p>
        </p:txBody>
      </p:sp>
    </p:spTree>
    <p:extLst>
      <p:ext uri="{BB962C8B-B14F-4D97-AF65-F5344CB8AC3E}">
        <p14:creationId xmlns:p14="http://schemas.microsoft.com/office/powerpoint/2010/main" val="210556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6AABE-6A50-4445-A31F-AD7B81D27AF8}"/>
              </a:ext>
            </a:extLst>
          </p:cNvPr>
          <p:cNvSpPr txBox="1"/>
          <p:nvPr/>
        </p:nvSpPr>
        <p:spPr>
          <a:xfrm>
            <a:off x="3209365" y="2613392"/>
            <a:ext cx="5773269" cy="1631216"/>
          </a:xfrm>
          <a:prstGeom prst="rect">
            <a:avLst/>
          </a:prstGeom>
          <a:noFill/>
        </p:spPr>
        <p:txBody>
          <a:bodyPr wrap="square" rtlCol="0">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MULTICOLOR</a:t>
            </a:r>
            <a:r>
              <a:rPr lang="en-US" sz="2000" i="1" dirty="0">
                <a:latin typeface="Times New Roman" panose="02020603050405020304" pitchFamily="18" charset="0"/>
                <a:cs typeface="Times New Roman" panose="02020603050405020304" pitchFamily="18" charset="0"/>
              </a:rPr>
              <a:t> (lb. rom.)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care are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culori</a:t>
            </a:r>
            <a:r>
              <a:rPr lang="en-US" sz="2000" dirty="0">
                <a:latin typeface="Times New Roman" panose="02020603050405020304" pitchFamily="18" charset="0"/>
                <a:cs typeface="Times New Roman" panose="02020603050405020304" pitchFamily="18" charset="0"/>
              </a:rPr>
              <a:t>.</a:t>
            </a:r>
          </a:p>
          <a:p>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MULTICOLORE</a:t>
            </a:r>
            <a:r>
              <a:rPr lang="en-US" sz="2000" i="1" dirty="0">
                <a:latin typeface="Times New Roman" panose="02020603050405020304" pitchFamily="18" charset="0"/>
                <a:cs typeface="Times New Roman" panose="02020603050405020304" pitchFamily="18" charset="0"/>
              </a:rPr>
              <a:t> (lb. </a:t>
            </a:r>
            <a:r>
              <a:rPr lang="en-US" sz="2000" i="1" dirty="0" err="1">
                <a:latin typeface="Times New Roman" panose="02020603050405020304" pitchFamily="18" charset="0"/>
                <a:cs typeface="Times New Roman" panose="02020603050405020304" pitchFamily="18" charset="0"/>
              </a:rPr>
              <a:t>fr.</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qui a </a:t>
            </a:r>
            <a:r>
              <a:rPr lang="en-US" sz="2000" dirty="0" err="1">
                <a:latin typeface="Times New Roman" panose="02020603050405020304" pitchFamily="18" charset="0"/>
                <a:cs typeface="Times New Roman" panose="02020603050405020304" pitchFamily="18" charset="0"/>
              </a:rPr>
              <a:t>plusieurs</a:t>
            </a:r>
            <a:r>
              <a:rPr lang="en-US" sz="2000" dirty="0">
                <a:latin typeface="Times New Roman" panose="02020603050405020304" pitchFamily="18" charset="0"/>
                <a:cs typeface="Times New Roman" panose="02020603050405020304" pitchFamily="18" charset="0"/>
              </a:rPr>
              <a:t> couleurs.</a:t>
            </a:r>
          </a:p>
          <a:p>
            <a:endParaRPr lang="en-US" sz="2000" b="1" i="1" u="sng" dirty="0">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MULTICOLOR</a:t>
            </a:r>
            <a:r>
              <a:rPr lang="en-US" sz="2000" i="1" dirty="0">
                <a:latin typeface="Times New Roman" panose="02020603050405020304" pitchFamily="18" charset="0"/>
                <a:cs typeface="Times New Roman" panose="02020603050405020304" pitchFamily="18" charset="0"/>
              </a:rPr>
              <a:t> (lb. </a:t>
            </a:r>
            <a:r>
              <a:rPr lang="en-US" sz="2000" i="1" dirty="0" err="1">
                <a:latin typeface="Times New Roman" panose="02020603050405020304" pitchFamily="18" charset="0"/>
                <a:cs typeface="Times New Roman" panose="02020603050405020304" pitchFamily="18" charset="0"/>
              </a:rPr>
              <a:t>eng.</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has many colors.</a:t>
            </a:r>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03878E1-71FC-4055-929E-65439BF8A2B0}"/>
              </a:ext>
            </a:extLst>
          </p:cNvPr>
          <p:cNvPicPr>
            <a:picLocks noChangeAspect="1"/>
          </p:cNvPicPr>
          <p:nvPr/>
        </p:nvPicPr>
        <p:blipFill>
          <a:blip r:embed="rId2">
            <a:alphaModFix amt="35000"/>
          </a:blip>
          <a:stretch>
            <a:fillRect/>
          </a:stretch>
        </p:blipFill>
        <p:spPr>
          <a:xfrm>
            <a:off x="770964" y="618565"/>
            <a:ext cx="10694895" cy="5620870"/>
          </a:xfrm>
          <a:prstGeom prst="rect">
            <a:avLst/>
          </a:prstGeom>
        </p:spPr>
      </p:pic>
    </p:spTree>
    <p:extLst>
      <p:ext uri="{BB962C8B-B14F-4D97-AF65-F5344CB8AC3E}">
        <p14:creationId xmlns:p14="http://schemas.microsoft.com/office/powerpoint/2010/main" val="6556695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37F68-2A6D-4821-9FB2-B332629F6036}"/>
              </a:ext>
            </a:extLst>
          </p:cNvPr>
          <p:cNvPicPr>
            <a:picLocks noChangeAspect="1"/>
          </p:cNvPicPr>
          <p:nvPr/>
        </p:nvPicPr>
        <p:blipFill>
          <a:blip r:embed="rId2">
            <a:alphaModFix amt="50000"/>
          </a:blip>
          <a:stretch>
            <a:fillRect/>
          </a:stretch>
        </p:blipFill>
        <p:spPr>
          <a:xfrm>
            <a:off x="776567" y="632012"/>
            <a:ext cx="10638865" cy="5593976"/>
          </a:xfrm>
          <a:prstGeom prst="rect">
            <a:avLst/>
          </a:prstGeom>
        </p:spPr>
      </p:pic>
      <p:sp>
        <p:nvSpPr>
          <p:cNvPr id="2" name="TextBox 1">
            <a:extLst>
              <a:ext uri="{FF2B5EF4-FFF2-40B4-BE49-F238E27FC236}">
                <a16:creationId xmlns:a16="http://schemas.microsoft.com/office/drawing/2014/main" id="{976F3976-6B14-4AB1-B452-805E691C9E79}"/>
              </a:ext>
            </a:extLst>
          </p:cNvPr>
          <p:cNvSpPr txBox="1"/>
          <p:nvPr/>
        </p:nvSpPr>
        <p:spPr>
          <a:xfrm>
            <a:off x="887506" y="1382286"/>
            <a:ext cx="10416988" cy="4093428"/>
          </a:xfrm>
          <a:prstGeom prst="rect">
            <a:avLst/>
          </a:prstGeom>
          <a:noFill/>
        </p:spPr>
        <p:txBody>
          <a:bodyPr wrap="square" rtlCol="0">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REFLEXIE</a:t>
            </a:r>
            <a:r>
              <a:rPr lang="en-US" sz="2000" i="1" dirty="0">
                <a:latin typeface="Times New Roman" panose="02020603050405020304" pitchFamily="18" charset="0"/>
                <a:cs typeface="Times New Roman" panose="02020603050405020304" pitchFamily="18" charset="0"/>
              </a:rPr>
              <a:t> (lb. rom.)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fenomen</a:t>
            </a:r>
            <a:r>
              <a:rPr lang="en-US" sz="2000" dirty="0">
                <a:latin typeface="Times New Roman" panose="02020603050405020304" pitchFamily="18" charset="0"/>
                <a:cs typeface="Times New Roman" panose="02020603050405020304" pitchFamily="18" charset="0"/>
              </a:rPr>
              <a:t> de </a:t>
            </a:r>
            <a:r>
              <a:rPr lang="ro-RO" sz="2000" dirty="0">
                <a:latin typeface="Times New Roman" panose="02020603050405020304" pitchFamily="18" charset="0"/>
                <a:cs typeface="Times New Roman" panose="02020603050405020304" pitchFamily="18" charset="0"/>
              </a:rPr>
              <a:t>reîntoarcere parțială a luminii, a sunetului, a </a:t>
            </a:r>
            <a:r>
              <a:rPr lang="ro-RO" sz="2000" dirty="0" err="1">
                <a:latin typeface="Times New Roman" panose="02020603050405020304" pitchFamily="18" charset="0"/>
                <a:cs typeface="Times New Roman" panose="02020603050405020304" pitchFamily="18" charset="0"/>
              </a:rPr>
              <a:t>radiatiilor</a:t>
            </a:r>
            <a:r>
              <a:rPr lang="ro-RO" sz="2000" dirty="0">
                <a:latin typeface="Times New Roman" panose="02020603050405020304" pitchFamily="18" charset="0"/>
                <a:cs typeface="Times New Roman" panose="02020603050405020304" pitchFamily="18" charset="0"/>
              </a:rPr>
              <a:t> în </a:t>
            </a:r>
          </a:p>
          <a:p>
            <a:r>
              <a:rPr lang="ro-RO" sz="2000" i="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mediul din care au venit atunci când întâlnesc o suprafață de separare a </a:t>
            </a:r>
          </a:p>
          <a:p>
            <a:r>
              <a:rPr lang="ro-RO" sz="2000" i="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două medii.</a:t>
            </a:r>
          </a:p>
          <a:p>
            <a:endParaRPr lang="ro-RO" sz="2000" i="1" dirty="0">
              <a:latin typeface="Times New Roman" panose="02020603050405020304" pitchFamily="18" charset="0"/>
              <a:cs typeface="Times New Roman" panose="02020603050405020304" pitchFamily="18" charset="0"/>
            </a:endParaRPr>
          </a:p>
          <a:p>
            <a:r>
              <a:rPr lang="ro-RO"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fr-FR"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éflexion</a:t>
            </a:r>
            <a:r>
              <a:rPr lang="fr-FR" sz="2000" i="1" dirty="0">
                <a:latin typeface="Times New Roman" panose="02020603050405020304" pitchFamily="18" charset="0"/>
                <a:cs typeface="Times New Roman" panose="02020603050405020304" pitchFamily="18" charset="0"/>
              </a:rPr>
              <a:t> </a:t>
            </a:r>
            <a:r>
              <a:rPr lang="ro-RO" sz="2000" i="1" dirty="0">
                <a:latin typeface="Times New Roman" panose="02020603050405020304" pitchFamily="18" charset="0"/>
                <a:cs typeface="Times New Roman" panose="02020603050405020304" pitchFamily="18" charset="0"/>
              </a:rPr>
              <a:t>(lb. fr.) </a:t>
            </a:r>
            <a:r>
              <a:rPr lang="ro-RO"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phénomène de retour partiel de la lumière</a:t>
            </a:r>
            <a:r>
              <a:rPr lang="en-US" sz="2000" dirty="0">
                <a:latin typeface="Times New Roman" panose="02020603050405020304" pitchFamily="18" charset="0"/>
                <a:cs typeface="Times New Roman" panose="02020603050405020304" pitchFamily="18" charset="0"/>
              </a:rPr>
              <a:t>, du son, des radiations dans le milieu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a:t>
            </a:r>
            <a:r>
              <a:rPr lang="fr-FR" sz="2000" dirty="0">
                <a:latin typeface="Times New Roman" panose="02020603050405020304" pitchFamily="18" charset="0"/>
                <a:cs typeface="Times New Roman" panose="02020603050405020304" pitchFamily="18" charset="0"/>
              </a:rPr>
              <a:t>ù elles proviennent </a:t>
            </a:r>
            <a:r>
              <a:rPr lang="fr-FR" sz="2000" dirty="0" err="1">
                <a:latin typeface="Times New Roman" panose="02020603050405020304" pitchFamily="18" charset="0"/>
                <a:cs typeface="Times New Roman" panose="02020603050405020304" pitchFamily="18" charset="0"/>
              </a:rPr>
              <a:t>lorqu</a:t>
            </a:r>
            <a:r>
              <a:rPr lang="en-US" sz="2000" dirty="0">
                <a:latin typeface="Times New Roman" panose="02020603050405020304" pitchFamily="18" charset="0"/>
                <a:cs typeface="Times New Roman" panose="02020603050405020304" pitchFamily="18" charset="0"/>
              </a:rPr>
              <a:t>’ells </a:t>
            </a:r>
            <a:r>
              <a:rPr lang="en-US" sz="2000" dirty="0" err="1">
                <a:latin typeface="Times New Roman" panose="02020603050405020304" pitchFamily="18" charset="0"/>
                <a:cs typeface="Times New Roman" panose="02020603050405020304" pitchFamily="18" charset="0"/>
              </a:rPr>
              <a:t>rencontrent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une</a:t>
            </a:r>
            <a:r>
              <a:rPr lang="en-US" sz="2000" dirty="0">
                <a:latin typeface="Times New Roman" panose="02020603050405020304" pitchFamily="18" charset="0"/>
                <a:cs typeface="Times New Roman" panose="02020603050405020304" pitchFamily="18" charset="0"/>
              </a:rPr>
              <a:t> surface de s</a:t>
            </a:r>
            <a:r>
              <a:rPr lang="fr-FR" sz="2000" dirty="0" err="1">
                <a:latin typeface="Times New Roman" panose="02020603050405020304" pitchFamily="18" charset="0"/>
                <a:cs typeface="Times New Roman" panose="02020603050405020304" pitchFamily="18" charset="0"/>
              </a:rPr>
              <a:t>éparation</a:t>
            </a:r>
            <a:r>
              <a:rPr lang="fr-FR" sz="2000" dirty="0">
                <a:latin typeface="Times New Roman" panose="02020603050405020304" pitchFamily="18" charset="0"/>
                <a:cs typeface="Times New Roman" panose="02020603050405020304" pitchFamily="18" charset="0"/>
              </a:rPr>
              <a:t> entre</a:t>
            </a:r>
          </a:p>
          <a:p>
            <a:r>
              <a:rPr lang="fr-FR" sz="2000" dirty="0">
                <a:latin typeface="Times New Roman" panose="02020603050405020304" pitchFamily="18" charset="0"/>
                <a:cs typeface="Times New Roman" panose="02020603050405020304" pitchFamily="18" charset="0"/>
              </a:rPr>
              <a:t>                                 deux milieux</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REFLECTION</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(lb. </a:t>
            </a:r>
            <a:r>
              <a:rPr lang="en-US" sz="2000" i="1" dirty="0" err="1">
                <a:latin typeface="Times New Roman" panose="02020603050405020304" pitchFamily="18" charset="0"/>
                <a:cs typeface="Times New Roman" panose="02020603050405020304" pitchFamily="18" charset="0"/>
              </a:rPr>
              <a:t>eng.</a:t>
            </a:r>
            <a:r>
              <a:rPr lang="en-US" sz="2000" i="1" dirty="0">
                <a:latin typeface="Times New Roman" panose="02020603050405020304" pitchFamily="18" charset="0"/>
                <a:cs typeface="Times New Roman" panose="02020603050405020304" pitchFamily="18" charset="0"/>
              </a:rPr>
              <a:t>)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phenomenon of partial return of light, sound or radiation into the</a:t>
            </a:r>
          </a:p>
          <a:p>
            <a:r>
              <a:rPr lang="en-US" sz="2000" dirty="0">
                <a:latin typeface="Times New Roman" panose="02020603050405020304" pitchFamily="18" charset="0"/>
                <a:cs typeface="Times New Roman" panose="02020603050405020304" pitchFamily="18" charset="0"/>
              </a:rPr>
              <a:t>                                             medium from which they came when encounter a boundary surface </a:t>
            </a:r>
          </a:p>
          <a:p>
            <a:r>
              <a:rPr lang="en-US" sz="2000" dirty="0">
                <a:latin typeface="Times New Roman" panose="02020603050405020304" pitchFamily="18" charset="0"/>
                <a:cs typeface="Times New Roman" panose="02020603050405020304" pitchFamily="18" charset="0"/>
              </a:rPr>
              <a:t>                                             between two media.</a:t>
            </a: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7398418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8673A-669D-43F4-983D-FC07E49E060F}"/>
              </a:ext>
            </a:extLst>
          </p:cNvPr>
          <p:cNvSpPr txBox="1"/>
          <p:nvPr/>
        </p:nvSpPr>
        <p:spPr>
          <a:xfrm>
            <a:off x="866887" y="1805939"/>
            <a:ext cx="10336306" cy="4401205"/>
          </a:xfrm>
          <a:prstGeom prst="rect">
            <a:avLst/>
          </a:prstGeom>
          <a:noFill/>
        </p:spPr>
        <p:txBody>
          <a:bodyPr wrap="square" rtlCol="0">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ELASTIC</a:t>
            </a:r>
            <a:r>
              <a:rPr lang="en-US" sz="2000" i="1" dirty="0">
                <a:latin typeface="Times New Roman" panose="02020603050405020304" pitchFamily="18" charset="0"/>
                <a:cs typeface="Times New Roman" panose="02020603050405020304" pitchFamily="18" charset="0"/>
              </a:rPr>
              <a:t> (lb. rom.)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care are </a:t>
            </a:r>
            <a:r>
              <a:rPr lang="en-US" sz="2000" dirty="0" err="1">
                <a:latin typeface="Times New Roman" panose="02020603050405020304" pitchFamily="18" charset="0"/>
                <a:cs typeface="Times New Roman" panose="02020603050405020304" pitchFamily="18" charset="0"/>
              </a:rPr>
              <a:t>proprietatea</a:t>
            </a:r>
            <a:r>
              <a:rPr lang="en-US" sz="2000" dirty="0">
                <a:latin typeface="Times New Roman" panose="02020603050405020304" pitchFamily="18" charset="0"/>
                <a:cs typeface="Times New Roman" panose="02020603050405020304" pitchFamily="18" charset="0"/>
              </a:rPr>
              <a:t> de a</a:t>
            </a:r>
            <a:r>
              <a:rPr lang="ro-RO" sz="2000" dirty="0">
                <a:latin typeface="Times New Roman" panose="02020603050405020304" pitchFamily="18" charset="0"/>
                <a:cs typeface="Times New Roman" panose="02020603050405020304" pitchFamily="18" charset="0"/>
              </a:rPr>
              <a:t>-și modifica forma si dimensiunile sub acțiunea</a:t>
            </a:r>
          </a:p>
          <a:p>
            <a:r>
              <a:rPr lang="ro-RO" sz="2000" dirty="0">
                <a:latin typeface="Times New Roman" panose="02020603050405020304" pitchFamily="18" charset="0"/>
                <a:cs typeface="Times New Roman" panose="02020603050405020304" pitchFamily="18" charset="0"/>
              </a:rPr>
              <a:t>                                     unei forțe exterioare și de a reveni de la sine la forma și dimensiunile inițiale</a:t>
            </a:r>
          </a:p>
          <a:p>
            <a:r>
              <a:rPr lang="ro-RO" sz="2000" dirty="0">
                <a:latin typeface="Times New Roman" panose="02020603050405020304" pitchFamily="18" charset="0"/>
                <a:cs typeface="Times New Roman" panose="02020603050405020304" pitchFamily="18" charset="0"/>
              </a:rPr>
              <a:t>                                     după încetarea acțiunii forțelor exterioare care l-au deformat. </a:t>
            </a:r>
          </a:p>
          <a:p>
            <a:endParaRPr lang="ro-RO" sz="2000" dirty="0">
              <a:latin typeface="Times New Roman" panose="02020603050405020304" pitchFamily="18" charset="0"/>
              <a:cs typeface="Times New Roman" panose="02020603050405020304" pitchFamily="18" charset="0"/>
            </a:endParaRPr>
          </a:p>
          <a:p>
            <a:r>
              <a:rPr lang="ro-RO"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ELASTIQUE </a:t>
            </a:r>
            <a:r>
              <a:rPr lang="ro-RO" sz="2000" i="1" dirty="0">
                <a:latin typeface="Times New Roman" panose="02020603050405020304" pitchFamily="18" charset="0"/>
                <a:cs typeface="Times New Roman" panose="02020603050405020304" pitchFamily="18" charset="0"/>
              </a:rPr>
              <a:t>(lb.fr.) </a:t>
            </a: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qui</a:t>
            </a:r>
            <a:r>
              <a:rPr lang="ro-RO" sz="2000" dirty="0">
                <a:latin typeface="Times New Roman" panose="02020603050405020304" pitchFamily="18" charset="0"/>
                <a:cs typeface="Times New Roman" panose="02020603050405020304" pitchFamily="18" charset="0"/>
              </a:rPr>
              <a:t> a la </a:t>
            </a:r>
            <a:r>
              <a:rPr lang="ro-RO" sz="2000" dirty="0" err="1">
                <a:latin typeface="Times New Roman" panose="02020603050405020304" pitchFamily="18" charset="0"/>
                <a:cs typeface="Times New Roman" panose="02020603050405020304" pitchFamily="18" charset="0"/>
              </a:rPr>
              <a:t>propri</a:t>
            </a:r>
            <a:r>
              <a:rPr lang="fr-FR" sz="2000" dirty="0">
                <a:latin typeface="Times New Roman" panose="02020603050405020304" pitchFamily="18" charset="0"/>
                <a:cs typeface="Times New Roman" panose="02020603050405020304" pitchFamily="18" charset="0"/>
              </a:rPr>
              <a:t>été de modifier sa forme et ses dimensions sous l</a:t>
            </a:r>
            <a:r>
              <a:rPr lang="en-US" sz="2000" dirty="0">
                <a:latin typeface="Times New Roman" panose="02020603050405020304" pitchFamily="18" charset="0"/>
                <a:cs typeface="Times New Roman" panose="02020603050405020304" pitchFamily="18" charset="0"/>
              </a:rPr>
              <a:t>’action </a:t>
            </a:r>
            <a:r>
              <a:rPr lang="en-US" sz="2000" dirty="0" err="1">
                <a:latin typeface="Times New Roman" panose="02020603050405020304" pitchFamily="18" charset="0"/>
                <a:cs typeface="Times New Roman" panose="02020603050405020304" pitchFamily="18" charset="0"/>
              </a:rPr>
              <a:t>d’une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force </a:t>
            </a:r>
            <a:r>
              <a:rPr lang="en-US" sz="2000" dirty="0" err="1">
                <a:latin typeface="Times New Roman" panose="02020603050405020304" pitchFamily="18" charset="0"/>
                <a:cs typeface="Times New Roman" panose="02020603050405020304" pitchFamily="18" charset="0"/>
              </a:rPr>
              <a:t>ext</a:t>
            </a:r>
            <a:r>
              <a:rPr lang="fr-FR" sz="2000" dirty="0">
                <a:latin typeface="Times New Roman" panose="02020603050405020304" pitchFamily="18" charset="0"/>
                <a:cs typeface="Times New Roman" panose="02020603050405020304" pitchFamily="18" charset="0"/>
              </a:rPr>
              <a:t>é</a:t>
            </a:r>
            <a:r>
              <a:rPr lang="en-US" sz="2000" dirty="0" err="1">
                <a:latin typeface="Times New Roman" panose="02020603050405020304" pitchFamily="18" charset="0"/>
                <a:cs typeface="Times New Roman" panose="02020603050405020304" pitchFamily="18" charset="0"/>
              </a:rPr>
              <a:t>rieure</a:t>
            </a:r>
            <a:r>
              <a:rPr lang="en-US" sz="2000" dirty="0">
                <a:latin typeface="Times New Roman" panose="02020603050405020304" pitchFamily="18" charset="0"/>
                <a:cs typeface="Times New Roman" panose="02020603050405020304" pitchFamily="18" charset="0"/>
              </a:rPr>
              <a:t> et de </a:t>
            </a:r>
            <a:r>
              <a:rPr lang="en-US" sz="2000" dirty="0" err="1">
                <a:latin typeface="Times New Roman" panose="02020603050405020304" pitchFamily="18" charset="0"/>
                <a:cs typeface="Times New Roman" panose="02020603050405020304" pitchFamily="18" charset="0"/>
              </a:rPr>
              <a:t>revenir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spontan</a:t>
            </a:r>
            <a:r>
              <a:rPr lang="fr-FR" sz="2000" dirty="0">
                <a:latin typeface="Times New Roman" panose="02020603050405020304" pitchFamily="18" charset="0"/>
                <a:cs typeface="Times New Roman" panose="02020603050405020304" pitchFamily="18" charset="0"/>
              </a:rPr>
              <a:t>é</a:t>
            </a:r>
            <a:r>
              <a:rPr lang="en-US" sz="2000" dirty="0" err="1">
                <a:latin typeface="Times New Roman" panose="02020603050405020304" pitchFamily="18" charset="0"/>
                <a:cs typeface="Times New Roman" panose="02020603050405020304" pitchFamily="18" charset="0"/>
              </a:rPr>
              <a:t>ment</a:t>
            </a:r>
            <a:r>
              <a:rPr lang="en-US" sz="2000"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à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forme</a:t>
            </a:r>
            <a:r>
              <a:rPr lang="en-US" sz="2000" dirty="0">
                <a:latin typeface="Times New Roman" panose="02020603050405020304" pitchFamily="18" charset="0"/>
                <a:cs typeface="Times New Roman" panose="02020603050405020304" pitchFamily="18" charset="0"/>
              </a:rPr>
              <a:t> et </a:t>
            </a:r>
            <a:r>
              <a:rPr lang="en-US" sz="2000" dirty="0" err="1">
                <a:latin typeface="Times New Roman" panose="02020603050405020304" pitchFamily="18" charset="0"/>
                <a:cs typeface="Times New Roman" panose="02020603050405020304" pitchFamily="18" charset="0"/>
              </a:rPr>
              <a:t>ses</a:t>
            </a:r>
            <a:r>
              <a:rPr lang="en-US" sz="2000" dirty="0">
                <a:latin typeface="Times New Roman" panose="02020603050405020304" pitchFamily="18" charset="0"/>
                <a:cs typeface="Times New Roman" panose="02020603050405020304" pitchFamily="18" charset="0"/>
              </a:rPr>
              <a:t> dimensions</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initiales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apr</a:t>
            </a:r>
            <a:r>
              <a:rPr lang="fr-FR" sz="2000" dirty="0">
                <a:latin typeface="Times New Roman" panose="02020603050405020304" pitchFamily="18" charset="0"/>
                <a:cs typeface="Times New Roman" panose="02020603050405020304" pitchFamily="18" charset="0"/>
              </a:rPr>
              <a:t>ès</a:t>
            </a:r>
            <a:r>
              <a:rPr lang="en-US" sz="2000" dirty="0">
                <a:latin typeface="Times New Roman" panose="02020603050405020304" pitchFamily="18" charset="0"/>
                <a:cs typeface="Times New Roman" panose="02020603050405020304" pitchFamily="18" charset="0"/>
              </a:rPr>
              <a:t> la cessation de </a:t>
            </a:r>
            <a:r>
              <a:rPr lang="en-US" sz="2000" dirty="0" err="1">
                <a:latin typeface="Times New Roman" panose="02020603050405020304" pitchFamily="18" charset="0"/>
                <a:cs typeface="Times New Roman" panose="02020603050405020304" pitchFamily="18" charset="0"/>
              </a:rPr>
              <a:t>l’action</a:t>
            </a:r>
            <a:r>
              <a:rPr lang="en-US" sz="2000" dirty="0">
                <a:latin typeface="Times New Roman" panose="02020603050405020304" pitchFamily="18" charset="0"/>
                <a:cs typeface="Times New Roman" panose="02020603050405020304" pitchFamily="18" charset="0"/>
              </a:rPr>
              <a:t> des forces </a:t>
            </a:r>
            <a:r>
              <a:rPr lang="en-US" sz="2000" dirty="0" err="1">
                <a:latin typeface="Times New Roman" panose="02020603050405020304" pitchFamily="18" charset="0"/>
                <a:cs typeface="Times New Roman" panose="02020603050405020304" pitchFamily="18" charset="0"/>
              </a:rPr>
              <a:t>ext</a:t>
            </a:r>
            <a:r>
              <a:rPr lang="fr-FR" sz="2000" dirty="0">
                <a:latin typeface="Times New Roman" panose="02020603050405020304" pitchFamily="18" charset="0"/>
                <a:cs typeface="Times New Roman" panose="02020603050405020304" pitchFamily="18" charset="0"/>
              </a:rPr>
              <a:t>é</a:t>
            </a:r>
            <a:r>
              <a:rPr lang="en-US" sz="2000" dirty="0" err="1">
                <a:latin typeface="Times New Roman" panose="02020603050405020304" pitchFamily="18" charset="0"/>
                <a:cs typeface="Times New Roman" panose="02020603050405020304" pitchFamily="18" charset="0"/>
              </a:rPr>
              <a:t>rieures</a:t>
            </a:r>
            <a:r>
              <a:rPr lang="en-US" sz="2000" dirty="0">
                <a:latin typeface="Times New Roman" panose="02020603050405020304" pitchFamily="18" charset="0"/>
                <a:cs typeface="Times New Roman" panose="02020603050405020304" pitchFamily="18" charset="0"/>
              </a:rPr>
              <a:t> qui </a:t>
            </a:r>
            <a:r>
              <a:rPr lang="en-US" sz="2000" dirty="0" err="1">
                <a:latin typeface="Times New Roman" panose="02020603050405020304" pitchFamily="18" charset="0"/>
                <a:cs typeface="Times New Roman" panose="02020603050405020304" pitchFamily="18" charset="0"/>
              </a:rPr>
              <a:t>l’ont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déformé</a:t>
            </a:r>
            <a:r>
              <a:rPr lang="en-US" sz="2000" dirty="0">
                <a:latin typeface="Times New Roman" panose="02020603050405020304" pitchFamily="18" charset="0"/>
                <a:cs typeface="Times New Roman" panose="02020603050405020304" pitchFamily="18" charset="0"/>
              </a:rPr>
              <a:t>.</a:t>
            </a:r>
          </a:p>
          <a:p>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ELASTIC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lb.eng</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having the property of changing its shape and dimensions under the action</a:t>
            </a:r>
          </a:p>
          <a:p>
            <a:r>
              <a:rPr lang="en-US" sz="2000" dirty="0">
                <a:latin typeface="Times New Roman" panose="02020603050405020304" pitchFamily="18" charset="0"/>
                <a:cs typeface="Times New Roman" panose="02020603050405020304" pitchFamily="18" charset="0"/>
              </a:rPr>
              <a:t>                                    of an external force and returning to its original shape and dimensions by</a:t>
            </a:r>
          </a:p>
          <a:p>
            <a:r>
              <a:rPr lang="en-US" sz="2000" dirty="0">
                <a:latin typeface="Times New Roman" panose="02020603050405020304" pitchFamily="18" charset="0"/>
                <a:cs typeface="Times New Roman" panose="02020603050405020304" pitchFamily="18" charset="0"/>
              </a:rPr>
              <a:t>                                    itself after the external forces that deformed it cease.        </a:t>
            </a:r>
          </a:p>
          <a:p>
            <a:r>
              <a:rPr lang="en-US" sz="2000" b="1" i="1" u="sng" dirty="0">
                <a:latin typeface="Times New Roman" panose="02020603050405020304" pitchFamily="18" charset="0"/>
                <a:cs typeface="Times New Roman" panose="02020603050405020304" pitchFamily="18" charset="0"/>
              </a:rPr>
              <a:t>                                  </a:t>
            </a:r>
            <a:endParaRPr lang="ro-RO" sz="2000" b="1" i="1" u="sng" dirty="0">
              <a:latin typeface="Times New Roman" panose="02020603050405020304" pitchFamily="18" charset="0"/>
              <a:cs typeface="Times New Roman" panose="02020603050405020304" pitchFamily="18" charset="0"/>
            </a:endParaRPr>
          </a:p>
          <a:p>
            <a:r>
              <a:rPr lang="ro-RO"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A7FCAE1-9277-4F01-A8A0-825020693408}"/>
              </a:ext>
            </a:extLst>
          </p:cNvPr>
          <p:cNvPicPr>
            <a:picLocks noChangeAspect="1"/>
          </p:cNvPicPr>
          <p:nvPr/>
        </p:nvPicPr>
        <p:blipFill>
          <a:blip r:embed="rId2">
            <a:alphaModFix amt="30000"/>
          </a:blip>
          <a:stretch>
            <a:fillRect/>
          </a:stretch>
        </p:blipFill>
        <p:spPr>
          <a:xfrm>
            <a:off x="770965" y="650857"/>
            <a:ext cx="10650070" cy="5556288"/>
          </a:xfrm>
          <a:prstGeom prst="rect">
            <a:avLst/>
          </a:prstGeom>
        </p:spPr>
      </p:pic>
    </p:spTree>
    <p:extLst>
      <p:ext uri="{BB962C8B-B14F-4D97-AF65-F5344CB8AC3E}">
        <p14:creationId xmlns:p14="http://schemas.microsoft.com/office/powerpoint/2010/main" val="277244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B45A-273A-7D1A-4E6F-14A6F190252C}"/>
              </a:ext>
            </a:extLst>
          </p:cNvPr>
          <p:cNvSpPr>
            <a:spLocks noGrp="1"/>
          </p:cNvSpPr>
          <p:nvPr>
            <p:ph type="ctrTitle"/>
          </p:nvPr>
        </p:nvSpPr>
        <p:spPr>
          <a:xfrm>
            <a:off x="2506405" y="2546292"/>
            <a:ext cx="7179189" cy="657665"/>
          </a:xfrm>
        </p:spPr>
        <p:txBody>
          <a:bodyPr/>
          <a:lstStyle/>
          <a:p>
            <a:r>
              <a:rPr lang="ro-RO" sz="4000" dirty="0"/>
              <a:t>MRNS</a:t>
            </a:r>
            <a:endParaRPr lang="en-GB" sz="4000" dirty="0"/>
          </a:p>
        </p:txBody>
      </p:sp>
      <p:sp>
        <p:nvSpPr>
          <p:cNvPr id="3" name="Subtitle 2">
            <a:extLst>
              <a:ext uri="{FF2B5EF4-FFF2-40B4-BE49-F238E27FC236}">
                <a16:creationId xmlns:a16="http://schemas.microsoft.com/office/drawing/2014/main" id="{0132B24E-6E5A-FEC0-31F4-11EF6BB17904}"/>
              </a:ext>
            </a:extLst>
          </p:cNvPr>
          <p:cNvSpPr>
            <a:spLocks noGrp="1"/>
          </p:cNvSpPr>
          <p:nvPr>
            <p:ph type="subTitle" idx="1"/>
          </p:nvPr>
        </p:nvSpPr>
        <p:spPr>
          <a:xfrm>
            <a:off x="2688164" y="3649127"/>
            <a:ext cx="6815669" cy="432622"/>
          </a:xfrm>
        </p:spPr>
        <p:txBody>
          <a:bodyPr/>
          <a:lstStyle/>
          <a:p>
            <a:r>
              <a:rPr lang="ro-RO" dirty="0"/>
              <a:t>Miron Sofia 6B</a:t>
            </a:r>
            <a:endParaRPr lang="en-GB" dirty="0"/>
          </a:p>
        </p:txBody>
      </p:sp>
    </p:spTree>
    <p:extLst>
      <p:ext uri="{BB962C8B-B14F-4D97-AF65-F5344CB8AC3E}">
        <p14:creationId xmlns:p14="http://schemas.microsoft.com/office/powerpoint/2010/main" val="204802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4DFF5-5258-4C78-E2A0-8301E5BF3159}"/>
              </a:ext>
            </a:extLst>
          </p:cNvPr>
          <p:cNvSpPr txBox="1"/>
          <p:nvPr/>
        </p:nvSpPr>
        <p:spPr>
          <a:xfrm>
            <a:off x="1376516" y="626806"/>
            <a:ext cx="9438968" cy="6093976"/>
          </a:xfrm>
          <a:prstGeom prst="rect">
            <a:avLst/>
          </a:prstGeom>
          <a:noFill/>
        </p:spPr>
        <p:txBody>
          <a:bodyPr wrap="square" rtlCol="0">
            <a:spAutoFit/>
          </a:bodyPr>
          <a:lstStyle/>
          <a:p>
            <a:r>
              <a:rPr lang="ro-RO" sz="3000" dirty="0"/>
              <a:t>Refracția = Fenomen de abatere a direcției de propagare a unei unde, a unei radiații sau a unui corpuscul, când aceștia întâlnesc suprafața de separație a două medii diferite</a:t>
            </a:r>
          </a:p>
          <a:p>
            <a:endParaRPr lang="ro-RO" sz="3000" dirty="0"/>
          </a:p>
          <a:p>
            <a:r>
              <a:rPr lang="ro-RO" sz="3000" dirty="0"/>
              <a:t>R</a:t>
            </a:r>
            <a:r>
              <a:rPr lang="en-GB" sz="3000" dirty="0" err="1"/>
              <a:t>éfraction</a:t>
            </a:r>
            <a:r>
              <a:rPr lang="ro-RO" sz="3000" dirty="0"/>
              <a:t> = </a:t>
            </a:r>
            <a:r>
              <a:rPr lang="fr-FR" sz="3000" dirty="0"/>
              <a:t>Phénomène de déviation de la direction de propagation d'une onde, d'un rayonnement ou d'un corpuscule, lorsqu'ils rencontrent la surface de séparation de deux milieux différents</a:t>
            </a:r>
            <a:endParaRPr lang="ro-RO" sz="3000" dirty="0"/>
          </a:p>
          <a:p>
            <a:endParaRPr lang="ro-RO" sz="3000" dirty="0"/>
          </a:p>
          <a:p>
            <a:r>
              <a:rPr lang="ro-RO" sz="3000" dirty="0"/>
              <a:t>Refraction = </a:t>
            </a:r>
            <a:r>
              <a:rPr lang="en-GB" sz="3000" dirty="0"/>
              <a:t>Phenomenon of deviation of the direction of propagation of a wave, a radiation or a corpuscle, when they meet the separation surface of two different </a:t>
            </a:r>
            <a:r>
              <a:rPr lang="ro-RO" sz="3000" dirty="0"/>
              <a:t>enviorments</a:t>
            </a:r>
            <a:endParaRPr lang="fr-FR" sz="3000" dirty="0"/>
          </a:p>
          <a:p>
            <a:endParaRPr lang="en-GB" sz="3000" dirty="0"/>
          </a:p>
        </p:txBody>
      </p:sp>
    </p:spTree>
    <p:extLst>
      <p:ext uri="{BB962C8B-B14F-4D97-AF65-F5344CB8AC3E}">
        <p14:creationId xmlns:p14="http://schemas.microsoft.com/office/powerpoint/2010/main" val="2997682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4DFF5-5258-4C78-E2A0-8301E5BF3159}"/>
              </a:ext>
            </a:extLst>
          </p:cNvPr>
          <p:cNvSpPr txBox="1"/>
          <p:nvPr/>
        </p:nvSpPr>
        <p:spPr>
          <a:xfrm>
            <a:off x="1376516" y="1536174"/>
            <a:ext cx="9438968" cy="3785652"/>
          </a:xfrm>
          <a:prstGeom prst="rect">
            <a:avLst/>
          </a:prstGeom>
          <a:noFill/>
        </p:spPr>
        <p:txBody>
          <a:bodyPr wrap="square" rtlCol="0">
            <a:spAutoFit/>
          </a:bodyPr>
          <a:lstStyle/>
          <a:p>
            <a:r>
              <a:rPr lang="ro-RO" sz="3000" dirty="0"/>
              <a:t>Plutire = Menținere sau mișcare a unui corp pe suprafața unui lichid sau în masa unui fluid</a:t>
            </a:r>
          </a:p>
          <a:p>
            <a:endParaRPr lang="ro-RO" sz="3000" dirty="0"/>
          </a:p>
          <a:p>
            <a:r>
              <a:rPr lang="ro-RO" sz="3000" dirty="0"/>
              <a:t>Floatation= M</a:t>
            </a:r>
            <a:r>
              <a:rPr lang="en-GB" sz="3000" dirty="0" err="1"/>
              <a:t>aintenance</a:t>
            </a:r>
            <a:r>
              <a:rPr lang="en-GB" sz="3000" dirty="0"/>
              <a:t> or motion of a body on the surface of a liquid or in the mass of a fluid</a:t>
            </a:r>
            <a:endParaRPr lang="ro-RO" sz="3000" dirty="0"/>
          </a:p>
          <a:p>
            <a:endParaRPr lang="ro-RO" sz="3000" dirty="0"/>
          </a:p>
          <a:p>
            <a:r>
              <a:rPr lang="ro-RO" sz="3000" dirty="0"/>
              <a:t>Flottation = M</a:t>
            </a:r>
            <a:r>
              <a:rPr lang="fr-FR" sz="3000" dirty="0" err="1"/>
              <a:t>aintien</a:t>
            </a:r>
            <a:r>
              <a:rPr lang="fr-FR" sz="3000" dirty="0"/>
              <a:t> ou mouvement d'un corps à la surface d'un liquide ou dans la masse d'un fluide</a:t>
            </a:r>
            <a:endParaRPr lang="en-GB" sz="3000" dirty="0"/>
          </a:p>
        </p:txBody>
      </p:sp>
      <p:sp>
        <p:nvSpPr>
          <p:cNvPr id="4" name="CasetăText 3">
            <a:extLst>
              <a:ext uri="{FF2B5EF4-FFF2-40B4-BE49-F238E27FC236}">
                <a16:creationId xmlns:a16="http://schemas.microsoft.com/office/drawing/2014/main" id="{60449699-B0FE-44CF-AB9E-2FB8113E6289}"/>
              </a:ext>
            </a:extLst>
          </p:cNvPr>
          <p:cNvSpPr txBox="1"/>
          <p:nvPr/>
        </p:nvSpPr>
        <p:spPr>
          <a:xfrm>
            <a:off x="0" y="-5447645"/>
            <a:ext cx="0" cy="10895290"/>
          </a:xfrm>
          <a:prstGeom prst="rect">
            <a:avLst/>
          </a:prstGeom>
          <a:noFill/>
        </p:spPr>
        <p:txBody>
          <a:bodyPr wrap="square">
            <a:spAutoFit/>
          </a:bodyPr>
          <a:lstStyle/>
          <a:p>
            <a:r>
              <a:rPr lang="ro-RO"/>
              <a:t>Echipa bulelor</a:t>
            </a:r>
            <a:br>
              <a:rPr lang="ro-RO"/>
            </a:br>
            <a:r>
              <a:rPr lang="ro-RO"/>
              <a:t>The bubble team</a:t>
            </a:r>
            <a:br>
              <a:rPr lang="ro-RO"/>
            </a:br>
            <a:r>
              <a:rPr lang="ro-RO"/>
              <a:t>L’equipe bulle</a:t>
            </a:r>
          </a:p>
        </p:txBody>
      </p:sp>
    </p:spTree>
    <p:extLst>
      <p:ext uri="{BB962C8B-B14F-4D97-AF65-F5344CB8AC3E}">
        <p14:creationId xmlns:p14="http://schemas.microsoft.com/office/powerpoint/2010/main" val="279930294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4DFF5-5258-4C78-E2A0-8301E5BF3159}"/>
              </a:ext>
            </a:extLst>
          </p:cNvPr>
          <p:cNvSpPr txBox="1"/>
          <p:nvPr/>
        </p:nvSpPr>
        <p:spPr>
          <a:xfrm>
            <a:off x="1376516" y="1536174"/>
            <a:ext cx="9438968" cy="3785652"/>
          </a:xfrm>
          <a:prstGeom prst="rect">
            <a:avLst/>
          </a:prstGeom>
          <a:noFill/>
        </p:spPr>
        <p:txBody>
          <a:bodyPr wrap="square" rtlCol="0">
            <a:spAutoFit/>
          </a:bodyPr>
          <a:lstStyle/>
          <a:p>
            <a:r>
              <a:rPr lang="ro-RO" sz="3000" dirty="0"/>
              <a:t>Transparență = Menținere sau mișcare a unui corp pe suprafața unui lichid sau în masa unui fluid</a:t>
            </a:r>
          </a:p>
          <a:p>
            <a:endParaRPr lang="ro-RO" sz="3000" dirty="0"/>
          </a:p>
          <a:p>
            <a:r>
              <a:rPr lang="ro-RO" sz="3000" dirty="0"/>
              <a:t>Transparence= </a:t>
            </a:r>
            <a:r>
              <a:rPr lang="fr-FR" sz="3000" dirty="0"/>
              <a:t>propriété d'un matériau de laisser passer les rayons lumineux</a:t>
            </a:r>
          </a:p>
          <a:p>
            <a:endParaRPr lang="ro-RO" sz="3000" dirty="0"/>
          </a:p>
          <a:p>
            <a:r>
              <a:rPr lang="ro-RO" sz="3000" dirty="0"/>
              <a:t>Transparency = </a:t>
            </a:r>
            <a:r>
              <a:rPr lang="en-GB" sz="3000" dirty="0"/>
              <a:t>the property of a material to allow light rays to pass through it</a:t>
            </a:r>
          </a:p>
        </p:txBody>
      </p:sp>
    </p:spTree>
    <p:extLst>
      <p:ext uri="{BB962C8B-B14F-4D97-AF65-F5344CB8AC3E}">
        <p14:creationId xmlns:p14="http://schemas.microsoft.com/office/powerpoint/2010/main" val="3711346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D79-64CD-B4C5-CA9A-AE0AF56615AF}"/>
              </a:ext>
            </a:extLst>
          </p:cNvPr>
          <p:cNvSpPr>
            <a:spLocks noGrp="1"/>
          </p:cNvSpPr>
          <p:nvPr>
            <p:ph type="ctrTitle"/>
          </p:nvPr>
        </p:nvSpPr>
        <p:spPr>
          <a:xfrm>
            <a:off x="2688165" y="1941341"/>
            <a:ext cx="6815669" cy="1149901"/>
          </a:xfrm>
        </p:spPr>
        <p:txBody>
          <a:bodyPr/>
          <a:lstStyle/>
          <a:p>
            <a:r>
              <a:rPr lang="ro-RO" b="1" dirty="0"/>
              <a:t>Physiciens</a:t>
            </a:r>
            <a:endParaRPr lang="en-US" b="1" dirty="0"/>
          </a:p>
        </p:txBody>
      </p:sp>
      <p:sp>
        <p:nvSpPr>
          <p:cNvPr id="3" name="Subtitle 2">
            <a:extLst>
              <a:ext uri="{FF2B5EF4-FFF2-40B4-BE49-F238E27FC236}">
                <a16:creationId xmlns:a16="http://schemas.microsoft.com/office/drawing/2014/main" id="{CEA2120F-BBF5-2456-37BB-1956C9250D2E}"/>
              </a:ext>
            </a:extLst>
          </p:cNvPr>
          <p:cNvSpPr>
            <a:spLocks noGrp="1"/>
          </p:cNvSpPr>
          <p:nvPr>
            <p:ph type="subTitle" idx="1"/>
          </p:nvPr>
        </p:nvSpPr>
        <p:spPr/>
        <p:txBody>
          <a:bodyPr>
            <a:normAutofit fontScale="77500" lnSpcReduction="20000"/>
          </a:bodyPr>
          <a:lstStyle/>
          <a:p>
            <a:r>
              <a:rPr lang="ro-RO" dirty="0"/>
              <a:t>                                                         Andrei Irina</a:t>
            </a:r>
          </a:p>
          <a:p>
            <a:r>
              <a:rPr lang="ro-RO" dirty="0"/>
              <a:t>                                                          Benta Sophia</a:t>
            </a:r>
          </a:p>
          <a:p>
            <a:r>
              <a:rPr lang="ro-RO" dirty="0"/>
              <a:t>                                                                  Munteanu Miryam</a:t>
            </a:r>
          </a:p>
          <a:p>
            <a:r>
              <a:rPr lang="ro-RO" dirty="0"/>
              <a:t>                                                           Ripanu Nicole</a:t>
            </a:r>
            <a:endParaRPr lang="en-US" dirty="0"/>
          </a:p>
        </p:txBody>
      </p:sp>
    </p:spTree>
    <p:extLst>
      <p:ext uri="{BB962C8B-B14F-4D97-AF65-F5344CB8AC3E}">
        <p14:creationId xmlns:p14="http://schemas.microsoft.com/office/powerpoint/2010/main" val="238370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3C294-2458-0CD2-E18E-1F5087D5257E}"/>
              </a:ext>
            </a:extLst>
          </p:cNvPr>
          <p:cNvSpPr txBox="1"/>
          <p:nvPr/>
        </p:nvSpPr>
        <p:spPr>
          <a:xfrm>
            <a:off x="4843974" y="731520"/>
            <a:ext cx="2504049" cy="707886"/>
          </a:xfrm>
          <a:prstGeom prst="rect">
            <a:avLst/>
          </a:prstGeom>
          <a:noFill/>
        </p:spPr>
        <p:txBody>
          <a:bodyPr wrap="square" rtlCol="0">
            <a:spAutoFit/>
          </a:bodyPr>
          <a:lstStyle/>
          <a:p>
            <a:r>
              <a:rPr lang="en-US" sz="4000" b="1" dirty="0" err="1"/>
              <a:t>Propriet</a:t>
            </a:r>
            <a:r>
              <a:rPr lang="ro-RO" sz="4000" b="1" dirty="0"/>
              <a:t>at</a:t>
            </a:r>
            <a:r>
              <a:rPr lang="en-US" sz="4000" b="1" dirty="0" err="1"/>
              <a:t>i</a:t>
            </a:r>
            <a:endParaRPr lang="en-US" sz="4000" b="1" dirty="0"/>
          </a:p>
        </p:txBody>
      </p:sp>
      <p:sp>
        <p:nvSpPr>
          <p:cNvPr id="3" name="TextBox 2">
            <a:extLst>
              <a:ext uri="{FF2B5EF4-FFF2-40B4-BE49-F238E27FC236}">
                <a16:creationId xmlns:a16="http://schemas.microsoft.com/office/drawing/2014/main" id="{9A7C144B-0074-037D-1F59-9EE389424D14}"/>
              </a:ext>
            </a:extLst>
          </p:cNvPr>
          <p:cNvSpPr txBox="1"/>
          <p:nvPr/>
        </p:nvSpPr>
        <p:spPr>
          <a:xfrm>
            <a:off x="771378" y="1720840"/>
            <a:ext cx="10649243" cy="3416320"/>
          </a:xfrm>
          <a:prstGeom prst="rect">
            <a:avLst/>
          </a:prstGeom>
          <a:noFill/>
        </p:spPr>
        <p:txBody>
          <a:bodyPr wrap="square" rtlCol="0">
            <a:spAutoFit/>
          </a:bodyPr>
          <a:lstStyle/>
          <a:p>
            <a:r>
              <a:rPr lang="ro-RO" sz="4000" dirty="0">
                <a:solidFill>
                  <a:schemeClr val="accent2">
                    <a:lumMod val="50000"/>
                  </a:schemeClr>
                </a:solidFill>
              </a:rPr>
              <a:t> Sferic</a:t>
            </a:r>
            <a:r>
              <a:rPr lang="ro-RO" sz="2000" dirty="0">
                <a:solidFill>
                  <a:schemeClr val="accent2">
                    <a:lumMod val="50000"/>
                  </a:schemeClr>
                </a:solidFill>
              </a:rPr>
              <a:t>(lb.Rom</a:t>
            </a:r>
            <a:r>
              <a:rPr lang="ro-RO" sz="3200" dirty="0">
                <a:solidFill>
                  <a:schemeClr val="accent2">
                    <a:lumMod val="50000"/>
                  </a:schemeClr>
                </a:solidFill>
              </a:rPr>
              <a:t>.)</a:t>
            </a:r>
            <a:r>
              <a:rPr lang="ro-RO" sz="3200" dirty="0"/>
              <a:t>=Care are forma unei sfere; având curbură constantă în toate direcțiile.</a:t>
            </a:r>
          </a:p>
          <a:p>
            <a:r>
              <a:rPr lang="ro-RO" sz="4000" dirty="0">
                <a:solidFill>
                  <a:schemeClr val="accent2">
                    <a:lumMod val="50000"/>
                  </a:schemeClr>
                </a:solidFill>
              </a:rPr>
              <a:t> </a:t>
            </a:r>
            <a:r>
              <a:rPr lang="en-US" sz="4000" dirty="0">
                <a:solidFill>
                  <a:schemeClr val="accent2">
                    <a:lumMod val="50000"/>
                  </a:schemeClr>
                </a:solidFill>
              </a:rPr>
              <a:t>Spherical</a:t>
            </a:r>
            <a:r>
              <a:rPr lang="en-US" sz="2000" dirty="0">
                <a:solidFill>
                  <a:schemeClr val="accent2">
                    <a:lumMod val="50000"/>
                  </a:schemeClr>
                </a:solidFill>
              </a:rPr>
              <a:t>(</a:t>
            </a:r>
            <a:r>
              <a:rPr lang="ro-RO" sz="2000" dirty="0">
                <a:solidFill>
                  <a:schemeClr val="accent2">
                    <a:lumMod val="50000"/>
                  </a:schemeClr>
                </a:solidFill>
              </a:rPr>
              <a:t>lb.Eng.</a:t>
            </a:r>
            <a:r>
              <a:rPr lang="en-US" sz="2000" dirty="0">
                <a:solidFill>
                  <a:schemeClr val="accent2">
                    <a:lumMod val="50000"/>
                  </a:schemeClr>
                </a:solidFill>
              </a:rPr>
              <a:t>)</a:t>
            </a:r>
            <a:r>
              <a:rPr lang="ro-RO" sz="3200" dirty="0"/>
              <a:t>=</a:t>
            </a:r>
            <a:r>
              <a:rPr lang="en-US" sz="3200" dirty="0"/>
              <a:t>Which has the shape of a sphere; having constant curvature in all directions.</a:t>
            </a:r>
            <a:endParaRPr lang="ro-RO" sz="3200" dirty="0"/>
          </a:p>
          <a:p>
            <a:r>
              <a:rPr lang="ro-RO" sz="4000" dirty="0">
                <a:solidFill>
                  <a:schemeClr val="accent2">
                    <a:lumMod val="50000"/>
                  </a:schemeClr>
                </a:solidFill>
              </a:rPr>
              <a:t> </a:t>
            </a:r>
            <a:r>
              <a:rPr lang="fr-FR" sz="4000" dirty="0">
                <a:solidFill>
                  <a:schemeClr val="accent2">
                    <a:lumMod val="50000"/>
                  </a:schemeClr>
                </a:solidFill>
              </a:rPr>
              <a:t>Sphérique</a:t>
            </a:r>
            <a:r>
              <a:rPr lang="fr-FR" sz="2000" dirty="0">
                <a:solidFill>
                  <a:schemeClr val="accent2">
                    <a:lumMod val="50000"/>
                  </a:schemeClr>
                </a:solidFill>
              </a:rPr>
              <a:t>(</a:t>
            </a:r>
            <a:r>
              <a:rPr lang="ro-RO" sz="2000" dirty="0">
                <a:solidFill>
                  <a:schemeClr val="accent2">
                    <a:lumMod val="50000"/>
                  </a:schemeClr>
                </a:solidFill>
              </a:rPr>
              <a:t>lb.Fr.</a:t>
            </a:r>
            <a:r>
              <a:rPr lang="fr-FR" sz="2000" dirty="0">
                <a:solidFill>
                  <a:schemeClr val="accent2">
                    <a:lumMod val="50000"/>
                  </a:schemeClr>
                </a:solidFill>
              </a:rPr>
              <a:t>)</a:t>
            </a:r>
            <a:r>
              <a:rPr lang="ro-RO" sz="3200" dirty="0"/>
              <a:t>=</a:t>
            </a:r>
            <a:r>
              <a:rPr lang="fr-FR" sz="3200" dirty="0"/>
              <a:t>Qui a la forme d’une sphère ; ayant une courbure constante dans toutes les directions.</a:t>
            </a:r>
            <a:endParaRPr lang="en-US" sz="3200" dirty="0"/>
          </a:p>
        </p:txBody>
      </p:sp>
    </p:spTree>
    <p:extLst>
      <p:ext uri="{BB962C8B-B14F-4D97-AF65-F5344CB8AC3E}">
        <p14:creationId xmlns:p14="http://schemas.microsoft.com/office/powerpoint/2010/main" val="39512483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870B64-BD21-37FE-35C8-8D293BAF6B97}"/>
              </a:ext>
            </a:extLst>
          </p:cNvPr>
          <p:cNvSpPr txBox="1"/>
          <p:nvPr/>
        </p:nvSpPr>
        <p:spPr>
          <a:xfrm>
            <a:off x="778412" y="2459504"/>
            <a:ext cx="10635175" cy="1938992"/>
          </a:xfrm>
          <a:prstGeom prst="rect">
            <a:avLst/>
          </a:prstGeom>
          <a:noFill/>
        </p:spPr>
        <p:txBody>
          <a:bodyPr wrap="square" rtlCol="0">
            <a:spAutoFit/>
          </a:bodyPr>
          <a:lstStyle/>
          <a:p>
            <a:r>
              <a:rPr lang="ro-RO" sz="4000" dirty="0">
                <a:solidFill>
                  <a:schemeClr val="accent6">
                    <a:lumMod val="75000"/>
                  </a:schemeClr>
                </a:solidFill>
              </a:rPr>
              <a:t> </a:t>
            </a:r>
            <a:r>
              <a:rPr lang="en-US" sz="4000" dirty="0" err="1">
                <a:solidFill>
                  <a:schemeClr val="accent6">
                    <a:lumMod val="75000"/>
                  </a:schemeClr>
                </a:solidFill>
              </a:rPr>
              <a:t>Invizibil</a:t>
            </a:r>
            <a:r>
              <a:rPr lang="ro-RO" sz="2800" dirty="0">
                <a:solidFill>
                  <a:schemeClr val="accent6">
                    <a:lumMod val="75000"/>
                  </a:schemeClr>
                </a:solidFill>
              </a:rPr>
              <a:t>(lb.Rom.)</a:t>
            </a:r>
            <a:r>
              <a:rPr lang="en-US" sz="3200" dirty="0"/>
              <a:t>=Care nu se </a:t>
            </a:r>
            <a:r>
              <a:rPr lang="en-US" sz="3200" dirty="0" err="1"/>
              <a:t>vede</a:t>
            </a:r>
            <a:r>
              <a:rPr lang="en-US" sz="3200" dirty="0"/>
              <a:t> </a:t>
            </a:r>
            <a:r>
              <a:rPr lang="en-US" sz="3200" dirty="0" err="1"/>
              <a:t>sau</a:t>
            </a:r>
            <a:r>
              <a:rPr lang="en-US" sz="3200" dirty="0"/>
              <a:t> nu se </a:t>
            </a:r>
            <a:r>
              <a:rPr lang="en-US" sz="3200" dirty="0" err="1"/>
              <a:t>poate</a:t>
            </a:r>
            <a:r>
              <a:rPr lang="en-US" sz="3200" dirty="0"/>
              <a:t> </a:t>
            </a:r>
            <a:r>
              <a:rPr lang="en-US" sz="3200" dirty="0" err="1"/>
              <a:t>vedea</a:t>
            </a:r>
            <a:r>
              <a:rPr lang="ro-RO" sz="3200" dirty="0"/>
              <a:t>.</a:t>
            </a:r>
          </a:p>
          <a:p>
            <a:r>
              <a:rPr lang="ro-RO" sz="4000" dirty="0">
                <a:solidFill>
                  <a:schemeClr val="accent6">
                    <a:lumMod val="75000"/>
                  </a:schemeClr>
                </a:solidFill>
              </a:rPr>
              <a:t> </a:t>
            </a:r>
            <a:r>
              <a:rPr lang="en-US" sz="4000" dirty="0">
                <a:solidFill>
                  <a:schemeClr val="accent6">
                    <a:lumMod val="75000"/>
                  </a:schemeClr>
                </a:solidFill>
              </a:rPr>
              <a:t>Invisible</a:t>
            </a:r>
            <a:r>
              <a:rPr lang="ro-RO" sz="2800" dirty="0">
                <a:solidFill>
                  <a:schemeClr val="accent6">
                    <a:lumMod val="75000"/>
                  </a:schemeClr>
                </a:solidFill>
              </a:rPr>
              <a:t>(lb.Eng)</a:t>
            </a:r>
            <a:r>
              <a:rPr lang="en-US" sz="3200" dirty="0"/>
              <a:t>=That which is not seen or cannot be seen</a:t>
            </a:r>
            <a:r>
              <a:rPr lang="ro-RO" sz="3200" dirty="0"/>
              <a:t>.</a:t>
            </a:r>
          </a:p>
          <a:p>
            <a:r>
              <a:rPr lang="ro-RO" sz="4000" dirty="0">
                <a:solidFill>
                  <a:schemeClr val="accent6">
                    <a:lumMod val="75000"/>
                  </a:schemeClr>
                </a:solidFill>
              </a:rPr>
              <a:t> </a:t>
            </a:r>
            <a:r>
              <a:rPr lang="fr-FR" sz="4000" dirty="0">
                <a:solidFill>
                  <a:schemeClr val="accent6">
                    <a:lumMod val="75000"/>
                  </a:schemeClr>
                </a:solidFill>
              </a:rPr>
              <a:t>Invisible</a:t>
            </a:r>
            <a:r>
              <a:rPr lang="ro-RO" sz="2800" dirty="0">
                <a:solidFill>
                  <a:schemeClr val="accent6">
                    <a:lumMod val="75000"/>
                  </a:schemeClr>
                </a:solidFill>
              </a:rPr>
              <a:t>(lb.Fr.)</a:t>
            </a:r>
            <a:r>
              <a:rPr lang="fr-FR" sz="3200" dirty="0"/>
              <a:t>= Ce qui n'est pas vu ou ne peut pas être vu</a:t>
            </a:r>
            <a:endParaRPr lang="en-US" sz="3200" dirty="0"/>
          </a:p>
        </p:txBody>
      </p:sp>
    </p:spTree>
    <p:extLst>
      <p:ext uri="{BB962C8B-B14F-4D97-AF65-F5344CB8AC3E}">
        <p14:creationId xmlns:p14="http://schemas.microsoft.com/office/powerpoint/2010/main" val="2638656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BE878D-A022-427E-81E3-0A56412F083C}"/>
              </a:ext>
            </a:extLst>
          </p:cNvPr>
          <p:cNvSpPr>
            <a:spLocks noGrp="1"/>
          </p:cNvSpPr>
          <p:nvPr>
            <p:ph type="ctrTitle"/>
          </p:nvPr>
        </p:nvSpPr>
        <p:spPr/>
        <p:txBody>
          <a:bodyPr/>
          <a:lstStyle/>
          <a:p>
            <a:r>
              <a:rPr lang="ro-RO" dirty="0"/>
              <a:t>Club de </a:t>
            </a:r>
            <a:r>
              <a:rPr lang="ro-RO" dirty="0" err="1"/>
              <a:t>physique</a:t>
            </a:r>
            <a:r>
              <a:rPr lang="ro-RO"/>
              <a:t> TPR</a:t>
            </a:r>
            <a:endParaRPr lang="ro-RO" dirty="0"/>
          </a:p>
        </p:txBody>
      </p:sp>
      <p:sp>
        <p:nvSpPr>
          <p:cNvPr id="3" name="Subtitlu 2">
            <a:extLst>
              <a:ext uri="{FF2B5EF4-FFF2-40B4-BE49-F238E27FC236}">
                <a16:creationId xmlns:a16="http://schemas.microsoft.com/office/drawing/2014/main" id="{88AC17A4-7CD2-D036-FE25-3D54C3754918}"/>
              </a:ext>
            </a:extLst>
          </p:cNvPr>
          <p:cNvSpPr>
            <a:spLocks noGrp="1"/>
          </p:cNvSpPr>
          <p:nvPr>
            <p:ph type="subTitle" idx="1"/>
          </p:nvPr>
        </p:nvSpPr>
        <p:spPr>
          <a:xfrm>
            <a:off x="2688165" y="3721605"/>
            <a:ext cx="6815669" cy="1320802"/>
          </a:xfrm>
        </p:spPr>
        <p:txBody>
          <a:bodyPr>
            <a:normAutofit lnSpcReduction="10000"/>
          </a:bodyPr>
          <a:lstStyle/>
          <a:p>
            <a:r>
              <a:rPr lang="en-US" b="1" dirty="0"/>
              <a:t>T</a:t>
            </a:r>
            <a:r>
              <a:rPr lang="en-US" dirty="0"/>
              <a:t>oma Darius</a:t>
            </a:r>
            <a:endParaRPr lang="ro-RO" dirty="0"/>
          </a:p>
          <a:p>
            <a:r>
              <a:rPr lang="en-US" b="1" dirty="0"/>
              <a:t>P</a:t>
            </a:r>
            <a:r>
              <a:rPr lang="ro-RO" dirty="0" err="1"/>
              <a:t>ălimariu</a:t>
            </a:r>
            <a:r>
              <a:rPr lang="ro-RO" dirty="0"/>
              <a:t> Ana Julia</a:t>
            </a:r>
          </a:p>
          <a:p>
            <a:r>
              <a:rPr lang="ro-RO" b="1" dirty="0" err="1"/>
              <a:t>R</a:t>
            </a:r>
            <a:r>
              <a:rPr lang="ro-RO" dirty="0" err="1"/>
              <a:t>îpanu</a:t>
            </a:r>
            <a:r>
              <a:rPr lang="ro-RO" dirty="0"/>
              <a:t> Horia</a:t>
            </a:r>
          </a:p>
        </p:txBody>
      </p:sp>
    </p:spTree>
    <p:extLst>
      <p:ext uri="{BB962C8B-B14F-4D97-AF65-F5344CB8AC3E}">
        <p14:creationId xmlns:p14="http://schemas.microsoft.com/office/powerpoint/2010/main" val="578261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B6412D-AF00-9423-7530-56C837DFBAAD}"/>
              </a:ext>
            </a:extLst>
          </p:cNvPr>
          <p:cNvSpPr txBox="1"/>
          <p:nvPr/>
        </p:nvSpPr>
        <p:spPr>
          <a:xfrm>
            <a:off x="785446" y="1351508"/>
            <a:ext cx="10621108" cy="4154984"/>
          </a:xfrm>
          <a:prstGeom prst="rect">
            <a:avLst/>
          </a:prstGeom>
          <a:noFill/>
        </p:spPr>
        <p:txBody>
          <a:bodyPr wrap="square" rtlCol="0">
            <a:spAutoFit/>
          </a:bodyPr>
          <a:lstStyle/>
          <a:p>
            <a:r>
              <a:rPr lang="ro-RO" sz="3200" dirty="0">
                <a:solidFill>
                  <a:schemeClr val="accent4">
                    <a:lumMod val="60000"/>
                    <a:lumOff val="40000"/>
                  </a:schemeClr>
                </a:solidFill>
              </a:rPr>
              <a:t>  Evaporarea</a:t>
            </a:r>
            <a:r>
              <a:rPr lang="ro-RO" sz="2000" dirty="0">
                <a:solidFill>
                  <a:schemeClr val="accent4">
                    <a:lumMod val="60000"/>
                    <a:lumOff val="40000"/>
                  </a:schemeClr>
                </a:solidFill>
              </a:rPr>
              <a:t>(lb.Rom.)</a:t>
            </a:r>
            <a:r>
              <a:rPr lang="ro-RO" sz="2800" dirty="0"/>
              <a:t>=E</a:t>
            </a:r>
            <a:r>
              <a:rPr lang="en-US" sz="2800" dirty="0" err="1"/>
              <a:t>ste</a:t>
            </a:r>
            <a:r>
              <a:rPr lang="en-US" sz="2800" dirty="0"/>
              <a:t> </a:t>
            </a:r>
            <a:r>
              <a:rPr lang="en-US" sz="2800" dirty="0" err="1"/>
              <a:t>procesul</a:t>
            </a:r>
            <a:r>
              <a:rPr lang="en-US" sz="2800" dirty="0"/>
              <a:t> </a:t>
            </a:r>
            <a:r>
              <a:rPr lang="en-US" sz="2800" dirty="0" err="1"/>
              <a:t>prin</a:t>
            </a:r>
            <a:r>
              <a:rPr lang="en-US" sz="2800" dirty="0"/>
              <a:t> care </a:t>
            </a:r>
            <a:r>
              <a:rPr lang="en-US" sz="2800" dirty="0" err="1"/>
              <a:t>atomii</a:t>
            </a:r>
            <a:r>
              <a:rPr lang="en-US" sz="2800" dirty="0"/>
              <a:t> </a:t>
            </a:r>
            <a:r>
              <a:rPr lang="en-US" sz="2800" dirty="0" err="1"/>
              <a:t>sau</a:t>
            </a:r>
            <a:r>
              <a:rPr lang="en-US" sz="2800" dirty="0"/>
              <a:t> </a:t>
            </a:r>
            <a:r>
              <a:rPr lang="en-US" sz="2800" dirty="0" err="1"/>
              <a:t>moleculele</a:t>
            </a:r>
            <a:r>
              <a:rPr lang="en-US" sz="2800" dirty="0"/>
              <a:t> </a:t>
            </a:r>
            <a:r>
              <a:rPr lang="en-US" sz="2800" dirty="0" err="1"/>
              <a:t>unui</a:t>
            </a:r>
            <a:r>
              <a:rPr lang="en-US" sz="2800" dirty="0"/>
              <a:t> </a:t>
            </a:r>
            <a:r>
              <a:rPr lang="en-US" sz="2800" dirty="0" err="1"/>
              <a:t>corp</a:t>
            </a:r>
            <a:r>
              <a:rPr lang="en-US" sz="2800" dirty="0"/>
              <a:t> </a:t>
            </a:r>
            <a:r>
              <a:rPr lang="en-US" sz="2800" dirty="0" err="1"/>
              <a:t>în</a:t>
            </a:r>
            <a:r>
              <a:rPr lang="en-US" sz="2800" dirty="0"/>
              <a:t> stare </a:t>
            </a:r>
            <a:r>
              <a:rPr lang="en-US" sz="2800" dirty="0" err="1"/>
              <a:t>lichidă</a:t>
            </a:r>
            <a:r>
              <a:rPr lang="en-US" sz="2800" dirty="0"/>
              <a:t> </a:t>
            </a:r>
            <a:r>
              <a:rPr lang="en-US" sz="2800" dirty="0" err="1"/>
              <a:t>acumulează</a:t>
            </a:r>
            <a:r>
              <a:rPr lang="en-US" sz="2800" dirty="0"/>
              <a:t> </a:t>
            </a:r>
            <a:r>
              <a:rPr lang="en-US" sz="2800" dirty="0" err="1"/>
              <a:t>suficientă</a:t>
            </a:r>
            <a:r>
              <a:rPr lang="en-US" sz="2800" dirty="0"/>
              <a:t> </a:t>
            </a:r>
            <a:r>
              <a:rPr lang="en-US" sz="2800" dirty="0" err="1"/>
              <a:t>energie</a:t>
            </a:r>
            <a:r>
              <a:rPr lang="en-US" sz="2800" dirty="0"/>
              <a:t> </a:t>
            </a:r>
            <a:r>
              <a:rPr lang="en-US" sz="2800" dirty="0" err="1"/>
              <a:t>pentru</a:t>
            </a:r>
            <a:r>
              <a:rPr lang="en-US" sz="2800" dirty="0"/>
              <a:t> a </a:t>
            </a:r>
            <a:r>
              <a:rPr lang="en-US" sz="2800" dirty="0" err="1"/>
              <a:t>ajunge</a:t>
            </a:r>
            <a:r>
              <a:rPr lang="en-US" sz="2800" dirty="0"/>
              <a:t> </a:t>
            </a:r>
            <a:r>
              <a:rPr lang="en-US" sz="2800" dirty="0" err="1"/>
              <a:t>în</a:t>
            </a:r>
            <a:r>
              <a:rPr lang="en-US" sz="2800" dirty="0"/>
              <a:t> stare </a:t>
            </a:r>
            <a:r>
              <a:rPr lang="en-US" sz="2800" dirty="0" err="1"/>
              <a:t>gazoasă</a:t>
            </a:r>
            <a:r>
              <a:rPr lang="ro-RO" sz="2800" dirty="0"/>
              <a:t>.</a:t>
            </a:r>
          </a:p>
          <a:p>
            <a:r>
              <a:rPr lang="ro-RO" sz="3200" dirty="0">
                <a:solidFill>
                  <a:schemeClr val="accent4">
                    <a:lumMod val="60000"/>
                    <a:lumOff val="40000"/>
                  </a:schemeClr>
                </a:solidFill>
              </a:rPr>
              <a:t> </a:t>
            </a:r>
            <a:r>
              <a:rPr lang="en-US" sz="3200" dirty="0">
                <a:solidFill>
                  <a:schemeClr val="accent4">
                    <a:lumMod val="60000"/>
                    <a:lumOff val="40000"/>
                  </a:schemeClr>
                </a:solidFill>
              </a:rPr>
              <a:t>Evaporation</a:t>
            </a:r>
            <a:r>
              <a:rPr lang="ro-RO" sz="2000" dirty="0">
                <a:solidFill>
                  <a:schemeClr val="accent4">
                    <a:lumMod val="60000"/>
                    <a:lumOff val="40000"/>
                  </a:schemeClr>
                </a:solidFill>
              </a:rPr>
              <a:t>(lb.Eng.)</a:t>
            </a:r>
            <a:r>
              <a:rPr lang="ro-RO" sz="2800" dirty="0"/>
              <a:t>=E</a:t>
            </a:r>
            <a:r>
              <a:rPr lang="en-US" sz="2800" dirty="0" err="1"/>
              <a:t>vaporation</a:t>
            </a:r>
            <a:r>
              <a:rPr lang="en-US" sz="2800" dirty="0"/>
              <a:t> is the process by which the atoms or molecules of a body in a liquid state accumulate enough energy to reach a gaseous state</a:t>
            </a:r>
            <a:r>
              <a:rPr lang="ro-RO" sz="2800" dirty="0"/>
              <a:t>.</a:t>
            </a:r>
          </a:p>
          <a:p>
            <a:r>
              <a:rPr lang="ro-RO" sz="3200" dirty="0">
                <a:solidFill>
                  <a:schemeClr val="accent4">
                    <a:lumMod val="60000"/>
                    <a:lumOff val="40000"/>
                  </a:schemeClr>
                </a:solidFill>
              </a:rPr>
              <a:t> </a:t>
            </a:r>
            <a:r>
              <a:rPr lang="en-US" sz="3200" dirty="0" err="1">
                <a:solidFill>
                  <a:schemeClr val="accent4">
                    <a:lumMod val="60000"/>
                    <a:lumOff val="40000"/>
                  </a:schemeClr>
                </a:solidFill>
              </a:rPr>
              <a:t>Évaporation</a:t>
            </a:r>
            <a:r>
              <a:rPr lang="ro-RO" sz="2000" dirty="0">
                <a:solidFill>
                  <a:schemeClr val="accent4">
                    <a:lumMod val="60000"/>
                    <a:lumOff val="40000"/>
                  </a:schemeClr>
                </a:solidFill>
              </a:rPr>
              <a:t>(lb.Fr.)</a:t>
            </a:r>
            <a:r>
              <a:rPr lang="ro-RO" sz="2800" dirty="0"/>
              <a:t>=L</a:t>
            </a:r>
            <a:r>
              <a:rPr lang="fr-FR" sz="2800" dirty="0"/>
              <a:t>'évaporation est le processus par lequel les atomes ou les molécules d'un corps à l'état liquide accumulent suffisamment d'énergie pour atteindre un état gazeux</a:t>
            </a:r>
            <a:r>
              <a:rPr lang="ro-RO" sz="2800" dirty="0"/>
              <a:t>.</a:t>
            </a:r>
            <a:endParaRPr lang="en-US" sz="2800" dirty="0"/>
          </a:p>
        </p:txBody>
      </p:sp>
    </p:spTree>
    <p:extLst>
      <p:ext uri="{BB962C8B-B14F-4D97-AF65-F5344CB8AC3E}">
        <p14:creationId xmlns:p14="http://schemas.microsoft.com/office/powerpoint/2010/main" val="4009421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59F18-C187-9DE9-4A13-2D5EE6D8357F}"/>
              </a:ext>
            </a:extLst>
          </p:cNvPr>
          <p:cNvSpPr txBox="1"/>
          <p:nvPr/>
        </p:nvSpPr>
        <p:spPr>
          <a:xfrm>
            <a:off x="754966" y="1566952"/>
            <a:ext cx="10682068" cy="3724096"/>
          </a:xfrm>
          <a:prstGeom prst="rect">
            <a:avLst/>
          </a:prstGeom>
          <a:noFill/>
        </p:spPr>
        <p:txBody>
          <a:bodyPr wrap="square" rtlCol="0">
            <a:spAutoFit/>
          </a:bodyPr>
          <a:lstStyle/>
          <a:p>
            <a:r>
              <a:rPr lang="ro-RO" sz="3200" dirty="0">
                <a:solidFill>
                  <a:schemeClr val="accent3">
                    <a:lumMod val="50000"/>
                  </a:schemeClr>
                </a:solidFill>
              </a:rPr>
              <a:t> </a:t>
            </a:r>
            <a:r>
              <a:rPr lang="en-US" sz="3200" dirty="0">
                <a:solidFill>
                  <a:schemeClr val="accent3">
                    <a:lumMod val="50000"/>
                  </a:schemeClr>
                </a:solidFill>
              </a:rPr>
              <a:t>Transparent</a:t>
            </a:r>
            <a:r>
              <a:rPr lang="en-US" sz="2000" dirty="0">
                <a:solidFill>
                  <a:schemeClr val="accent3">
                    <a:lumMod val="50000"/>
                  </a:schemeClr>
                </a:solidFill>
              </a:rPr>
              <a:t>(</a:t>
            </a:r>
            <a:r>
              <a:rPr lang="ro-RO" sz="2000" dirty="0">
                <a:solidFill>
                  <a:schemeClr val="accent3">
                    <a:lumMod val="50000"/>
                  </a:schemeClr>
                </a:solidFill>
              </a:rPr>
              <a:t>lb.Rom.</a:t>
            </a:r>
            <a:r>
              <a:rPr lang="en-US" sz="2000" dirty="0">
                <a:solidFill>
                  <a:schemeClr val="accent3">
                    <a:lumMod val="50000"/>
                  </a:schemeClr>
                </a:solidFill>
              </a:rPr>
              <a:t>)</a:t>
            </a:r>
            <a:r>
              <a:rPr lang="ro-RO" sz="2800" dirty="0"/>
              <a:t>=</a:t>
            </a:r>
            <a:r>
              <a:rPr lang="en-US" sz="2800" dirty="0"/>
              <a:t>Care </a:t>
            </a:r>
            <a:r>
              <a:rPr lang="en-US" sz="2800" dirty="0" err="1"/>
              <a:t>lasă</a:t>
            </a:r>
            <a:r>
              <a:rPr lang="en-US" sz="2800" dirty="0"/>
              <a:t> </a:t>
            </a:r>
            <a:r>
              <a:rPr lang="en-US" sz="2800" dirty="0" err="1"/>
              <a:t>să</a:t>
            </a:r>
            <a:r>
              <a:rPr lang="en-US" sz="2800" dirty="0"/>
              <a:t> se </a:t>
            </a:r>
            <a:r>
              <a:rPr lang="en-US" sz="2800" dirty="0" err="1"/>
              <a:t>vadă</a:t>
            </a:r>
            <a:r>
              <a:rPr lang="en-US" sz="2800" dirty="0"/>
              <a:t> </a:t>
            </a:r>
            <a:r>
              <a:rPr lang="en-US" sz="2800" dirty="0" err="1"/>
              <a:t>prin</a:t>
            </a:r>
            <a:r>
              <a:rPr lang="en-US" sz="2800" dirty="0"/>
              <a:t> </a:t>
            </a:r>
            <a:r>
              <a:rPr lang="en-US" sz="2800" dirty="0" err="1"/>
              <a:t>el</a:t>
            </a:r>
            <a:r>
              <a:rPr lang="en-US" sz="2800" dirty="0"/>
              <a:t> – Se </a:t>
            </a:r>
            <a:r>
              <a:rPr lang="en-US" sz="2800" dirty="0" err="1"/>
              <a:t>referă</a:t>
            </a:r>
            <a:r>
              <a:rPr lang="en-US" sz="2800" dirty="0"/>
              <a:t> la un material </a:t>
            </a:r>
            <a:r>
              <a:rPr lang="en-US" sz="2800" dirty="0" err="1"/>
              <a:t>sau</a:t>
            </a:r>
            <a:r>
              <a:rPr lang="en-US" sz="2800" dirty="0"/>
              <a:t> </a:t>
            </a:r>
            <a:r>
              <a:rPr lang="en-US" sz="2800" dirty="0" err="1"/>
              <a:t>obiect</a:t>
            </a:r>
            <a:r>
              <a:rPr lang="en-US" sz="2800" dirty="0"/>
              <a:t> </a:t>
            </a:r>
            <a:r>
              <a:rPr lang="en-US" sz="2800" dirty="0" err="1"/>
              <a:t>prin</a:t>
            </a:r>
            <a:r>
              <a:rPr lang="en-US" sz="2800" dirty="0"/>
              <a:t> care lumina </a:t>
            </a:r>
            <a:r>
              <a:rPr lang="en-US" sz="2800" dirty="0" err="1"/>
              <a:t>trece</a:t>
            </a:r>
            <a:r>
              <a:rPr lang="en-US" sz="2800" dirty="0"/>
              <a:t> </a:t>
            </a:r>
            <a:r>
              <a:rPr lang="en-US" sz="2800" dirty="0" err="1"/>
              <a:t>în</a:t>
            </a:r>
            <a:r>
              <a:rPr lang="en-US" sz="2800" dirty="0"/>
              <a:t> </a:t>
            </a:r>
            <a:r>
              <a:rPr lang="en-US" sz="2800" dirty="0" err="1"/>
              <a:t>așa</a:t>
            </a:r>
            <a:r>
              <a:rPr lang="en-US" sz="2800" dirty="0"/>
              <a:t> </a:t>
            </a:r>
            <a:r>
              <a:rPr lang="en-US" sz="2800" dirty="0" err="1"/>
              <a:t>fel</a:t>
            </a:r>
            <a:r>
              <a:rPr lang="en-US" sz="2800" dirty="0"/>
              <a:t> </a:t>
            </a:r>
            <a:r>
              <a:rPr lang="en-US" sz="2800" dirty="0" err="1"/>
              <a:t>încât</a:t>
            </a:r>
            <a:r>
              <a:rPr lang="en-US" sz="2800" dirty="0"/>
              <a:t> </a:t>
            </a:r>
            <a:r>
              <a:rPr lang="en-US" sz="2800" dirty="0" err="1"/>
              <a:t>formele</a:t>
            </a:r>
            <a:r>
              <a:rPr lang="en-US" sz="2800" dirty="0"/>
              <a:t> </a:t>
            </a:r>
            <a:r>
              <a:rPr lang="en-US" sz="2800" dirty="0" err="1"/>
              <a:t>sau</a:t>
            </a:r>
            <a:r>
              <a:rPr lang="en-US" sz="2800" dirty="0"/>
              <a:t> </a:t>
            </a:r>
            <a:r>
              <a:rPr lang="en-US" sz="2800" dirty="0" err="1"/>
              <a:t>obiectele</a:t>
            </a:r>
            <a:r>
              <a:rPr lang="en-US" sz="2800" dirty="0"/>
              <a:t> de </a:t>
            </a:r>
            <a:r>
              <a:rPr lang="en-US" sz="2800" dirty="0" err="1"/>
              <a:t>dincolo</a:t>
            </a:r>
            <a:r>
              <a:rPr lang="en-US" sz="2800" dirty="0"/>
              <a:t> pot fi </a:t>
            </a:r>
            <a:r>
              <a:rPr lang="en-US" sz="2800" dirty="0" err="1"/>
              <a:t>văzute</a:t>
            </a:r>
            <a:r>
              <a:rPr lang="en-US" sz="2800" dirty="0"/>
              <a:t> </a:t>
            </a:r>
            <a:r>
              <a:rPr lang="en-US" sz="2800" dirty="0" err="1"/>
              <a:t>clar</a:t>
            </a:r>
            <a:r>
              <a:rPr lang="en-US" sz="2800" dirty="0"/>
              <a:t>.</a:t>
            </a:r>
            <a:endParaRPr lang="ro-RO" sz="2800" dirty="0"/>
          </a:p>
          <a:p>
            <a:r>
              <a:rPr lang="ro-RO" sz="3200" dirty="0">
                <a:solidFill>
                  <a:schemeClr val="accent3">
                    <a:lumMod val="50000"/>
                  </a:schemeClr>
                </a:solidFill>
              </a:rPr>
              <a:t> </a:t>
            </a:r>
            <a:r>
              <a:rPr lang="en-US" sz="3200" dirty="0">
                <a:solidFill>
                  <a:schemeClr val="accent3">
                    <a:lumMod val="50000"/>
                  </a:schemeClr>
                </a:solidFill>
              </a:rPr>
              <a:t>Transparent </a:t>
            </a:r>
            <a:r>
              <a:rPr lang="en-US" sz="2000" dirty="0">
                <a:solidFill>
                  <a:schemeClr val="accent3">
                    <a:lumMod val="50000"/>
                  </a:schemeClr>
                </a:solidFill>
              </a:rPr>
              <a:t>(</a:t>
            </a:r>
            <a:r>
              <a:rPr lang="ro-RO" sz="2000" dirty="0">
                <a:solidFill>
                  <a:schemeClr val="accent3">
                    <a:lumMod val="50000"/>
                  </a:schemeClr>
                </a:solidFill>
              </a:rPr>
              <a:t>lb.Eng.)</a:t>
            </a:r>
            <a:r>
              <a:rPr lang="ro-RO" sz="2800" dirty="0"/>
              <a:t>=</a:t>
            </a:r>
            <a:r>
              <a:rPr lang="ro-RO" sz="2000" dirty="0">
                <a:solidFill>
                  <a:schemeClr val="accent3">
                    <a:lumMod val="50000"/>
                  </a:schemeClr>
                </a:solidFill>
              </a:rPr>
              <a:t> ​</a:t>
            </a:r>
            <a:r>
              <a:rPr lang="ro-RO" sz="2800" dirty="0"/>
              <a:t>Refers to a material</a:t>
            </a:r>
            <a:r>
              <a:rPr lang="en-US" sz="2800" dirty="0"/>
              <a:t> or objects beyond can be clearly seen.</a:t>
            </a:r>
            <a:endParaRPr lang="ro-RO" sz="2800" dirty="0"/>
          </a:p>
          <a:p>
            <a:r>
              <a:rPr lang="ro-RO" sz="3200" dirty="0">
                <a:solidFill>
                  <a:schemeClr val="accent3">
                    <a:lumMod val="50000"/>
                  </a:schemeClr>
                </a:solidFill>
              </a:rPr>
              <a:t> </a:t>
            </a:r>
            <a:r>
              <a:rPr lang="fr-FR" sz="3200" dirty="0">
                <a:solidFill>
                  <a:schemeClr val="accent3">
                    <a:lumMod val="50000"/>
                  </a:schemeClr>
                </a:solidFill>
              </a:rPr>
              <a:t>Transparent</a:t>
            </a:r>
            <a:r>
              <a:rPr lang="fr-FR" sz="2800" dirty="0"/>
              <a:t> </a:t>
            </a:r>
            <a:r>
              <a:rPr lang="fr-FR" sz="2000" dirty="0">
                <a:solidFill>
                  <a:schemeClr val="accent3">
                    <a:lumMod val="50000"/>
                  </a:schemeClr>
                </a:solidFill>
              </a:rPr>
              <a:t>(</a:t>
            </a:r>
            <a:r>
              <a:rPr lang="ro-RO" sz="2000" dirty="0">
                <a:solidFill>
                  <a:schemeClr val="accent3">
                    <a:lumMod val="50000"/>
                  </a:schemeClr>
                </a:solidFill>
              </a:rPr>
              <a:t>lb.Fr.</a:t>
            </a:r>
            <a:r>
              <a:rPr lang="fr-FR" sz="2000" dirty="0">
                <a:solidFill>
                  <a:schemeClr val="accent3">
                    <a:lumMod val="50000"/>
                  </a:schemeClr>
                </a:solidFill>
              </a:rPr>
              <a:t>)</a:t>
            </a:r>
            <a:r>
              <a:rPr lang="ro-RO" sz="2800" dirty="0"/>
              <a:t>=F</a:t>
            </a:r>
            <a:r>
              <a:rPr lang="fr-FR" sz="2800" dirty="0"/>
              <a:t>ait référence à un matériau ou un objet à travers lequel la lumière passe de telle manière que les formes ou les objets au-delà peuvent être clairement vus.</a:t>
            </a:r>
            <a:endParaRPr lang="en-US" sz="2800" dirty="0"/>
          </a:p>
        </p:txBody>
      </p:sp>
    </p:spTree>
    <p:extLst>
      <p:ext uri="{BB962C8B-B14F-4D97-AF65-F5344CB8AC3E}">
        <p14:creationId xmlns:p14="http://schemas.microsoft.com/office/powerpoint/2010/main" val="4249604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32991-CB47-D2CB-40CC-8C94969AA9C2}"/>
              </a:ext>
            </a:extLst>
          </p:cNvPr>
          <p:cNvSpPr txBox="1"/>
          <p:nvPr/>
        </p:nvSpPr>
        <p:spPr>
          <a:xfrm>
            <a:off x="769034" y="1566952"/>
            <a:ext cx="10653932" cy="3724096"/>
          </a:xfrm>
          <a:prstGeom prst="rect">
            <a:avLst/>
          </a:prstGeom>
          <a:noFill/>
        </p:spPr>
        <p:txBody>
          <a:bodyPr wrap="square" rtlCol="0">
            <a:spAutoFit/>
          </a:bodyPr>
          <a:lstStyle/>
          <a:p>
            <a:r>
              <a:rPr lang="ro-RO" sz="3200" dirty="0">
                <a:solidFill>
                  <a:srgbClr val="7030A0"/>
                </a:solidFill>
              </a:rPr>
              <a:t> </a:t>
            </a:r>
            <a:r>
              <a:rPr lang="en-US" sz="3200" dirty="0" err="1">
                <a:solidFill>
                  <a:srgbClr val="7030A0"/>
                </a:solidFill>
              </a:rPr>
              <a:t>Reflexie</a:t>
            </a:r>
            <a:r>
              <a:rPr lang="en-US" sz="2000" dirty="0">
                <a:solidFill>
                  <a:srgbClr val="7030A0"/>
                </a:solidFill>
              </a:rPr>
              <a:t>(</a:t>
            </a:r>
            <a:r>
              <a:rPr lang="ro-RO" sz="2000" dirty="0">
                <a:solidFill>
                  <a:srgbClr val="7030A0"/>
                </a:solidFill>
              </a:rPr>
              <a:t>lb.Rom,</a:t>
            </a:r>
            <a:r>
              <a:rPr lang="en-US" sz="2000" dirty="0">
                <a:solidFill>
                  <a:srgbClr val="7030A0"/>
                </a:solidFill>
              </a:rPr>
              <a:t>)</a:t>
            </a:r>
            <a:r>
              <a:rPr lang="ro-RO" sz="2800" dirty="0"/>
              <a:t>=</a:t>
            </a:r>
            <a:r>
              <a:rPr lang="en-US" sz="2800" dirty="0"/>
              <a:t>Se </a:t>
            </a:r>
            <a:r>
              <a:rPr lang="en-US" sz="2800" dirty="0" err="1"/>
              <a:t>referă</a:t>
            </a:r>
            <a:r>
              <a:rPr lang="en-US" sz="2800" dirty="0"/>
              <a:t> la </a:t>
            </a:r>
            <a:r>
              <a:rPr lang="en-US" sz="2800" dirty="0" err="1"/>
              <a:t>fenomenul</a:t>
            </a:r>
            <a:r>
              <a:rPr lang="en-US" sz="2800" dirty="0"/>
              <a:t> </a:t>
            </a:r>
            <a:r>
              <a:rPr lang="en-US" sz="2800" dirty="0" err="1"/>
              <a:t>prin</a:t>
            </a:r>
            <a:r>
              <a:rPr lang="en-US" sz="2800" dirty="0"/>
              <a:t> care o </a:t>
            </a:r>
            <a:r>
              <a:rPr lang="en-US" sz="2800" dirty="0" err="1"/>
              <a:t>undă</a:t>
            </a:r>
            <a:r>
              <a:rPr lang="en-US" sz="2800" dirty="0"/>
              <a:t>, fie </a:t>
            </a:r>
            <a:r>
              <a:rPr lang="en-US" sz="2800" dirty="0" err="1"/>
              <a:t>ea</a:t>
            </a:r>
            <a:r>
              <a:rPr lang="en-US" sz="2800" dirty="0"/>
              <a:t> </a:t>
            </a:r>
            <a:r>
              <a:rPr lang="en-US" sz="2800" dirty="0" err="1"/>
              <a:t>luminoasă</a:t>
            </a:r>
            <a:r>
              <a:rPr lang="en-US" sz="2800" dirty="0"/>
              <a:t>, </a:t>
            </a:r>
            <a:r>
              <a:rPr lang="en-US" sz="2800" dirty="0" err="1"/>
              <a:t>sonoră</a:t>
            </a:r>
            <a:r>
              <a:rPr lang="en-US" sz="2800" dirty="0"/>
              <a:t> </a:t>
            </a:r>
            <a:r>
              <a:rPr lang="en-US" sz="2800" dirty="0" err="1"/>
              <a:t>sau</a:t>
            </a:r>
            <a:r>
              <a:rPr lang="en-US" sz="2800" dirty="0"/>
              <a:t> de </a:t>
            </a:r>
            <a:r>
              <a:rPr lang="en-US" sz="2800" dirty="0" err="1"/>
              <a:t>altă</a:t>
            </a:r>
            <a:r>
              <a:rPr lang="en-US" sz="2800" dirty="0"/>
              <a:t> </a:t>
            </a:r>
            <a:r>
              <a:rPr lang="en-US" sz="2800" dirty="0" err="1"/>
              <a:t>natură</a:t>
            </a:r>
            <a:r>
              <a:rPr lang="en-US" sz="2800" dirty="0"/>
              <a:t>, se </a:t>
            </a:r>
            <a:r>
              <a:rPr lang="en-US" sz="2800" dirty="0" err="1"/>
              <a:t>întoarce</a:t>
            </a:r>
            <a:r>
              <a:rPr lang="en-US" sz="2800" dirty="0"/>
              <a:t> </a:t>
            </a:r>
            <a:r>
              <a:rPr lang="en-US" sz="2800" dirty="0" err="1"/>
              <a:t>într</a:t>
            </a:r>
            <a:r>
              <a:rPr lang="en-US" sz="2800" dirty="0"/>
              <a:t>-un </a:t>
            </a:r>
            <a:r>
              <a:rPr lang="en-US" sz="2800" dirty="0" err="1"/>
              <a:t>mediu</a:t>
            </a:r>
            <a:r>
              <a:rPr lang="en-US" sz="2800" dirty="0"/>
              <a:t> </a:t>
            </a:r>
            <a:r>
              <a:rPr lang="en-US" sz="2800" dirty="0" err="1"/>
              <a:t>după</a:t>
            </a:r>
            <a:r>
              <a:rPr lang="en-US" sz="2800" dirty="0"/>
              <a:t> </a:t>
            </a:r>
            <a:r>
              <a:rPr lang="en-US" sz="2800" dirty="0" err="1"/>
              <a:t>ce</a:t>
            </a:r>
            <a:r>
              <a:rPr lang="en-US" sz="2800" dirty="0"/>
              <a:t> </a:t>
            </a:r>
            <a:r>
              <a:rPr lang="en-US" sz="2800" dirty="0" err="1"/>
              <a:t>lovește</a:t>
            </a:r>
            <a:r>
              <a:rPr lang="en-US" sz="2800" dirty="0"/>
              <a:t> o </a:t>
            </a:r>
            <a:r>
              <a:rPr lang="en-US" sz="2800" dirty="0" err="1"/>
              <a:t>suprafață</a:t>
            </a:r>
            <a:r>
              <a:rPr lang="en-US" sz="2800" dirty="0"/>
              <a:t>. </a:t>
            </a:r>
            <a:endParaRPr lang="ro-RO" sz="2800" dirty="0"/>
          </a:p>
          <a:p>
            <a:r>
              <a:rPr lang="ro-RO" sz="3200" dirty="0">
                <a:solidFill>
                  <a:srgbClr val="7030A0"/>
                </a:solidFill>
              </a:rPr>
              <a:t> </a:t>
            </a:r>
            <a:r>
              <a:rPr lang="en-US" sz="3200" dirty="0">
                <a:solidFill>
                  <a:srgbClr val="7030A0"/>
                </a:solidFill>
              </a:rPr>
              <a:t>Reflection</a:t>
            </a:r>
            <a:r>
              <a:rPr lang="en-US" sz="2000" dirty="0">
                <a:solidFill>
                  <a:srgbClr val="7030A0"/>
                </a:solidFill>
              </a:rPr>
              <a:t>(</a:t>
            </a:r>
            <a:r>
              <a:rPr lang="ro-RO" sz="2000" dirty="0">
                <a:solidFill>
                  <a:srgbClr val="7030A0"/>
                </a:solidFill>
              </a:rPr>
              <a:t>lb.Eng.</a:t>
            </a:r>
            <a:r>
              <a:rPr lang="en-US" sz="2000" dirty="0">
                <a:solidFill>
                  <a:srgbClr val="7030A0"/>
                </a:solidFill>
              </a:rPr>
              <a:t>)</a:t>
            </a:r>
            <a:r>
              <a:rPr lang="ro-RO" sz="2800" dirty="0"/>
              <a:t>=</a:t>
            </a:r>
            <a:r>
              <a:rPr lang="en-US" sz="2800" dirty="0"/>
              <a:t>Refers to the phenomenon whereby a wave, whether light, sound or otherwise, bounces back in a medium after striking a surface.</a:t>
            </a:r>
            <a:endParaRPr lang="ro-RO" sz="2800" dirty="0"/>
          </a:p>
          <a:p>
            <a:r>
              <a:rPr lang="ro-RO" sz="3200" dirty="0">
                <a:solidFill>
                  <a:srgbClr val="7030A0"/>
                </a:solidFill>
              </a:rPr>
              <a:t> </a:t>
            </a:r>
            <a:r>
              <a:rPr lang="fr-FR" sz="3200" dirty="0">
                <a:solidFill>
                  <a:srgbClr val="7030A0"/>
                </a:solidFill>
              </a:rPr>
              <a:t>Réflexion</a:t>
            </a:r>
            <a:r>
              <a:rPr lang="fr-FR" sz="2000" dirty="0">
                <a:solidFill>
                  <a:srgbClr val="7030A0"/>
                </a:solidFill>
              </a:rPr>
              <a:t>(</a:t>
            </a:r>
            <a:r>
              <a:rPr lang="ro-RO" sz="2000" dirty="0">
                <a:solidFill>
                  <a:srgbClr val="7030A0"/>
                </a:solidFill>
              </a:rPr>
              <a:t>lb.Fr.</a:t>
            </a:r>
            <a:r>
              <a:rPr lang="fr-FR" sz="2000" dirty="0">
                <a:solidFill>
                  <a:srgbClr val="7030A0"/>
                </a:solidFill>
              </a:rPr>
              <a:t>)</a:t>
            </a:r>
            <a:r>
              <a:rPr lang="ro-RO" sz="2800" dirty="0"/>
              <a:t>=</a:t>
            </a:r>
            <a:r>
              <a:rPr lang="fr-FR" sz="2800" dirty="0"/>
              <a:t>Désigne le phénomène par lequel une onde, qu'elle soit lumineuse, sonore ou autre, rebondit dans un milieu après avoir heurté une surface.</a:t>
            </a:r>
            <a:endParaRPr lang="en-US" sz="2800" dirty="0"/>
          </a:p>
        </p:txBody>
      </p:sp>
    </p:spTree>
    <p:extLst>
      <p:ext uri="{BB962C8B-B14F-4D97-AF65-F5344CB8AC3E}">
        <p14:creationId xmlns:p14="http://schemas.microsoft.com/office/powerpoint/2010/main" val="17907363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latin typeface="Bernard MT Condensed" panose="02050806060905020404" pitchFamily="18" charset="0"/>
              </a:rPr>
              <a:t>Mini </a:t>
            </a:r>
            <a:r>
              <a:rPr lang="en-US" sz="8800" dirty="0" err="1">
                <a:latin typeface="Bernard MT Condensed" panose="02050806060905020404" pitchFamily="18" charset="0"/>
              </a:rPr>
              <a:t>fizicieni</a:t>
            </a:r>
            <a:endParaRPr lang="en-US" sz="8800" dirty="0">
              <a:latin typeface="Bernard MT Condensed" panose="02050806060905020404" pitchFamily="18" charset="0"/>
            </a:endParaRPr>
          </a:p>
        </p:txBody>
      </p:sp>
      <p:sp>
        <p:nvSpPr>
          <p:cNvPr id="3" name="Subtitle 2"/>
          <p:cNvSpPr>
            <a:spLocks noGrp="1"/>
          </p:cNvSpPr>
          <p:nvPr>
            <p:ph type="subTitle" idx="1"/>
          </p:nvPr>
        </p:nvSpPr>
        <p:spPr/>
        <p:txBody>
          <a:bodyPr>
            <a:normAutofit fontScale="77500" lnSpcReduction="20000"/>
          </a:bodyPr>
          <a:lstStyle/>
          <a:p>
            <a:r>
              <a:rPr lang="en-US" dirty="0"/>
              <a:t>                                                                   De   </a:t>
            </a:r>
            <a:r>
              <a:rPr lang="en-US" dirty="0" err="1"/>
              <a:t>Matei</a:t>
            </a:r>
            <a:r>
              <a:rPr lang="en-US" dirty="0"/>
              <a:t> </a:t>
            </a:r>
            <a:r>
              <a:rPr lang="en-US" dirty="0" err="1"/>
              <a:t>Bolog</a:t>
            </a:r>
            <a:endParaRPr lang="en-US" dirty="0"/>
          </a:p>
          <a:p>
            <a:r>
              <a:rPr lang="en-US" dirty="0"/>
              <a:t>                                                                             Plesca Patrick</a:t>
            </a:r>
          </a:p>
          <a:p>
            <a:r>
              <a:rPr lang="en-US" dirty="0"/>
              <a:t>                                                                            </a:t>
            </a:r>
            <a:r>
              <a:rPr lang="en-US" dirty="0" err="1"/>
              <a:t>Calin</a:t>
            </a:r>
            <a:r>
              <a:rPr lang="en-US" dirty="0"/>
              <a:t> Darius</a:t>
            </a:r>
          </a:p>
          <a:p>
            <a:r>
              <a:rPr lang="en-US" dirty="0"/>
              <a:t>                                                                               </a:t>
            </a:r>
            <a:r>
              <a:rPr lang="en-US" dirty="0" err="1"/>
              <a:t>Cozma</a:t>
            </a:r>
            <a:r>
              <a:rPr lang="en-US" dirty="0"/>
              <a:t> Stefan</a:t>
            </a:r>
          </a:p>
        </p:txBody>
      </p:sp>
    </p:spTree>
    <p:extLst>
      <p:ext uri="{BB962C8B-B14F-4D97-AF65-F5344CB8AC3E}">
        <p14:creationId xmlns:p14="http://schemas.microsoft.com/office/powerpoint/2010/main" val="2257285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Tensiunea</a:t>
            </a:r>
            <a:r>
              <a:rPr lang="en-US" dirty="0"/>
              <a:t> </a:t>
            </a:r>
            <a:r>
              <a:rPr lang="en-US" dirty="0" err="1"/>
              <a:t>superficiala</a:t>
            </a:r>
            <a:r>
              <a:rPr lang="en-US" dirty="0"/>
              <a:t> a </a:t>
            </a:r>
            <a:r>
              <a:rPr lang="en-US" dirty="0" err="1"/>
              <a:t>apei</a:t>
            </a:r>
            <a:endParaRPr lang="en-US" dirty="0"/>
          </a:p>
        </p:txBody>
      </p:sp>
      <p:sp>
        <p:nvSpPr>
          <p:cNvPr id="4" name="Rectangle 1"/>
          <p:cNvSpPr>
            <a:spLocks noGrp="1" noChangeArrowheads="1"/>
          </p:cNvSpPr>
          <p:nvPr>
            <p:ph idx="1"/>
          </p:nvPr>
        </p:nvSpPr>
        <p:spPr bwMode="auto">
          <a:xfrm>
            <a:off x="1140759" y="2525659"/>
            <a:ext cx="99104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buFont typeface="Arial" panose="020B0604020202020204" pitchFamily="34" charset="0"/>
              <a:buChar char="•"/>
            </a:pPr>
            <a:r>
              <a:rPr lang="en-US" altLang="en-US" sz="1800" b="1" dirty="0" err="1">
                <a:latin typeface="Arial" panose="020B0604020202020204" pitchFamily="34" charset="0"/>
                <a:cs typeface="Arial" panose="020B0604020202020204" pitchFamily="34" charset="0"/>
              </a:rPr>
              <a:t>Română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Tensiunea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superficială</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apei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este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forța</a:t>
            </a:r>
            <a:r>
              <a:rPr lang="en-US" altLang="en-US" sz="1800" dirty="0">
                <a:latin typeface="Arial" panose="020B0604020202020204" pitchFamily="34" charset="0"/>
                <a:cs typeface="Arial" panose="020B0604020202020204" pitchFamily="34" charset="0"/>
              </a:rPr>
              <a:t> care </a:t>
            </a:r>
            <a:r>
              <a:rPr lang="en-US" altLang="en-US" sz="1800" dirty="0" err="1">
                <a:latin typeface="Arial" panose="020B0604020202020204" pitchFamily="34" charset="0"/>
                <a:cs typeface="Arial" panose="020B0604020202020204" pitchFamily="34" charset="0"/>
              </a:rPr>
              <a:t>formează</a:t>
            </a:r>
            <a:r>
              <a:rPr lang="en-US" altLang="en-US" sz="1800" dirty="0">
                <a:latin typeface="Arial" panose="020B0604020202020204" pitchFamily="34" charset="0"/>
                <a:cs typeface="Arial" panose="020B0604020202020204" pitchFamily="34" charset="0"/>
              </a:rPr>
              <a:t> o "</a:t>
            </a:r>
            <a:r>
              <a:rPr lang="en-US" altLang="en-US" sz="1800" dirty="0" err="1">
                <a:latin typeface="Arial" panose="020B0604020202020204" pitchFamily="34" charset="0"/>
                <a:cs typeface="Arial" panose="020B0604020202020204" pitchFamily="34" charset="0"/>
              </a:rPr>
              <a:t>peliculă</a:t>
            </a:r>
            <a:r>
              <a:rPr lang="en-US" altLang="en-US" sz="1800" dirty="0">
                <a:latin typeface="Arial" panose="020B0604020202020204" pitchFamily="34" charset="0"/>
                <a:cs typeface="Arial" panose="020B0604020202020204" pitchFamily="34" charset="0"/>
              </a:rPr>
              <a:t>" la </a:t>
            </a:r>
            <a:r>
              <a:rPr lang="en-US" altLang="en-US" sz="1800" dirty="0" err="1">
                <a:latin typeface="Arial" panose="020B0604020202020204" pitchFamily="34" charset="0"/>
                <a:cs typeface="Arial" panose="020B0604020202020204" pitchFamily="34" charset="0"/>
              </a:rPr>
              <a:t>suprafață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datorită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atracției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între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moleculele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apă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Aceasta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permite</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exemplu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insectelor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meargă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apă</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fără</a:t>
            </a:r>
            <a:r>
              <a:rPr lang="en-US" altLang="en-US" sz="1800" dirty="0">
                <a:latin typeface="Arial" panose="020B0604020202020204" pitchFamily="34" charset="0"/>
                <a:cs typeface="Arial" panose="020B0604020202020204" pitchFamily="34" charset="0"/>
              </a:rPr>
              <a:t> a se </a:t>
            </a:r>
            <a:r>
              <a:rPr lang="en-US" altLang="en-US" sz="1800" dirty="0" err="1">
                <a:latin typeface="Arial" panose="020B0604020202020204" pitchFamily="34" charset="0"/>
                <a:cs typeface="Arial" panose="020B0604020202020204" pitchFamily="34" charset="0"/>
              </a:rPr>
              <a:t>scufunda</a:t>
            </a:r>
            <a:r>
              <a:rPr lang="en-US" altLang="en-US" sz="1800" dirty="0"/>
              <a:t>.</a:t>
            </a:r>
            <a:r>
              <a:rPr lang="ro-RO" altLang="en-US" sz="1800" dirty="0"/>
              <a:t>1w</a:t>
            </a:r>
            <a:endParaRPr lang="en-US" altLang="en-US" sz="1800" dirty="0"/>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Engleză</a:t>
            </a:r>
            <a:r>
              <a:rPr kumimoji="0" lang="en-US" altLang="en-US" sz="1800" b="1" i="0" u="none" strike="noStrike" cap="none" normalizeH="0" baseline="0" dirty="0">
                <a:ln>
                  <a:noFill/>
                </a:ln>
                <a:solidFill>
                  <a:schemeClr val="tx1"/>
                </a:solidFill>
                <a:effectLst/>
                <a:latin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Surface tension of water is the force that forms a "film" at its surface due to the attraction between water molecules. This allows, for example, insects to walk on water without sinking.</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Franceză</a:t>
            </a:r>
            <a:r>
              <a:rPr kumimoji="0" lang="en-US" altLang="en-US" sz="1800" b="1" i="0" u="none" strike="noStrike" cap="none" normalizeH="0" baseline="0" dirty="0">
                <a:ln>
                  <a:noFill/>
                </a:ln>
                <a:solidFill>
                  <a:schemeClr val="tx1"/>
                </a:solidFill>
                <a:effectLst/>
                <a:latin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La tension </a:t>
            </a:r>
            <a:r>
              <a:rPr kumimoji="0" lang="en-US" altLang="en-US" sz="1800" b="0" i="0" u="none" strike="noStrike" cap="none" normalizeH="0" baseline="0" dirty="0" err="1">
                <a:ln>
                  <a:noFill/>
                </a:ln>
                <a:solidFill>
                  <a:schemeClr val="tx1"/>
                </a:solidFill>
                <a:effectLst/>
                <a:latin typeface="Arial" panose="020B0604020202020204" pitchFamily="34" charset="0"/>
              </a:rPr>
              <a:t>superficielle</a:t>
            </a:r>
            <a:r>
              <a:rPr kumimoji="0" lang="en-US" altLang="en-US" sz="1800" b="0" i="0" u="none" strike="noStrike" cap="none" normalizeH="0" baseline="0" dirty="0">
                <a:ln>
                  <a:noFill/>
                </a:ln>
                <a:solidFill>
                  <a:schemeClr val="tx1"/>
                </a:solidFill>
                <a:effectLst/>
                <a:latin typeface="Arial" panose="020B0604020202020204" pitchFamily="34" charset="0"/>
              </a:rPr>
              <a:t> de </a:t>
            </a:r>
            <a:r>
              <a:rPr kumimoji="0" lang="en-US" altLang="en-US" sz="1800" b="0" i="0" u="none" strike="noStrike" cap="none" normalizeH="0" baseline="0" dirty="0" err="1">
                <a:ln>
                  <a:noFill/>
                </a:ln>
                <a:solidFill>
                  <a:schemeClr val="tx1"/>
                </a:solidFill>
                <a:effectLst/>
                <a:latin typeface="Arial" panose="020B0604020202020204" pitchFamily="34" charset="0"/>
              </a:rPr>
              <a:t>l'eau</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est</a:t>
            </a:r>
            <a:r>
              <a:rPr kumimoji="0" lang="en-US" altLang="en-US" sz="1800" b="0" i="0" u="none" strike="noStrike" cap="none" normalizeH="0" baseline="0" dirty="0">
                <a:ln>
                  <a:noFill/>
                </a:ln>
                <a:solidFill>
                  <a:schemeClr val="tx1"/>
                </a:solidFill>
                <a:effectLst/>
                <a:latin typeface="Arial" panose="020B0604020202020204" pitchFamily="34" charset="0"/>
              </a:rPr>
              <a:t> la force qui </a:t>
            </a:r>
            <a:r>
              <a:rPr kumimoji="0" lang="en-US" altLang="en-US" sz="1800" b="0" i="0" u="none" strike="noStrike" cap="none" normalizeH="0" baseline="0" dirty="0" err="1">
                <a:ln>
                  <a:noFill/>
                </a:ln>
                <a:solidFill>
                  <a:schemeClr val="tx1"/>
                </a:solidFill>
                <a:effectLst/>
                <a:latin typeface="Arial" panose="020B0604020202020204" pitchFamily="34" charset="0"/>
              </a:rPr>
              <a:t>forme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une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pellicule</a:t>
            </a:r>
            <a:r>
              <a:rPr kumimoji="0" lang="en-US" altLang="en-US" sz="1800" b="0" i="0" u="none" strike="noStrike" cap="none" normalizeH="0" baseline="0" dirty="0">
                <a:ln>
                  <a:noFill/>
                </a:ln>
                <a:solidFill>
                  <a:schemeClr val="tx1"/>
                </a:solidFill>
                <a:effectLst/>
                <a:latin typeface="Arial" panose="020B0604020202020204" pitchFamily="34" charset="0"/>
              </a:rPr>
              <a:t>" à </a:t>
            </a:r>
            <a:r>
              <a:rPr kumimoji="0" lang="en-US" altLang="en-US" sz="1800" b="0" i="0" u="none" strike="noStrike" cap="none" normalizeH="0" baseline="0" dirty="0" err="1">
                <a:ln>
                  <a:noFill/>
                </a:ln>
                <a:solidFill>
                  <a:schemeClr val="tx1"/>
                </a:solidFill>
                <a:effectLst/>
                <a:latin typeface="Arial" panose="020B0604020202020204" pitchFamily="34" charset="0"/>
              </a:rPr>
              <a:t>sa</a:t>
            </a:r>
            <a:r>
              <a:rPr kumimoji="0" lang="en-US" altLang="en-US" sz="1800" b="0" i="0" u="none" strike="noStrike" cap="none" normalizeH="0" baseline="0" dirty="0">
                <a:ln>
                  <a:noFill/>
                </a:ln>
                <a:solidFill>
                  <a:schemeClr val="tx1"/>
                </a:solidFill>
                <a:effectLst/>
                <a:latin typeface="Arial" panose="020B0604020202020204" pitchFamily="34" charset="0"/>
              </a:rPr>
              <a:t> surface </a:t>
            </a:r>
            <a:r>
              <a:rPr kumimoji="0" lang="en-US" altLang="en-US" sz="1800" b="0" i="0" u="none" strike="noStrike" cap="none" normalizeH="0" baseline="0" dirty="0" err="1">
                <a:ln>
                  <a:noFill/>
                </a:ln>
                <a:solidFill>
                  <a:schemeClr val="tx1"/>
                </a:solidFill>
                <a:effectLst/>
                <a:latin typeface="Arial" panose="020B0604020202020204" pitchFamily="34" charset="0"/>
              </a:rPr>
              <a:t>en</a:t>
            </a:r>
            <a:r>
              <a:rPr kumimoji="0" lang="en-US" altLang="en-US" sz="1800" b="0" i="0" u="none" strike="noStrike" cap="none" normalizeH="0" baseline="0" dirty="0">
                <a:ln>
                  <a:noFill/>
                </a:ln>
                <a:solidFill>
                  <a:schemeClr val="tx1"/>
                </a:solidFill>
                <a:effectLst/>
                <a:latin typeface="Arial" panose="020B0604020202020204" pitchFamily="34" charset="0"/>
              </a:rPr>
              <a:t> raison de </a:t>
            </a:r>
            <a:r>
              <a:rPr kumimoji="0" lang="en-US" altLang="en-US" sz="1800" b="0" i="0" u="none" strike="noStrike" cap="none" normalizeH="0" baseline="0" dirty="0" err="1">
                <a:ln>
                  <a:noFill/>
                </a:ln>
                <a:solidFill>
                  <a:schemeClr val="tx1"/>
                </a:solidFill>
                <a:effectLst/>
                <a:latin typeface="Arial" panose="020B0604020202020204" pitchFamily="34" charset="0"/>
              </a:rPr>
              <a:t>l'attraction</a:t>
            </a:r>
            <a:r>
              <a:rPr kumimoji="0" lang="en-US" altLang="en-US" sz="1800" b="0" i="0" u="none" strike="noStrike" cap="none" normalizeH="0" baseline="0" dirty="0">
                <a:ln>
                  <a:noFill/>
                </a:ln>
                <a:solidFill>
                  <a:schemeClr val="tx1"/>
                </a:solidFill>
                <a:effectLst/>
                <a:latin typeface="Arial" panose="020B0604020202020204" pitchFamily="34" charset="0"/>
              </a:rPr>
              <a:t> entre les </a:t>
            </a:r>
            <a:r>
              <a:rPr kumimoji="0" lang="en-US" altLang="en-US" sz="1800" b="0" i="0" u="none" strike="noStrike" cap="none" normalizeH="0" baseline="0" dirty="0" err="1">
                <a:ln>
                  <a:noFill/>
                </a:ln>
                <a:solidFill>
                  <a:schemeClr val="tx1"/>
                </a:solidFill>
                <a:effectLst/>
                <a:latin typeface="Arial" panose="020B0604020202020204" pitchFamily="34" charset="0"/>
              </a:rPr>
              <a:t>molécules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d'eau</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Cela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permet</a:t>
            </a:r>
            <a:r>
              <a:rPr kumimoji="0" lang="en-US" altLang="en-US" sz="1800" b="0" i="0" u="none" strike="noStrike" cap="none" normalizeH="0" baseline="0" dirty="0">
                <a:ln>
                  <a:noFill/>
                </a:ln>
                <a:solidFill>
                  <a:schemeClr val="tx1"/>
                </a:solidFill>
                <a:effectLst/>
                <a:latin typeface="Arial" panose="020B0604020202020204" pitchFamily="34" charset="0"/>
              </a:rPr>
              <a:t>, par </a:t>
            </a:r>
            <a:r>
              <a:rPr kumimoji="0" lang="en-US" altLang="en-US" sz="1800" b="0" i="0" u="none" strike="noStrike" cap="none" normalizeH="0" baseline="0" dirty="0" err="1">
                <a:ln>
                  <a:noFill/>
                </a:ln>
                <a:solidFill>
                  <a:schemeClr val="tx1"/>
                </a:solidFill>
                <a:effectLst/>
                <a:latin typeface="Arial" panose="020B0604020202020204" pitchFamily="34" charset="0"/>
              </a:rPr>
              <a:t>exemple</a:t>
            </a:r>
            <a:r>
              <a:rPr kumimoji="0" lang="en-US" altLang="en-US" sz="1800" b="0" i="0" u="none" strike="noStrike" cap="none" normalizeH="0" baseline="0" dirty="0">
                <a:ln>
                  <a:noFill/>
                </a:ln>
                <a:solidFill>
                  <a:schemeClr val="tx1"/>
                </a:solidFill>
                <a:effectLst/>
                <a:latin typeface="Arial" panose="020B0604020202020204" pitchFamily="34" charset="0"/>
              </a:rPr>
              <a:t>, aux </a:t>
            </a:r>
            <a:r>
              <a:rPr kumimoji="0" lang="en-US" altLang="en-US" sz="1800" b="0" i="0" u="none" strike="noStrike" cap="none" normalizeH="0" baseline="0" dirty="0" err="1">
                <a:ln>
                  <a:noFill/>
                </a:ln>
                <a:solidFill>
                  <a:schemeClr val="tx1"/>
                </a:solidFill>
                <a:effectLst/>
                <a:latin typeface="Arial" panose="020B0604020202020204" pitchFamily="34" charset="0"/>
              </a:rPr>
              <a:t>insectes</a:t>
            </a:r>
            <a:r>
              <a:rPr kumimoji="0" lang="en-US" altLang="en-US" sz="1800" b="0" i="0" u="none" strike="noStrike" cap="none" normalizeH="0" baseline="0" dirty="0">
                <a:ln>
                  <a:noFill/>
                </a:ln>
                <a:solidFill>
                  <a:schemeClr val="tx1"/>
                </a:solidFill>
                <a:effectLst/>
                <a:latin typeface="Arial" panose="020B0604020202020204" pitchFamily="34" charset="0"/>
              </a:rPr>
              <a:t> de marcher sur </a:t>
            </a:r>
            <a:r>
              <a:rPr kumimoji="0" lang="en-US" altLang="en-US" sz="1800" b="0" i="0" u="none" strike="noStrike" cap="none" normalizeH="0" baseline="0" dirty="0" err="1">
                <a:ln>
                  <a:noFill/>
                </a:ln>
                <a:solidFill>
                  <a:schemeClr val="tx1"/>
                </a:solidFill>
                <a:effectLst/>
                <a:latin typeface="Arial" panose="020B0604020202020204" pitchFamily="34" charset="0"/>
              </a:rPr>
              <a:t>l'eau</a:t>
            </a:r>
            <a:r>
              <a:rPr kumimoji="0" lang="en-US" altLang="en-US" sz="1800" b="0" i="0" u="none" strike="noStrike" cap="none" normalizeH="0" baseline="0" dirty="0">
                <a:ln>
                  <a:noFill/>
                </a:ln>
                <a:solidFill>
                  <a:schemeClr val="tx1"/>
                </a:solidFill>
                <a:effectLst/>
                <a:latin typeface="Arial" panose="020B0604020202020204" pitchFamily="34" charset="0"/>
              </a:rPr>
              <a:t> sans </a:t>
            </a:r>
            <a:r>
              <a:rPr kumimoji="0" lang="en-US" altLang="en-US" sz="1800" b="0" i="0" u="none" strike="noStrike" cap="none" normalizeH="0" baseline="0" dirty="0" err="1">
                <a:ln>
                  <a:noFill/>
                </a:ln>
                <a:solidFill>
                  <a:schemeClr val="tx1"/>
                </a:solidFill>
                <a:effectLst/>
                <a:latin typeface="Arial" panose="020B0604020202020204" pitchFamily="34" charset="0"/>
              </a:rPr>
              <a:t>sombrer</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0867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Culoarea</a:t>
            </a:r>
            <a:r>
              <a:rPr lang="en-US" dirty="0"/>
              <a:t> </a:t>
            </a:r>
            <a:r>
              <a:rPr lang="en-US" dirty="0" err="1"/>
              <a:t>irizant</a:t>
            </a:r>
            <a:r>
              <a:rPr lang="ro-RO" dirty="0"/>
              <a:t>ă</a:t>
            </a:r>
            <a:endParaRPr lang="en-US" dirty="0"/>
          </a:p>
        </p:txBody>
      </p:sp>
      <p:sp>
        <p:nvSpPr>
          <p:cNvPr id="3" name="Content Placeholder 2"/>
          <p:cNvSpPr>
            <a:spLocks noGrp="1"/>
          </p:cNvSpPr>
          <p:nvPr>
            <p:ph idx="1"/>
          </p:nvPr>
        </p:nvSpPr>
        <p:spPr/>
        <p:txBody>
          <a:bodyPr>
            <a:normAutofit/>
          </a:bodyPr>
          <a:lstStyle/>
          <a:p>
            <a:r>
              <a:rPr lang="en-US" sz="1800" b="1" dirty="0" err="1">
                <a:latin typeface="Arial" panose="020B0604020202020204" pitchFamily="34" charset="0"/>
                <a:cs typeface="Arial" panose="020B0604020202020204" pitchFamily="34" charset="0"/>
              </a:rPr>
              <a:t>Română:</a:t>
            </a:r>
            <a:r>
              <a:rPr lang="en-US" sz="1800" dirty="0" err="1">
                <a:latin typeface="Arial" panose="020B0604020202020204" pitchFamily="34" charset="0"/>
                <a:cs typeface="Arial" panose="020B0604020202020204" pitchFamily="34" charset="0"/>
              </a:rPr>
              <a:t>Culoarea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irizantă</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baloanelor</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săpun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provine</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interferența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luminii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Filmul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subțire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săpun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reflectă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refractă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lumina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generând</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gamă</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culori</a:t>
            </a:r>
            <a:r>
              <a:rPr lang="en-US" sz="1800" dirty="0">
                <a:latin typeface="Arial" panose="020B0604020202020204" pitchFamily="34" charset="0"/>
                <a:cs typeface="Arial" panose="020B0604020202020204" pitchFamily="34" charset="0"/>
              </a:rPr>
              <a:t> care se </a:t>
            </a:r>
            <a:r>
              <a:rPr lang="en-US" sz="1800" dirty="0" err="1">
                <a:latin typeface="Arial" panose="020B0604020202020204" pitchFamily="34" charset="0"/>
                <a:cs typeface="Arial" panose="020B0604020202020204" pitchFamily="34" charset="0"/>
              </a:rPr>
              <a:t>schimbă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măsură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baloanele</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mișcă</a:t>
            </a:r>
            <a:r>
              <a:rPr lang="en-US" sz="1800" dirty="0">
                <a:latin typeface="Arial" panose="020B0604020202020204" pitchFamily="34" charset="0"/>
                <a:cs typeface="Arial" panose="020B0604020202020204" pitchFamily="34" charset="0"/>
              </a:rPr>
              <a:t>.</a:t>
            </a:r>
          </a:p>
          <a:p>
            <a:r>
              <a:rPr lang="en-US" sz="1800" b="1" dirty="0" err="1">
                <a:latin typeface="Arial" panose="020B0604020202020204" pitchFamily="34" charset="0"/>
                <a:cs typeface="Arial" panose="020B0604020202020204" pitchFamily="34" charset="0"/>
              </a:rPr>
              <a:t>Engleză:</a:t>
            </a:r>
            <a:r>
              <a:rPr lang="en-US" sz="1800" dirty="0" err="1">
                <a:latin typeface="Arial" panose="020B0604020202020204" pitchFamily="34" charset="0"/>
                <a:cs typeface="Arial" panose="020B0604020202020204" pitchFamily="34" charset="0"/>
              </a:rPr>
              <a:t>The</a:t>
            </a:r>
            <a:r>
              <a:rPr lang="en-US" sz="1800" dirty="0">
                <a:latin typeface="Arial" panose="020B0604020202020204" pitchFamily="34" charset="0"/>
                <a:cs typeface="Arial" panose="020B0604020202020204" pitchFamily="34" charset="0"/>
              </a:rPr>
              <a:t> iridescent color of soap bubbles comes from light interference. The thin soap film reflects and refracts light, creating a range of colors that change as the bubbles move.</a:t>
            </a:r>
          </a:p>
          <a:p>
            <a:r>
              <a:rPr lang="en-US" sz="1800" b="1" dirty="0" err="1">
                <a:latin typeface="Arial" panose="020B0604020202020204" pitchFamily="34" charset="0"/>
                <a:cs typeface="Arial" panose="020B0604020202020204" pitchFamily="34" charset="0"/>
              </a:rPr>
              <a:t>Franceză:</a:t>
            </a:r>
            <a:r>
              <a:rPr lang="en-US" sz="1800" dirty="0" err="1">
                <a:latin typeface="Arial" panose="020B0604020202020204" pitchFamily="34" charset="0"/>
                <a:cs typeface="Arial" panose="020B0604020202020204" pitchFamily="34" charset="0"/>
              </a:rPr>
              <a:t>La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couleur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irisée</a:t>
            </a:r>
            <a:r>
              <a:rPr lang="en-US" sz="1800" dirty="0">
                <a:latin typeface="Arial" panose="020B0604020202020204" pitchFamily="34" charset="0"/>
                <a:cs typeface="Arial" panose="020B0604020202020204" pitchFamily="34" charset="0"/>
              </a:rPr>
              <a:t> des </a:t>
            </a:r>
            <a:r>
              <a:rPr lang="en-US" sz="1800" dirty="0" err="1">
                <a:latin typeface="Arial" panose="020B0604020202020204" pitchFamily="34" charset="0"/>
                <a:cs typeface="Arial" panose="020B0604020202020204" pitchFamily="34" charset="0"/>
              </a:rPr>
              <a:t>bulles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savon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provient</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l'interférence</a:t>
            </a:r>
            <a:r>
              <a:rPr lang="en-US" sz="1800" dirty="0">
                <a:latin typeface="Arial" panose="020B0604020202020204" pitchFamily="34" charset="0"/>
                <a:cs typeface="Arial" panose="020B0604020202020204" pitchFamily="34" charset="0"/>
              </a:rPr>
              <a:t> de la lumière. Le film de </a:t>
            </a:r>
            <a:r>
              <a:rPr lang="en-US" sz="1800" dirty="0" err="1">
                <a:latin typeface="Arial" panose="020B0604020202020204" pitchFamily="34" charset="0"/>
                <a:cs typeface="Arial" panose="020B0604020202020204" pitchFamily="34" charset="0"/>
              </a:rPr>
              <a:t>savon</a:t>
            </a:r>
            <a:r>
              <a:rPr lang="en-US" sz="1800" dirty="0">
                <a:latin typeface="Arial" panose="020B0604020202020204" pitchFamily="34" charset="0"/>
                <a:cs typeface="Arial" panose="020B0604020202020204" pitchFamily="34" charset="0"/>
              </a:rPr>
              <a:t> fin </a:t>
            </a:r>
            <a:r>
              <a:rPr lang="en-US" sz="1800" dirty="0" err="1">
                <a:latin typeface="Arial" panose="020B0604020202020204" pitchFamily="34" charset="0"/>
                <a:cs typeface="Arial" panose="020B0604020202020204" pitchFamily="34" charset="0"/>
              </a:rPr>
              <a:t>réfléchit</a:t>
            </a:r>
            <a:r>
              <a:rPr lang="en-US" sz="1800" dirty="0">
                <a:latin typeface="Arial" panose="020B0604020202020204" pitchFamily="34" charset="0"/>
                <a:cs typeface="Arial" panose="020B0604020202020204" pitchFamily="34" charset="0"/>
              </a:rPr>
              <a:t> et </a:t>
            </a:r>
            <a:r>
              <a:rPr lang="en-US" sz="1800" dirty="0" err="1">
                <a:latin typeface="Arial" panose="020B0604020202020204" pitchFamily="34" charset="0"/>
                <a:cs typeface="Arial" panose="020B0604020202020204" pitchFamily="34" charset="0"/>
              </a:rPr>
              <a:t>réfracte</a:t>
            </a:r>
            <a:r>
              <a:rPr lang="en-US" sz="1800" dirty="0">
                <a:latin typeface="Arial" panose="020B0604020202020204" pitchFamily="34" charset="0"/>
                <a:cs typeface="Arial" panose="020B0604020202020204" pitchFamily="34" charset="0"/>
              </a:rPr>
              <a:t> la lumière, </a:t>
            </a:r>
            <a:r>
              <a:rPr lang="en-US" sz="1800" dirty="0" err="1">
                <a:latin typeface="Arial" panose="020B0604020202020204" pitchFamily="34" charset="0"/>
                <a:cs typeface="Arial" panose="020B0604020202020204" pitchFamily="34" charset="0"/>
              </a:rPr>
              <a:t>créant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gamme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couleurs</a:t>
            </a:r>
            <a:r>
              <a:rPr lang="en-US" sz="1800" dirty="0">
                <a:latin typeface="Arial" panose="020B0604020202020204" pitchFamily="34" charset="0"/>
                <a:cs typeface="Arial" panose="020B0604020202020204" pitchFamily="34" charset="0"/>
              </a:rPr>
              <a:t> qui </a:t>
            </a:r>
            <a:r>
              <a:rPr lang="en-US" sz="1800" dirty="0" err="1">
                <a:latin typeface="Arial" panose="020B0604020202020204" pitchFamily="34" charset="0"/>
                <a:cs typeface="Arial" panose="020B0604020202020204" pitchFamily="34" charset="0"/>
              </a:rPr>
              <a:t>changent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lorsque</a:t>
            </a:r>
            <a:r>
              <a:rPr lang="en-US" sz="1800" dirty="0">
                <a:latin typeface="Arial" panose="020B0604020202020204" pitchFamily="34" charset="0"/>
                <a:cs typeface="Arial" panose="020B0604020202020204" pitchFamily="34" charset="0"/>
              </a:rPr>
              <a:t> les </a:t>
            </a:r>
            <a:r>
              <a:rPr lang="en-US" sz="1800" dirty="0" err="1">
                <a:latin typeface="Arial" panose="020B0604020202020204" pitchFamily="34" charset="0"/>
                <a:cs typeface="Arial" panose="020B0604020202020204" pitchFamily="34" charset="0"/>
              </a:rPr>
              <a:t>bulles</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déplacent</a:t>
            </a:r>
            <a:r>
              <a:rPr lang="en-US" sz="1800" dirty="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088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Viteza de evaporare </a:t>
            </a:r>
            <a:endParaRPr lang="en-US" dirty="0"/>
          </a:p>
        </p:txBody>
      </p:sp>
      <p:sp>
        <p:nvSpPr>
          <p:cNvPr id="3" name="Content Placeholder 2"/>
          <p:cNvSpPr>
            <a:spLocks noGrp="1"/>
          </p:cNvSpPr>
          <p:nvPr>
            <p:ph idx="1"/>
          </p:nvPr>
        </p:nvSpPr>
        <p:spPr/>
        <p:txBody>
          <a:bodyPr>
            <a:normAutofit/>
          </a:bodyPr>
          <a:lstStyle/>
          <a:p>
            <a:r>
              <a:rPr lang="en-US" sz="1800" b="1" dirty="0" err="1">
                <a:latin typeface="Arial" panose="020B0604020202020204" pitchFamily="34" charset="0"/>
                <a:cs typeface="Arial" panose="020B0604020202020204" pitchFamily="34" charset="0"/>
              </a:rPr>
              <a:t>Română:</a:t>
            </a:r>
            <a:r>
              <a:rPr lang="en-US" sz="1800" dirty="0" err="1">
                <a:latin typeface="Arial" panose="020B0604020202020204" pitchFamily="34" charset="0"/>
                <a:cs typeface="Arial" panose="020B0604020202020204" pitchFamily="34" charset="0"/>
              </a:rPr>
              <a:t>Viteza</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evaporare</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baloanelor</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săpun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depinde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temperatură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umiditate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vânt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căldură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umiditate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scăzută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baloanele</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evaporă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repede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deoarece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apa</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filmul</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săpun</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pierde</a:t>
            </a:r>
            <a:r>
              <a:rPr lang="en-US" sz="1800" dirty="0">
                <a:latin typeface="Arial" panose="020B0604020202020204" pitchFamily="34" charset="0"/>
                <a:cs typeface="Arial" panose="020B0604020202020204" pitchFamily="34" charset="0"/>
              </a:rPr>
              <a:t> rapid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aer</a:t>
            </a:r>
            <a:r>
              <a:rPr lang="en-US" sz="1800" dirty="0">
                <a:latin typeface="Arial" panose="020B0604020202020204" pitchFamily="34" charset="0"/>
                <a:cs typeface="Arial" panose="020B0604020202020204" pitchFamily="34" charset="0"/>
              </a:rPr>
              <a:t>.</a:t>
            </a:r>
          </a:p>
          <a:p>
            <a:r>
              <a:rPr lang="en-US" sz="1800" b="1" dirty="0" err="1">
                <a:latin typeface="Arial" panose="020B0604020202020204" pitchFamily="34" charset="0"/>
                <a:cs typeface="Arial" panose="020B0604020202020204" pitchFamily="34" charset="0"/>
              </a:rPr>
              <a:t>Engleză:</a:t>
            </a:r>
            <a:r>
              <a:rPr lang="en-US" sz="1800" dirty="0" err="1">
                <a:latin typeface="Arial" panose="020B0604020202020204" pitchFamily="34" charset="0"/>
                <a:cs typeface="Arial" panose="020B0604020202020204" pitchFamily="34" charset="0"/>
              </a:rPr>
              <a:t>The</a:t>
            </a:r>
            <a:r>
              <a:rPr lang="en-US" sz="1800" dirty="0">
                <a:latin typeface="Arial" panose="020B0604020202020204" pitchFamily="34" charset="0"/>
                <a:cs typeface="Arial" panose="020B0604020202020204" pitchFamily="34" charset="0"/>
              </a:rPr>
              <a:t> evaporation rate of soap bubbles depends on temperature, humidity, and wind. In high heat and low humidity, bubbles evaporate more quickly as water in the soap film rapidly escapes into the air</a:t>
            </a:r>
            <a:r>
              <a:rPr lang="en-US" sz="1800" dirty="0"/>
              <a:t>.</a:t>
            </a:r>
          </a:p>
          <a:p>
            <a:r>
              <a:rPr lang="en-US" sz="1800" b="1" dirty="0" err="1">
                <a:latin typeface="Arial" panose="020B0604020202020204" pitchFamily="34" charset="0"/>
                <a:cs typeface="Arial" panose="020B0604020202020204" pitchFamily="34" charset="0"/>
              </a:rPr>
              <a:t>Franceză:</a:t>
            </a:r>
            <a:r>
              <a:rPr lang="en-US" sz="1800" dirty="0" err="1">
                <a:latin typeface="Arial" panose="020B0604020202020204" pitchFamily="34" charset="0"/>
                <a:cs typeface="Arial" panose="020B0604020202020204" pitchFamily="34" charset="0"/>
              </a:rPr>
              <a:t>La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vitesse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d'évaporation</a:t>
            </a:r>
            <a:r>
              <a:rPr lang="en-US" sz="1800" dirty="0">
                <a:latin typeface="Arial" panose="020B0604020202020204" pitchFamily="34" charset="0"/>
                <a:cs typeface="Arial" panose="020B0604020202020204" pitchFamily="34" charset="0"/>
              </a:rPr>
              <a:t> des </a:t>
            </a:r>
            <a:r>
              <a:rPr lang="en-US" sz="1800" dirty="0" err="1">
                <a:latin typeface="Arial" panose="020B0604020202020204" pitchFamily="34" charset="0"/>
                <a:cs typeface="Arial" panose="020B0604020202020204" pitchFamily="34" charset="0"/>
              </a:rPr>
              <a:t>bulles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savon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dépend</a:t>
            </a:r>
            <a:r>
              <a:rPr lang="en-US" sz="1800" dirty="0">
                <a:latin typeface="Arial" panose="020B0604020202020204" pitchFamily="34" charset="0"/>
                <a:cs typeface="Arial" panose="020B0604020202020204" pitchFamily="34" charset="0"/>
              </a:rPr>
              <a:t> de la </a:t>
            </a:r>
            <a:r>
              <a:rPr lang="en-US" sz="1800" dirty="0" err="1">
                <a:latin typeface="Arial" panose="020B0604020202020204" pitchFamily="34" charset="0"/>
                <a:cs typeface="Arial" panose="020B0604020202020204" pitchFamily="34" charset="0"/>
              </a:rPr>
              <a:t>température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l'humidité</a:t>
            </a:r>
            <a:r>
              <a:rPr lang="en-US" sz="1800" dirty="0">
                <a:latin typeface="Arial" panose="020B0604020202020204" pitchFamily="34" charset="0"/>
                <a:cs typeface="Arial" panose="020B0604020202020204" pitchFamily="34" charset="0"/>
              </a:rPr>
              <a:t> et du vent. Par temps </a:t>
            </a:r>
            <a:r>
              <a:rPr lang="en-US" sz="1800" dirty="0" err="1">
                <a:latin typeface="Arial" panose="020B0604020202020204" pitchFamily="34" charset="0"/>
                <a:cs typeface="Arial" panose="020B0604020202020204" pitchFamily="34" charset="0"/>
              </a:rPr>
              <a:t>chaud</a:t>
            </a:r>
            <a:r>
              <a:rPr lang="en-US" sz="1800" dirty="0">
                <a:latin typeface="Arial" panose="020B0604020202020204" pitchFamily="34" charset="0"/>
                <a:cs typeface="Arial" panose="020B0604020202020204" pitchFamily="34" charset="0"/>
              </a:rPr>
              <a:t> et </a:t>
            </a:r>
            <a:r>
              <a:rPr lang="en-US" sz="1800" dirty="0" err="1">
                <a:latin typeface="Arial" panose="020B0604020202020204" pitchFamily="34" charset="0"/>
                <a:cs typeface="Arial" panose="020B0604020202020204" pitchFamily="34" charset="0"/>
              </a:rPr>
              <a:t>humidité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faible</a:t>
            </a:r>
            <a:r>
              <a:rPr lang="en-US" sz="1800" dirty="0">
                <a:latin typeface="Arial" panose="020B0604020202020204" pitchFamily="34" charset="0"/>
                <a:cs typeface="Arial" panose="020B0604020202020204" pitchFamily="34" charset="0"/>
              </a:rPr>
              <a:t>, les </a:t>
            </a:r>
            <a:r>
              <a:rPr lang="en-US" sz="1800" dirty="0" err="1">
                <a:latin typeface="Arial" panose="020B0604020202020204" pitchFamily="34" charset="0"/>
                <a:cs typeface="Arial" panose="020B0604020202020204" pitchFamily="34" charset="0"/>
              </a:rPr>
              <a:t>bulles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s'évaporent</a:t>
            </a:r>
            <a:r>
              <a:rPr lang="en-US" sz="1800" dirty="0">
                <a:latin typeface="Arial" panose="020B0604020202020204" pitchFamily="34" charset="0"/>
                <a:cs typeface="Arial" panose="020B0604020202020204" pitchFamily="34" charset="0"/>
              </a:rPr>
              <a:t> plus </a:t>
            </a:r>
            <a:r>
              <a:rPr lang="en-US" sz="1800" dirty="0" err="1">
                <a:latin typeface="Arial" panose="020B0604020202020204" pitchFamily="34" charset="0"/>
                <a:cs typeface="Arial" panose="020B0604020202020204" pitchFamily="34" charset="0"/>
              </a:rPr>
              <a:t>rapidement</a:t>
            </a:r>
            <a:r>
              <a:rPr lang="en-US" sz="1800" dirty="0">
                <a:latin typeface="Arial" panose="020B0604020202020204" pitchFamily="34" charset="0"/>
                <a:cs typeface="Arial" panose="020B0604020202020204" pitchFamily="34" charset="0"/>
              </a:rPr>
              <a:t>, car </a:t>
            </a:r>
            <a:r>
              <a:rPr lang="en-US" sz="1800" dirty="0" err="1">
                <a:latin typeface="Arial" panose="020B0604020202020204" pitchFamily="34" charset="0"/>
                <a:cs typeface="Arial" panose="020B0604020202020204" pitchFamily="34" charset="0"/>
              </a:rPr>
              <a:t>l'eau</a:t>
            </a:r>
            <a:r>
              <a:rPr lang="en-US" sz="1800" dirty="0">
                <a:latin typeface="Arial" panose="020B0604020202020204" pitchFamily="34" charset="0"/>
                <a:cs typeface="Arial" panose="020B0604020202020204" pitchFamily="34" charset="0"/>
              </a:rPr>
              <a:t> du film de </a:t>
            </a:r>
            <a:r>
              <a:rPr lang="en-US" sz="1800" dirty="0" err="1">
                <a:latin typeface="Arial" panose="020B0604020202020204" pitchFamily="34" charset="0"/>
                <a:cs typeface="Arial" panose="020B0604020202020204" pitchFamily="34" charset="0"/>
              </a:rPr>
              <a:t>savon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s'échappe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rapidement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dans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l'air</a:t>
            </a:r>
            <a:r>
              <a:rPr lang="en-US" sz="19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5356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Elasticitatea baloanelor de sapun</a:t>
            </a:r>
            <a:endParaRPr lang="en-US" dirty="0"/>
          </a:p>
        </p:txBody>
      </p:sp>
      <p:sp>
        <p:nvSpPr>
          <p:cNvPr id="3" name="Content Placeholder 2"/>
          <p:cNvSpPr>
            <a:spLocks noGrp="1"/>
          </p:cNvSpPr>
          <p:nvPr>
            <p:ph idx="1"/>
          </p:nvPr>
        </p:nvSpPr>
        <p:spPr/>
        <p:txBody>
          <a:bodyPr>
            <a:normAutofit/>
          </a:bodyPr>
          <a:lstStyle/>
          <a:p>
            <a:r>
              <a:rPr lang="en-US" sz="1800" b="1" dirty="0" err="1">
                <a:latin typeface="Arial" panose="020B0604020202020204" pitchFamily="34" charset="0"/>
                <a:cs typeface="Arial" panose="020B0604020202020204" pitchFamily="34" charset="0"/>
              </a:rPr>
              <a:t>Română:</a:t>
            </a:r>
            <a:r>
              <a:rPr lang="en-US" sz="1800" dirty="0" err="1">
                <a:latin typeface="Arial" panose="020B0604020202020204" pitchFamily="34" charset="0"/>
                <a:cs typeface="Arial" panose="020B0604020202020204" pitchFamily="34" charset="0"/>
              </a:rPr>
              <a:t>Elasticitatea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baloanelor</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săpun</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referă</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capacitatea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filmului</a:t>
            </a:r>
            <a:r>
              <a:rPr lang="en-US" sz="1800" dirty="0">
                <a:latin typeface="Arial" panose="020B0604020202020204" pitchFamily="34" charset="0"/>
                <a:cs typeface="Arial" panose="020B0604020202020204" pitchFamily="34" charset="0"/>
              </a:rPr>
              <a:t> de a se </a:t>
            </a:r>
            <a:r>
              <a:rPr lang="en-US" sz="1800" dirty="0" err="1">
                <a:latin typeface="Arial" panose="020B0604020202020204" pitchFamily="34" charset="0"/>
                <a:cs typeface="Arial" panose="020B0604020202020204" pitchFamily="34" charset="0"/>
              </a:rPr>
              <a:t>întinde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de a se </a:t>
            </a:r>
            <a:r>
              <a:rPr lang="en-US" sz="1800" dirty="0" err="1">
                <a:latin typeface="Arial" panose="020B0604020202020204" pitchFamily="34" charset="0"/>
                <a:cs typeface="Arial" panose="020B0604020202020204" pitchFamily="34" charset="0"/>
              </a:rPr>
              <a:t>deforma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fără</a:t>
            </a:r>
            <a:r>
              <a:rPr lang="en-US" sz="1800" dirty="0">
                <a:latin typeface="Arial" panose="020B0604020202020204" pitchFamily="34" charset="0"/>
                <a:cs typeface="Arial" panose="020B0604020202020204" pitchFamily="34" charset="0"/>
              </a:rPr>
              <a:t> a se </a:t>
            </a:r>
            <a:r>
              <a:rPr lang="en-US" sz="1800" dirty="0" err="1">
                <a:latin typeface="Arial" panose="020B0604020202020204" pitchFamily="34" charset="0"/>
                <a:cs typeface="Arial" panose="020B0604020202020204" pitchFamily="34" charset="0"/>
              </a:rPr>
              <a:t>rupe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Aceasta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rezultă</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tensiunea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superficială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forțele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coeziune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dintre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moleculele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apă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permițând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baloanelor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păstreze</a:t>
            </a:r>
            <a:r>
              <a:rPr lang="en-US" sz="1800" dirty="0">
                <a:latin typeface="Arial" panose="020B0604020202020204" pitchFamily="34" charset="0"/>
                <a:cs typeface="Arial" panose="020B0604020202020204" pitchFamily="34" charset="0"/>
              </a:rPr>
              <a:t> forma </a:t>
            </a:r>
            <a:r>
              <a:rPr lang="en-US" sz="1800" dirty="0" err="1">
                <a:latin typeface="Arial" panose="020B0604020202020204" pitchFamily="34" charset="0"/>
                <a:cs typeface="Arial" panose="020B0604020202020204" pitchFamily="34" charset="0"/>
              </a:rPr>
              <a:t>sferică</a:t>
            </a:r>
            <a:r>
              <a:rPr lang="en-US" sz="1800" dirty="0">
                <a:latin typeface="Arial" panose="020B0604020202020204" pitchFamily="34" charset="0"/>
                <a:cs typeface="Arial" panose="020B0604020202020204" pitchFamily="34" charset="0"/>
              </a:rPr>
              <a:t>.</a:t>
            </a:r>
          </a:p>
          <a:p>
            <a:r>
              <a:rPr lang="en-US" sz="1800" b="1" dirty="0" err="1">
                <a:latin typeface="Arial" panose="020B0604020202020204" pitchFamily="34" charset="0"/>
                <a:cs typeface="Arial" panose="020B0604020202020204" pitchFamily="34" charset="0"/>
              </a:rPr>
              <a:t>Engleză:</a:t>
            </a:r>
            <a:r>
              <a:rPr lang="en-US" sz="1800" dirty="0" err="1">
                <a:latin typeface="Arial" panose="020B0604020202020204" pitchFamily="34" charset="0"/>
                <a:cs typeface="Arial" panose="020B0604020202020204" pitchFamily="34" charset="0"/>
              </a:rPr>
              <a:t>The</a:t>
            </a:r>
            <a:r>
              <a:rPr lang="en-US" sz="1800" dirty="0">
                <a:latin typeface="Arial" panose="020B0604020202020204" pitchFamily="34" charset="0"/>
                <a:cs typeface="Arial" panose="020B0604020202020204" pitchFamily="34" charset="0"/>
              </a:rPr>
              <a:t> elasticity of soap bubbles refers to the soap film's ability to stretch and deform without breaking. This results from surface tension and cohesive forces between water molecules, allowing bubbles to maintain their spherical shape.</a:t>
            </a:r>
          </a:p>
          <a:p>
            <a:r>
              <a:rPr lang="en-US" sz="1800" b="1">
                <a:latin typeface="Arial"/>
                <a:cs typeface="Arial"/>
              </a:rPr>
              <a:t>Franceză: </a:t>
            </a:r>
            <a:r>
              <a:rPr lang="en-US" sz="1800" dirty="0">
                <a:latin typeface="Arial"/>
                <a:cs typeface="Arial"/>
              </a:rPr>
              <a:t>L'élasticité des </a:t>
            </a:r>
            <a:r>
              <a:rPr lang="en-US" sz="1800" dirty="0" err="1">
                <a:latin typeface="Arial"/>
                <a:cs typeface="Arial"/>
              </a:rPr>
              <a:t>bulles</a:t>
            </a:r>
            <a:r>
              <a:rPr lang="en-US" sz="1800" dirty="0">
                <a:latin typeface="Arial"/>
                <a:cs typeface="Arial"/>
              </a:rPr>
              <a:t> de </a:t>
            </a:r>
            <a:r>
              <a:rPr lang="en-US" sz="1800" dirty="0" err="1">
                <a:latin typeface="Arial"/>
                <a:cs typeface="Arial"/>
              </a:rPr>
              <a:t>savon</a:t>
            </a:r>
            <a:r>
              <a:rPr lang="en-US" sz="1800" dirty="0">
                <a:latin typeface="Arial"/>
                <a:cs typeface="Arial"/>
              </a:rPr>
              <a:t> fait </a:t>
            </a:r>
            <a:r>
              <a:rPr lang="en-US" sz="1800" dirty="0" err="1">
                <a:latin typeface="Arial"/>
                <a:cs typeface="Arial"/>
              </a:rPr>
              <a:t>référence</a:t>
            </a:r>
            <a:r>
              <a:rPr lang="en-US" sz="1800" dirty="0">
                <a:latin typeface="Arial"/>
                <a:cs typeface="Arial"/>
              </a:rPr>
              <a:t> à la </a:t>
            </a:r>
            <a:r>
              <a:rPr lang="en-US" sz="1800" dirty="0" err="1">
                <a:latin typeface="Arial"/>
                <a:cs typeface="Arial"/>
              </a:rPr>
              <a:t>capacité</a:t>
            </a:r>
            <a:r>
              <a:rPr lang="en-US" sz="1800" dirty="0">
                <a:latin typeface="Arial"/>
                <a:cs typeface="Arial"/>
              </a:rPr>
              <a:t> du film de </a:t>
            </a:r>
            <a:r>
              <a:rPr lang="en-US" sz="1800" dirty="0" err="1">
                <a:latin typeface="Arial"/>
                <a:cs typeface="Arial"/>
              </a:rPr>
              <a:t>savon</a:t>
            </a:r>
            <a:r>
              <a:rPr lang="en-US" sz="1800" dirty="0">
                <a:latin typeface="Arial"/>
                <a:cs typeface="Arial"/>
              </a:rPr>
              <a:t> à </a:t>
            </a:r>
            <a:r>
              <a:rPr lang="en-US" sz="1800" dirty="0" err="1">
                <a:latin typeface="Arial"/>
                <a:cs typeface="Arial"/>
              </a:rPr>
              <a:t>s'étirer</a:t>
            </a:r>
            <a:r>
              <a:rPr lang="en-US" sz="1800" dirty="0">
                <a:latin typeface="Arial"/>
                <a:cs typeface="Arial"/>
              </a:rPr>
              <a:t> et à se </a:t>
            </a:r>
            <a:r>
              <a:rPr lang="en-US" sz="1800" dirty="0" err="1">
                <a:latin typeface="Arial"/>
                <a:cs typeface="Arial"/>
              </a:rPr>
              <a:t>déformer</a:t>
            </a:r>
            <a:r>
              <a:rPr lang="en-US" sz="1800" dirty="0">
                <a:latin typeface="Arial"/>
                <a:cs typeface="Arial"/>
              </a:rPr>
              <a:t> sans se </a:t>
            </a:r>
            <a:r>
              <a:rPr lang="en-US" sz="1800" dirty="0" err="1">
                <a:latin typeface="Arial"/>
                <a:cs typeface="Arial"/>
              </a:rPr>
              <a:t>briser</a:t>
            </a:r>
            <a:r>
              <a:rPr lang="en-US" sz="1800" dirty="0">
                <a:latin typeface="Arial"/>
                <a:cs typeface="Arial"/>
              </a:rPr>
              <a:t>. Cela </a:t>
            </a:r>
            <a:r>
              <a:rPr lang="en-US" sz="1800" dirty="0" err="1">
                <a:latin typeface="Arial"/>
                <a:cs typeface="Arial"/>
              </a:rPr>
              <a:t>résulte</a:t>
            </a:r>
            <a:r>
              <a:rPr lang="en-US" sz="1800" dirty="0">
                <a:latin typeface="Arial"/>
                <a:cs typeface="Arial"/>
              </a:rPr>
              <a:t> de la tension </a:t>
            </a:r>
            <a:r>
              <a:rPr lang="en-US" sz="1800" dirty="0" err="1">
                <a:latin typeface="Arial"/>
                <a:cs typeface="Arial"/>
              </a:rPr>
              <a:t>superficielle</a:t>
            </a:r>
            <a:r>
              <a:rPr lang="en-US" sz="1800" dirty="0">
                <a:latin typeface="Arial"/>
                <a:cs typeface="Arial"/>
              </a:rPr>
              <a:t> et des forces de </a:t>
            </a:r>
            <a:r>
              <a:rPr lang="en-US" sz="1800" dirty="0" err="1">
                <a:latin typeface="Arial"/>
                <a:cs typeface="Arial"/>
              </a:rPr>
              <a:t>cohésion</a:t>
            </a:r>
            <a:r>
              <a:rPr lang="en-US" sz="1800" dirty="0">
                <a:latin typeface="Arial"/>
                <a:cs typeface="Arial"/>
              </a:rPr>
              <a:t> entre les </a:t>
            </a:r>
            <a:r>
              <a:rPr lang="en-US" sz="1800" dirty="0" err="1">
                <a:latin typeface="Arial"/>
                <a:cs typeface="Arial"/>
              </a:rPr>
              <a:t>molécules</a:t>
            </a:r>
            <a:r>
              <a:rPr lang="en-US" sz="1800" dirty="0">
                <a:latin typeface="Arial"/>
                <a:cs typeface="Arial"/>
              </a:rPr>
              <a:t> </a:t>
            </a:r>
            <a:r>
              <a:rPr lang="en-US" sz="1800" dirty="0" err="1">
                <a:latin typeface="Arial"/>
                <a:cs typeface="Arial"/>
              </a:rPr>
              <a:t>d'eau</a:t>
            </a:r>
            <a:r>
              <a:rPr lang="en-US" sz="1800" dirty="0">
                <a:latin typeface="Arial"/>
                <a:cs typeface="Arial"/>
              </a:rPr>
              <a:t>, </a:t>
            </a:r>
            <a:r>
              <a:rPr lang="en-US" sz="1800" dirty="0" err="1">
                <a:latin typeface="Arial"/>
                <a:cs typeface="Arial"/>
              </a:rPr>
              <a:t>permettant</a:t>
            </a:r>
            <a:r>
              <a:rPr lang="en-US" sz="1800" dirty="0">
                <a:latin typeface="Arial"/>
                <a:cs typeface="Arial"/>
              </a:rPr>
              <a:t> aux </a:t>
            </a:r>
            <a:r>
              <a:rPr lang="en-US" sz="1800" dirty="0" err="1">
                <a:latin typeface="Arial"/>
                <a:cs typeface="Arial"/>
              </a:rPr>
              <a:t>bulles</a:t>
            </a:r>
            <a:r>
              <a:rPr lang="en-US" sz="1800" dirty="0">
                <a:latin typeface="Arial"/>
                <a:cs typeface="Arial"/>
              </a:rPr>
              <a:t> de conserver </a:t>
            </a:r>
            <a:r>
              <a:rPr lang="en-US" sz="1800" dirty="0" err="1">
                <a:latin typeface="Arial"/>
                <a:cs typeface="Arial"/>
              </a:rPr>
              <a:t>leur</a:t>
            </a:r>
            <a:r>
              <a:rPr lang="en-US" sz="1800" dirty="0">
                <a:latin typeface="Arial"/>
                <a:cs typeface="Arial"/>
              </a:rPr>
              <a:t> </a:t>
            </a:r>
            <a:r>
              <a:rPr lang="en-US" sz="1800" dirty="0" err="1">
                <a:latin typeface="Arial"/>
                <a:cs typeface="Arial"/>
              </a:rPr>
              <a:t>forme</a:t>
            </a:r>
            <a:r>
              <a:rPr lang="en-US" sz="1800" dirty="0">
                <a:latin typeface="Arial"/>
                <a:cs typeface="Arial"/>
              </a:rPr>
              <a:t> </a:t>
            </a:r>
            <a:r>
              <a:rPr lang="en-US" sz="1800" dirty="0" err="1">
                <a:latin typeface="Arial"/>
                <a:cs typeface="Arial"/>
              </a:rPr>
              <a:t>sphérique</a:t>
            </a:r>
            <a:r>
              <a:rPr lang="en-US" sz="1800" dirty="0">
                <a:latin typeface="Arial"/>
                <a:cs typeface="Arial"/>
              </a:rPr>
              <a: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26986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B2E794F-A2C3-971A-1B32-C8C7FA7B5AB0}"/>
              </a:ext>
            </a:extLst>
          </p:cNvPr>
          <p:cNvSpPr>
            <a:spLocks noGrp="1"/>
          </p:cNvSpPr>
          <p:nvPr>
            <p:ph type="ctrTitle"/>
          </p:nvPr>
        </p:nvSpPr>
        <p:spPr/>
        <p:txBody>
          <a:bodyPr/>
          <a:lstStyle/>
          <a:p>
            <a:r>
              <a:rPr lang="ro-RO" b="1" dirty="0">
                <a:latin typeface="Abadi" panose="020F0502020204030204" pitchFamily="34" charset="0"/>
              </a:rPr>
              <a:t>Triunghiul A.D.D.</a:t>
            </a:r>
          </a:p>
        </p:txBody>
      </p:sp>
      <p:sp>
        <p:nvSpPr>
          <p:cNvPr id="5" name="CasetăText 4">
            <a:extLst>
              <a:ext uri="{FF2B5EF4-FFF2-40B4-BE49-F238E27FC236}">
                <a16:creationId xmlns:a16="http://schemas.microsoft.com/office/drawing/2014/main" id="{84EB57E7-A6CC-79EB-D9A3-A74CD881767F}"/>
              </a:ext>
            </a:extLst>
          </p:cNvPr>
          <p:cNvSpPr txBox="1"/>
          <p:nvPr/>
        </p:nvSpPr>
        <p:spPr>
          <a:xfrm>
            <a:off x="7731659" y="3811509"/>
            <a:ext cx="1991763" cy="738664"/>
          </a:xfrm>
          <a:prstGeom prst="rect">
            <a:avLst/>
          </a:prstGeom>
          <a:noFill/>
        </p:spPr>
        <p:txBody>
          <a:bodyPr wrap="square" rtlCol="0">
            <a:spAutoFit/>
          </a:bodyPr>
          <a:lstStyle/>
          <a:p>
            <a:r>
              <a:rPr lang="ro-RO" sz="2400" dirty="0">
                <a:latin typeface="Amasis MT Pro Black" panose="020F0502020204030204" pitchFamily="18" charset="0"/>
              </a:rPr>
              <a:t>Elevi :</a:t>
            </a:r>
            <a:br>
              <a:rPr lang="ro-RO" dirty="0"/>
            </a:br>
            <a:endParaRPr lang="ro-RO" dirty="0">
              <a:latin typeface="Abadi" panose="020B0604020104020204" pitchFamily="34" charset="0"/>
            </a:endParaRPr>
          </a:p>
        </p:txBody>
      </p:sp>
      <p:sp>
        <p:nvSpPr>
          <p:cNvPr id="6" name="CasetăText 5">
            <a:extLst>
              <a:ext uri="{FF2B5EF4-FFF2-40B4-BE49-F238E27FC236}">
                <a16:creationId xmlns:a16="http://schemas.microsoft.com/office/drawing/2014/main" id="{E60F7CC3-4E8B-E8D6-FBC9-EA0F8A72AE54}"/>
              </a:ext>
            </a:extLst>
          </p:cNvPr>
          <p:cNvSpPr txBox="1"/>
          <p:nvPr/>
        </p:nvSpPr>
        <p:spPr>
          <a:xfrm>
            <a:off x="7668285" y="4180841"/>
            <a:ext cx="2673289" cy="1200329"/>
          </a:xfrm>
          <a:prstGeom prst="rect">
            <a:avLst/>
          </a:prstGeom>
          <a:noFill/>
        </p:spPr>
        <p:txBody>
          <a:bodyPr wrap="square" rtlCol="0">
            <a:spAutoFit/>
          </a:bodyPr>
          <a:lstStyle/>
          <a:p>
            <a:pPr marL="285750" indent="-285750">
              <a:buFont typeface="Arial" panose="020B0604020202020204" pitchFamily="34" charset="0"/>
              <a:buChar char="•"/>
            </a:pPr>
            <a:r>
              <a:rPr lang="ro-RO" dirty="0" err="1">
                <a:latin typeface="Abadi" panose="020B0604020104020204" pitchFamily="34" charset="0"/>
              </a:rPr>
              <a:t>Balanuță</a:t>
            </a:r>
            <a:r>
              <a:rPr lang="ro-RO" dirty="0">
                <a:latin typeface="Abadi" panose="020B0604020104020204" pitchFamily="34" charset="0"/>
              </a:rPr>
              <a:t> </a:t>
            </a:r>
            <a:r>
              <a:rPr lang="ro-RO" b="1" dirty="0">
                <a:latin typeface="Amasis MT Pro Black" panose="02040A04050005020304" pitchFamily="18" charset="0"/>
              </a:rPr>
              <a:t>D</a:t>
            </a:r>
            <a:r>
              <a:rPr lang="ro-RO" dirty="0">
                <a:latin typeface="Abadi" panose="020B0604020104020204" pitchFamily="34" charset="0"/>
              </a:rPr>
              <a:t>aniel</a:t>
            </a:r>
          </a:p>
          <a:p>
            <a:pPr marL="285750" indent="-285750">
              <a:buFont typeface="Arial" panose="020B0604020202020204" pitchFamily="34" charset="0"/>
              <a:buChar char="•"/>
            </a:pPr>
            <a:r>
              <a:rPr lang="ro-RO" dirty="0">
                <a:latin typeface="Abadi" panose="020B0604020104020204" pitchFamily="34" charset="0"/>
              </a:rPr>
              <a:t>Dumitriu </a:t>
            </a:r>
            <a:r>
              <a:rPr lang="ro-RO" b="1" dirty="0">
                <a:latin typeface="Amasis MT Pro Black" panose="02040A04050005020304" pitchFamily="18" charset="0"/>
              </a:rPr>
              <a:t>D</a:t>
            </a:r>
            <a:r>
              <a:rPr lang="ro-RO" dirty="0">
                <a:latin typeface="Abadi" panose="020B0604020104020204" pitchFamily="34" charset="0"/>
              </a:rPr>
              <a:t>ragoș</a:t>
            </a:r>
          </a:p>
          <a:p>
            <a:pPr marL="285750" indent="-285750">
              <a:buFont typeface="Arial" panose="020B0604020202020204" pitchFamily="34" charset="0"/>
              <a:buChar char="•"/>
            </a:pPr>
            <a:r>
              <a:rPr lang="ro-RO" dirty="0" err="1">
                <a:latin typeface="Abadi" panose="020B0604020104020204" pitchFamily="34" charset="0"/>
              </a:rPr>
              <a:t>Isache</a:t>
            </a:r>
            <a:r>
              <a:rPr lang="ro-RO" dirty="0">
                <a:latin typeface="Abadi" panose="020B0604020104020204" pitchFamily="34" charset="0"/>
              </a:rPr>
              <a:t> </a:t>
            </a:r>
            <a:r>
              <a:rPr lang="ro-RO" b="1" dirty="0">
                <a:latin typeface="Amasis MT Pro Black" panose="02040A04050005020304" pitchFamily="18" charset="0"/>
              </a:rPr>
              <a:t>A</a:t>
            </a:r>
            <a:r>
              <a:rPr lang="ro-RO" dirty="0">
                <a:latin typeface="Abadi" panose="020B0604020104020204" pitchFamily="34" charset="0"/>
              </a:rPr>
              <a:t>lin Andrei</a:t>
            </a:r>
          </a:p>
          <a:p>
            <a:pPr marL="285750" indent="-285750">
              <a:buFont typeface="Arial" panose="020B0604020202020204" pitchFamily="34" charset="0"/>
              <a:buChar char="•"/>
            </a:pPr>
            <a:endParaRPr lang="ro-RO" dirty="0"/>
          </a:p>
        </p:txBody>
      </p:sp>
      <p:pic>
        <p:nvPicPr>
          <p:cNvPr id="14" name="Imagine 13">
            <a:extLst>
              <a:ext uri="{FF2B5EF4-FFF2-40B4-BE49-F238E27FC236}">
                <a16:creationId xmlns:a16="http://schemas.microsoft.com/office/drawing/2014/main" id="{73917F28-B08E-2B9C-78BB-F5D0E9BBE9D7}"/>
              </a:ext>
            </a:extLst>
          </p:cNvPr>
          <p:cNvPicPr>
            <a:picLocks noChangeAspect="1"/>
          </p:cNvPicPr>
          <p:nvPr/>
        </p:nvPicPr>
        <p:blipFill>
          <a:blip r:embed="rId2"/>
          <a:stretch>
            <a:fillRect/>
          </a:stretch>
        </p:blipFill>
        <p:spPr>
          <a:xfrm>
            <a:off x="5033910" y="3627112"/>
            <a:ext cx="2124180" cy="1708274"/>
          </a:xfrm>
          <a:prstGeom prst="rect">
            <a:avLst/>
          </a:prstGeom>
        </p:spPr>
      </p:pic>
    </p:spTree>
    <p:extLst>
      <p:ext uri="{BB962C8B-B14F-4D97-AF65-F5344CB8AC3E}">
        <p14:creationId xmlns:p14="http://schemas.microsoft.com/office/powerpoint/2010/main" val="758610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EB0BF4-EED0-7377-B3B5-3388312C5B9E}"/>
              </a:ext>
            </a:extLst>
          </p:cNvPr>
          <p:cNvSpPr>
            <a:spLocks noGrp="1"/>
          </p:cNvSpPr>
          <p:nvPr>
            <p:ph type="title"/>
          </p:nvPr>
        </p:nvSpPr>
        <p:spPr>
          <a:xfrm>
            <a:off x="929140" y="972766"/>
            <a:ext cx="2835464" cy="1254868"/>
          </a:xfrm>
        </p:spPr>
        <p:txBody>
          <a:bodyPr anchor="b">
            <a:normAutofit/>
          </a:bodyPr>
          <a:lstStyle/>
          <a:p>
            <a:pPr>
              <a:lnSpc>
                <a:spcPct val="90000"/>
              </a:lnSpc>
            </a:pPr>
            <a:r>
              <a:rPr lang="ro-RO" sz="2800">
                <a:solidFill>
                  <a:srgbClr val="262626"/>
                </a:solidFill>
                <a:latin typeface="Amasis MT Pro Black" panose="02040A04050005020304" pitchFamily="18" charset="0"/>
              </a:rPr>
              <a:t>Evaporarea</a:t>
            </a:r>
            <a:br>
              <a:rPr lang="ro-RO" sz="2800">
                <a:solidFill>
                  <a:srgbClr val="262626"/>
                </a:solidFill>
                <a:latin typeface="Amasis MT Pro Black" panose="02040A04050005020304" pitchFamily="18" charset="0"/>
              </a:rPr>
            </a:br>
            <a:r>
              <a:rPr lang="ro-RO" sz="2800">
                <a:solidFill>
                  <a:srgbClr val="262626"/>
                </a:solidFill>
                <a:latin typeface="Amasis MT Pro Black" panose="02040A04050005020304" pitchFamily="18" charset="0"/>
              </a:rPr>
              <a:t>Évaporation</a:t>
            </a:r>
            <a:br>
              <a:rPr lang="ro-RO" sz="2800">
                <a:solidFill>
                  <a:srgbClr val="262626"/>
                </a:solidFill>
                <a:latin typeface="Amasis MT Pro Black" panose="02040A04050005020304" pitchFamily="18" charset="0"/>
              </a:rPr>
            </a:br>
            <a:r>
              <a:rPr lang="ro-RO" sz="2800">
                <a:solidFill>
                  <a:srgbClr val="262626"/>
                </a:solidFill>
                <a:latin typeface="Amasis MT Pro Black" panose="02040A04050005020304" pitchFamily="18" charset="0"/>
              </a:rPr>
              <a:t>Evaporation</a:t>
            </a:r>
          </a:p>
        </p:txBody>
      </p:sp>
      <p:sp>
        <p:nvSpPr>
          <p:cNvPr id="3" name="Substituent conținut 2">
            <a:extLst>
              <a:ext uri="{FF2B5EF4-FFF2-40B4-BE49-F238E27FC236}">
                <a16:creationId xmlns:a16="http://schemas.microsoft.com/office/drawing/2014/main" id="{128CCD71-B869-E5E2-DABB-38CF98E22FDB}"/>
              </a:ext>
            </a:extLst>
          </p:cNvPr>
          <p:cNvSpPr>
            <a:spLocks noGrp="1"/>
          </p:cNvSpPr>
          <p:nvPr>
            <p:ph idx="1"/>
          </p:nvPr>
        </p:nvSpPr>
        <p:spPr>
          <a:xfrm>
            <a:off x="929141" y="2430471"/>
            <a:ext cx="2835464" cy="3552039"/>
          </a:xfrm>
        </p:spPr>
        <p:txBody>
          <a:bodyPr>
            <a:normAutofit/>
          </a:bodyPr>
          <a:lstStyle/>
          <a:p>
            <a:r>
              <a:rPr lang="ro-RO" sz="1800">
                <a:solidFill>
                  <a:srgbClr val="262626"/>
                </a:solidFill>
              </a:rPr>
              <a:t>Evaporarea este procesul prin care lichidele se transformă în vapori.</a:t>
            </a:r>
          </a:p>
          <a:p>
            <a:r>
              <a:rPr lang="fr-FR" sz="1800">
                <a:solidFill>
                  <a:srgbClr val="262626"/>
                </a:solidFill>
              </a:rPr>
              <a:t>L'évaporation est le processus par lequel les liquides se transforment en vapeurs.</a:t>
            </a:r>
            <a:endParaRPr lang="ro-RO" sz="1800">
              <a:solidFill>
                <a:srgbClr val="262626"/>
              </a:solidFill>
            </a:endParaRPr>
          </a:p>
          <a:p>
            <a:r>
              <a:rPr lang="en-US" sz="1800">
                <a:solidFill>
                  <a:srgbClr val="262626"/>
                </a:solidFill>
              </a:rPr>
              <a:t>Evaporation is the process by which liquids turn into vapors.</a:t>
            </a:r>
            <a:endParaRPr lang="ro-RO" sz="1800">
              <a:solidFill>
                <a:srgbClr val="262626"/>
              </a:solidFill>
            </a:endParaRPr>
          </a:p>
          <a:p>
            <a:endParaRPr lang="ro-RO" sz="1800">
              <a:solidFill>
                <a:srgbClr val="262626"/>
              </a:solidFill>
            </a:endParaRPr>
          </a:p>
        </p:txBody>
      </p:sp>
      <p:pic>
        <p:nvPicPr>
          <p:cNvPr id="1028" name="Picture 4" descr="Evaporare - Wikipedia">
            <a:extLst>
              <a:ext uri="{FF2B5EF4-FFF2-40B4-BE49-F238E27FC236}">
                <a16:creationId xmlns:a16="http://schemas.microsoft.com/office/drawing/2014/main" id="{08ED65BB-3646-E8AD-F0B2-DCCF3ED134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22234" y="609602"/>
            <a:ext cx="3925393" cy="5587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ine 6">
            <a:extLst>
              <a:ext uri="{FF2B5EF4-FFF2-40B4-BE49-F238E27FC236}">
                <a16:creationId xmlns:a16="http://schemas.microsoft.com/office/drawing/2014/main" id="{B1FF62B5-3064-4E91-DDF3-DED52B30EDA4}"/>
              </a:ext>
            </a:extLst>
          </p:cNvPr>
          <p:cNvPicPr>
            <a:picLocks noChangeAspect="1"/>
          </p:cNvPicPr>
          <p:nvPr/>
        </p:nvPicPr>
        <p:blipFill>
          <a:blip r:embed="rId3"/>
          <a:stretch>
            <a:fillRect/>
          </a:stretch>
        </p:blipFill>
        <p:spPr>
          <a:xfrm>
            <a:off x="-3048" y="5982510"/>
            <a:ext cx="1092767" cy="892962"/>
          </a:xfrm>
          <a:prstGeom prst="rect">
            <a:avLst/>
          </a:prstGeom>
        </p:spPr>
      </p:pic>
    </p:spTree>
    <p:extLst>
      <p:ext uri="{BB962C8B-B14F-4D97-AF65-F5344CB8AC3E}">
        <p14:creationId xmlns:p14="http://schemas.microsoft.com/office/powerpoint/2010/main" val="10729066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o-RO"/>
            </a:p>
          </p:txBody>
        </p:sp>
        <p:pic>
          <p:nvPicPr>
            <p:cNvPr id="15" name="Picture 14">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u 1">
            <a:extLst>
              <a:ext uri="{FF2B5EF4-FFF2-40B4-BE49-F238E27FC236}">
                <a16:creationId xmlns:a16="http://schemas.microsoft.com/office/drawing/2014/main" id="{DFD21D67-8F19-B819-6147-164FC7D61988}"/>
              </a:ext>
            </a:extLst>
          </p:cNvPr>
          <p:cNvSpPr>
            <a:spLocks noGrp="1"/>
          </p:cNvSpPr>
          <p:nvPr>
            <p:ph type="title"/>
          </p:nvPr>
        </p:nvSpPr>
        <p:spPr>
          <a:xfrm>
            <a:off x="7535825" y="982132"/>
            <a:ext cx="3360772" cy="1303867"/>
          </a:xfrm>
        </p:spPr>
        <p:txBody>
          <a:bodyPr>
            <a:normAutofit/>
          </a:bodyPr>
          <a:lstStyle/>
          <a:p>
            <a:pPr>
              <a:lnSpc>
                <a:spcPct val="90000"/>
              </a:lnSpc>
            </a:pPr>
            <a:br>
              <a:rPr lang="ro-RO" sz="2800"/>
            </a:br>
            <a:r>
              <a:rPr lang="ro-RO" sz="2800"/>
              <a:t>Peliculă</a:t>
            </a:r>
            <a:br>
              <a:rPr lang="ro-RO" sz="2800"/>
            </a:br>
            <a:endParaRPr lang="ro-RO" sz="2800"/>
          </a:p>
        </p:txBody>
      </p:sp>
      <p:sp>
        <p:nvSpPr>
          <p:cNvPr id="18" name="Rectangle 1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4" descr="O imagine care conține sferă, în aer liber, bulă, reflecție&#10;&#10;Descriere generată automat">
            <a:extLst>
              <a:ext uri="{FF2B5EF4-FFF2-40B4-BE49-F238E27FC236}">
                <a16:creationId xmlns:a16="http://schemas.microsoft.com/office/drawing/2014/main" id="{DACD184A-2091-130C-E818-16AA716049FE}"/>
              </a:ext>
            </a:extLst>
          </p:cNvPr>
          <p:cNvPicPr>
            <a:picLocks noChangeAspect="1"/>
          </p:cNvPicPr>
          <p:nvPr/>
        </p:nvPicPr>
        <p:blipFill>
          <a:blip r:embed="rId6">
            <a:extLst>
              <a:ext uri="{28A0092B-C50C-407E-A947-70E740481C1C}">
                <a14:useLocalDpi xmlns:a14="http://schemas.microsoft.com/office/drawing/2010/main" val="0"/>
              </a:ext>
            </a:extLst>
          </a:blip>
          <a:srcRect t="7761" b="11466"/>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stituent conținut 2">
            <a:extLst>
              <a:ext uri="{FF2B5EF4-FFF2-40B4-BE49-F238E27FC236}">
                <a16:creationId xmlns:a16="http://schemas.microsoft.com/office/drawing/2014/main" id="{6E9C4A77-28D4-E501-020C-DD12CC94D873}"/>
              </a:ext>
            </a:extLst>
          </p:cNvPr>
          <p:cNvSpPr>
            <a:spLocks noGrp="1"/>
          </p:cNvSpPr>
          <p:nvPr>
            <p:ph idx="1"/>
          </p:nvPr>
        </p:nvSpPr>
        <p:spPr>
          <a:xfrm>
            <a:off x="7535824" y="2556932"/>
            <a:ext cx="3360771" cy="3318936"/>
          </a:xfrm>
        </p:spPr>
        <p:txBody>
          <a:bodyPr>
            <a:normAutofit/>
          </a:bodyPr>
          <a:lstStyle/>
          <a:p>
            <a:pPr>
              <a:lnSpc>
                <a:spcPct val="90000"/>
              </a:lnSpc>
            </a:pPr>
            <a:r>
              <a:rPr lang="ro-RO" sz="2200" b="1"/>
              <a:t>Română:</a:t>
            </a:r>
            <a:r>
              <a:rPr lang="ro-RO" sz="2200"/>
              <a:t> O substanță subțire și transparentă care acoperă o suprafață.</a:t>
            </a:r>
          </a:p>
          <a:p>
            <a:pPr>
              <a:lnSpc>
                <a:spcPct val="90000"/>
              </a:lnSpc>
            </a:pPr>
            <a:r>
              <a:rPr lang="ro-RO" sz="2200" b="1"/>
              <a:t>Franceză:</a:t>
            </a:r>
            <a:r>
              <a:rPr lang="ro-RO" sz="2200"/>
              <a:t> </a:t>
            </a:r>
            <a:r>
              <a:rPr lang="ro-RO" sz="2200" err="1"/>
              <a:t>Une</a:t>
            </a:r>
            <a:r>
              <a:rPr lang="ro-RO" sz="2200"/>
              <a:t> </a:t>
            </a:r>
            <a:r>
              <a:rPr lang="ro-RO" sz="2200" err="1"/>
              <a:t>substance</a:t>
            </a:r>
            <a:r>
              <a:rPr lang="ro-RO" sz="2200"/>
              <a:t> </a:t>
            </a:r>
            <a:r>
              <a:rPr lang="ro-RO" sz="2200" err="1"/>
              <a:t>mince</a:t>
            </a:r>
            <a:r>
              <a:rPr lang="ro-RO" sz="2200"/>
              <a:t> et transparente </a:t>
            </a:r>
            <a:r>
              <a:rPr lang="ro-RO" sz="2200" err="1"/>
              <a:t>qui</a:t>
            </a:r>
            <a:r>
              <a:rPr lang="ro-RO" sz="2200"/>
              <a:t> </a:t>
            </a:r>
            <a:r>
              <a:rPr lang="ro-RO" sz="2200" err="1"/>
              <a:t>recouvre</a:t>
            </a:r>
            <a:r>
              <a:rPr lang="ro-RO" sz="2200"/>
              <a:t> </a:t>
            </a:r>
            <a:r>
              <a:rPr lang="ro-RO" sz="2200" err="1"/>
              <a:t>une</a:t>
            </a:r>
            <a:r>
              <a:rPr lang="ro-RO" sz="2200"/>
              <a:t> </a:t>
            </a:r>
            <a:r>
              <a:rPr lang="ro-RO" sz="2200" err="1"/>
              <a:t>surface</a:t>
            </a:r>
            <a:r>
              <a:rPr lang="ro-RO" sz="2200"/>
              <a:t>.</a:t>
            </a:r>
          </a:p>
          <a:p>
            <a:pPr>
              <a:lnSpc>
                <a:spcPct val="90000"/>
              </a:lnSpc>
            </a:pPr>
            <a:r>
              <a:rPr lang="ro-RO" sz="2200" b="1"/>
              <a:t>Engleză:</a:t>
            </a:r>
            <a:r>
              <a:rPr lang="ro-RO" sz="2200"/>
              <a:t> A </a:t>
            </a:r>
            <a:r>
              <a:rPr lang="ro-RO" sz="2200" err="1"/>
              <a:t>thin</a:t>
            </a:r>
            <a:r>
              <a:rPr lang="ro-RO" sz="2200"/>
              <a:t>, transparent </a:t>
            </a:r>
            <a:r>
              <a:rPr lang="ro-RO" sz="2200" err="1"/>
              <a:t>layer</a:t>
            </a:r>
            <a:r>
              <a:rPr lang="ro-RO" sz="2200"/>
              <a:t> </a:t>
            </a:r>
            <a:r>
              <a:rPr lang="ro-RO" sz="2200" err="1"/>
              <a:t>covering</a:t>
            </a:r>
            <a:r>
              <a:rPr lang="ro-RO" sz="2200"/>
              <a:t> a </a:t>
            </a:r>
            <a:r>
              <a:rPr lang="ro-RO" sz="2200" err="1"/>
              <a:t>surface</a:t>
            </a:r>
            <a:r>
              <a:rPr lang="ro-RO" sz="2200"/>
              <a:t>.</a:t>
            </a:r>
          </a:p>
          <a:p>
            <a:pPr>
              <a:lnSpc>
                <a:spcPct val="90000"/>
              </a:lnSpc>
            </a:pPr>
            <a:endParaRPr lang="ro-RO" sz="2200"/>
          </a:p>
        </p:txBody>
      </p:sp>
    </p:spTree>
    <p:extLst>
      <p:ext uri="{BB962C8B-B14F-4D97-AF65-F5344CB8AC3E}">
        <p14:creationId xmlns:p14="http://schemas.microsoft.com/office/powerpoint/2010/main" val="871658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EB0BF4-EED0-7377-B3B5-3388312C5B9E}"/>
              </a:ext>
            </a:extLst>
          </p:cNvPr>
          <p:cNvSpPr>
            <a:spLocks noGrp="1"/>
          </p:cNvSpPr>
          <p:nvPr>
            <p:ph type="title"/>
          </p:nvPr>
        </p:nvSpPr>
        <p:spPr>
          <a:xfrm>
            <a:off x="7535825" y="982132"/>
            <a:ext cx="3360772" cy="1303867"/>
          </a:xfrm>
        </p:spPr>
        <p:txBody>
          <a:bodyPr>
            <a:normAutofit/>
          </a:bodyPr>
          <a:lstStyle/>
          <a:p>
            <a:pPr>
              <a:lnSpc>
                <a:spcPct val="90000"/>
              </a:lnSpc>
            </a:pPr>
            <a:r>
              <a:rPr lang="ro-RO" sz="2100">
                <a:latin typeface="Amasis MT Pro Black" panose="02040A04050005020304" pitchFamily="18" charset="0"/>
              </a:rPr>
              <a:t>Tensiune superficială</a:t>
            </a:r>
            <a:br>
              <a:rPr lang="ro-RO" sz="2100">
                <a:latin typeface="Amasis MT Pro Black" panose="02040A04050005020304" pitchFamily="18" charset="0"/>
              </a:rPr>
            </a:br>
            <a:r>
              <a:rPr lang="ro-RO" sz="2100" err="1">
                <a:latin typeface="Amasis MT Pro Black" panose="02040A04050005020304" pitchFamily="18" charset="0"/>
              </a:rPr>
              <a:t>Tension</a:t>
            </a:r>
            <a:r>
              <a:rPr lang="ro-RO" sz="2100">
                <a:latin typeface="Amasis MT Pro Black" panose="02040A04050005020304" pitchFamily="18" charset="0"/>
              </a:rPr>
              <a:t> </a:t>
            </a:r>
            <a:r>
              <a:rPr lang="ro-RO" sz="2100" err="1">
                <a:latin typeface="Amasis MT Pro Black" panose="02040A04050005020304" pitchFamily="18" charset="0"/>
              </a:rPr>
              <a:t>superficielle</a:t>
            </a:r>
            <a:br>
              <a:rPr lang="ro-RO" sz="2100">
                <a:latin typeface="Amasis MT Pro Black" panose="02040A04050005020304" pitchFamily="18" charset="0"/>
              </a:rPr>
            </a:br>
            <a:r>
              <a:rPr lang="ro-RO" sz="2100" err="1">
                <a:latin typeface="Amasis MT Pro Black" panose="02040A04050005020304" pitchFamily="18" charset="0"/>
              </a:rPr>
              <a:t>Surface</a:t>
            </a:r>
            <a:r>
              <a:rPr lang="ro-RO" sz="2100">
                <a:latin typeface="Amasis MT Pro Black" panose="02040A04050005020304" pitchFamily="18" charset="0"/>
              </a:rPr>
              <a:t> </a:t>
            </a:r>
            <a:r>
              <a:rPr lang="ro-RO" sz="2100" err="1">
                <a:latin typeface="Amasis MT Pro Black" panose="02040A04050005020304" pitchFamily="18" charset="0"/>
              </a:rPr>
              <a:t>tension</a:t>
            </a:r>
            <a:endParaRPr lang="ro-RO" sz="2100">
              <a:latin typeface="Amasis MT Pro Black" panose="02040A04050005020304" pitchFamily="18" charset="0"/>
            </a:endParaRPr>
          </a:p>
        </p:txBody>
      </p:sp>
      <p:pic>
        <p:nvPicPr>
          <p:cNvPr id="4099" name="Picture 3" descr="Definirea tensiunii de suprafață în chimie">
            <a:extLst>
              <a:ext uri="{FF2B5EF4-FFF2-40B4-BE49-F238E27FC236}">
                <a16:creationId xmlns:a16="http://schemas.microsoft.com/office/drawing/2014/main" id="{FB397EDE-19BA-4133-1FA0-785097516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09" r="2922" b="2"/>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5" name="Substituent conținut 4">
            <a:extLst>
              <a:ext uri="{FF2B5EF4-FFF2-40B4-BE49-F238E27FC236}">
                <a16:creationId xmlns:a16="http://schemas.microsoft.com/office/drawing/2014/main" id="{8EF37886-12E7-9A86-18CA-17E446E4B265}"/>
              </a:ext>
            </a:extLst>
          </p:cNvPr>
          <p:cNvSpPr>
            <a:spLocks noGrp="1"/>
          </p:cNvSpPr>
          <p:nvPr>
            <p:ph idx="1"/>
          </p:nvPr>
        </p:nvSpPr>
        <p:spPr>
          <a:xfrm>
            <a:off x="7535824" y="2556932"/>
            <a:ext cx="3360771" cy="3318936"/>
          </a:xfrm>
        </p:spPr>
        <p:txBody>
          <a:bodyPr>
            <a:normAutofit/>
          </a:bodyPr>
          <a:lstStyle/>
          <a:p>
            <a:pPr>
              <a:lnSpc>
                <a:spcPct val="90000"/>
              </a:lnSpc>
            </a:pPr>
            <a:r>
              <a:rPr lang="ro-RO" sz="1900"/>
              <a:t>Tensiunea superficială este forța care face ca lichidele să formeze o „piele” subțire la suprafață.</a:t>
            </a:r>
          </a:p>
          <a:p>
            <a:pPr>
              <a:lnSpc>
                <a:spcPct val="90000"/>
              </a:lnSpc>
            </a:pPr>
            <a:r>
              <a:rPr lang="fr-FR" sz="1900"/>
              <a:t>La tension superficielle est la force qui amène les liquides à former une fine « peau » à la surface.</a:t>
            </a:r>
            <a:endParaRPr lang="ro-RO" sz="1900"/>
          </a:p>
          <a:p>
            <a:pPr>
              <a:lnSpc>
                <a:spcPct val="90000"/>
              </a:lnSpc>
            </a:pPr>
            <a:r>
              <a:rPr lang="en-US" sz="1900"/>
              <a:t>Surface tension is the force that causes liquids to form a thin "skin" on the surface.</a:t>
            </a:r>
            <a:endParaRPr lang="ro-RO" sz="1900"/>
          </a:p>
        </p:txBody>
      </p:sp>
      <p:pic>
        <p:nvPicPr>
          <p:cNvPr id="3" name="Imagine 2">
            <a:extLst>
              <a:ext uri="{FF2B5EF4-FFF2-40B4-BE49-F238E27FC236}">
                <a16:creationId xmlns:a16="http://schemas.microsoft.com/office/drawing/2014/main" id="{8F17EEA0-9F2F-05F2-F67F-E4F56121BE2D}"/>
              </a:ext>
            </a:extLst>
          </p:cNvPr>
          <p:cNvPicPr>
            <a:picLocks noChangeAspect="1"/>
          </p:cNvPicPr>
          <p:nvPr/>
        </p:nvPicPr>
        <p:blipFill>
          <a:blip r:embed="rId3"/>
          <a:stretch>
            <a:fillRect/>
          </a:stretch>
        </p:blipFill>
        <p:spPr>
          <a:xfrm>
            <a:off x="-3048" y="5982510"/>
            <a:ext cx="1092767" cy="892962"/>
          </a:xfrm>
          <a:prstGeom prst="rect">
            <a:avLst/>
          </a:prstGeom>
        </p:spPr>
      </p:pic>
    </p:spTree>
    <p:extLst>
      <p:ext uri="{BB962C8B-B14F-4D97-AF65-F5344CB8AC3E}">
        <p14:creationId xmlns:p14="http://schemas.microsoft.com/office/powerpoint/2010/main" val="1808114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EB0BF4-EED0-7377-B3B5-3388312C5B9E}"/>
              </a:ext>
            </a:extLst>
          </p:cNvPr>
          <p:cNvSpPr>
            <a:spLocks noGrp="1"/>
          </p:cNvSpPr>
          <p:nvPr>
            <p:ph type="title"/>
          </p:nvPr>
        </p:nvSpPr>
        <p:spPr>
          <a:xfrm>
            <a:off x="1295402" y="982132"/>
            <a:ext cx="9601196" cy="1303867"/>
          </a:xfrm>
        </p:spPr>
        <p:txBody>
          <a:bodyPr>
            <a:normAutofit/>
          </a:bodyPr>
          <a:lstStyle/>
          <a:p>
            <a:pPr>
              <a:lnSpc>
                <a:spcPct val="90000"/>
              </a:lnSpc>
            </a:pPr>
            <a:r>
              <a:rPr lang="ro-RO" sz="2800">
                <a:latin typeface="Amasis MT Pro Black" panose="02040A04050005020304" pitchFamily="18" charset="0"/>
              </a:rPr>
              <a:t>Sferic</a:t>
            </a:r>
            <a:br>
              <a:rPr lang="ro-RO" sz="2800">
                <a:latin typeface="Amasis MT Pro Black" panose="02040A04050005020304" pitchFamily="18" charset="0"/>
              </a:rPr>
            </a:br>
            <a:r>
              <a:rPr lang="ro-RO" sz="2800" err="1">
                <a:latin typeface="Amasis MT Pro Black" panose="02040A04050005020304" pitchFamily="18" charset="0"/>
              </a:rPr>
              <a:t>Sphérique</a:t>
            </a:r>
            <a:br>
              <a:rPr lang="ro-RO" sz="2800">
                <a:latin typeface="Amasis MT Pro Black" panose="02040A04050005020304" pitchFamily="18" charset="0"/>
              </a:rPr>
            </a:br>
            <a:r>
              <a:rPr lang="ro-RO" sz="2800" err="1">
                <a:latin typeface="Amasis MT Pro Black" panose="02040A04050005020304" pitchFamily="18" charset="0"/>
              </a:rPr>
              <a:t>Spherical</a:t>
            </a:r>
            <a:endParaRPr lang="ro-RO" sz="2800">
              <a:latin typeface="Amasis MT Pro Black" panose="02040A04050005020304" pitchFamily="18" charset="0"/>
            </a:endParaRPr>
          </a:p>
        </p:txBody>
      </p:sp>
      <p:sp>
        <p:nvSpPr>
          <p:cNvPr id="5" name="Substituent conținut 4">
            <a:extLst>
              <a:ext uri="{FF2B5EF4-FFF2-40B4-BE49-F238E27FC236}">
                <a16:creationId xmlns:a16="http://schemas.microsoft.com/office/drawing/2014/main" id="{8EF37886-12E7-9A86-18CA-17E446E4B265}"/>
              </a:ext>
            </a:extLst>
          </p:cNvPr>
          <p:cNvSpPr>
            <a:spLocks noGrp="1"/>
          </p:cNvSpPr>
          <p:nvPr>
            <p:ph idx="1"/>
          </p:nvPr>
        </p:nvSpPr>
        <p:spPr>
          <a:xfrm>
            <a:off x="1295402" y="2556932"/>
            <a:ext cx="6256866" cy="3318936"/>
          </a:xfrm>
        </p:spPr>
        <p:txBody>
          <a:bodyPr>
            <a:normAutofit/>
          </a:bodyPr>
          <a:lstStyle/>
          <a:p>
            <a:r>
              <a:rPr lang="ro-RO" dirty="0"/>
              <a:t>Sferic se referă la o formă tridimensională care este rotundă în toate direcțiile.</a:t>
            </a:r>
          </a:p>
          <a:p>
            <a:r>
              <a:rPr lang="fr-FR" dirty="0"/>
              <a:t>Sphérique fait référence à une forme tridimensionnelle ronde dans toutes les directions.</a:t>
            </a:r>
            <a:endParaRPr lang="ro-RO" dirty="0"/>
          </a:p>
          <a:p>
            <a:r>
              <a:rPr lang="en-US" dirty="0"/>
              <a:t>Spherical refers to a three-dimensional shape that is round in all directions.</a:t>
            </a:r>
            <a:endParaRPr lang="ro-RO" dirty="0"/>
          </a:p>
        </p:txBody>
      </p:sp>
      <p:pic>
        <p:nvPicPr>
          <p:cNvPr id="5122" name="Picture 2" descr="Trigonometrie sferică | Math Wiki | Fandom">
            <a:extLst>
              <a:ext uri="{FF2B5EF4-FFF2-40B4-BE49-F238E27FC236}">
                <a16:creationId xmlns:a16="http://schemas.microsoft.com/office/drawing/2014/main" id="{34282C35-6468-E676-F10D-9EDBCB224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259"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3" name="Imagine 2">
            <a:extLst>
              <a:ext uri="{FF2B5EF4-FFF2-40B4-BE49-F238E27FC236}">
                <a16:creationId xmlns:a16="http://schemas.microsoft.com/office/drawing/2014/main" id="{6604BF49-0C24-7E12-5EF1-DE82905B7836}"/>
              </a:ext>
            </a:extLst>
          </p:cNvPr>
          <p:cNvPicPr>
            <a:picLocks noChangeAspect="1"/>
          </p:cNvPicPr>
          <p:nvPr/>
        </p:nvPicPr>
        <p:blipFill>
          <a:blip r:embed="rId3"/>
          <a:stretch>
            <a:fillRect/>
          </a:stretch>
        </p:blipFill>
        <p:spPr>
          <a:xfrm>
            <a:off x="-3048" y="5982510"/>
            <a:ext cx="1092767" cy="892962"/>
          </a:xfrm>
          <a:prstGeom prst="rect">
            <a:avLst/>
          </a:prstGeom>
        </p:spPr>
      </p:pic>
    </p:spTree>
    <p:extLst>
      <p:ext uri="{BB962C8B-B14F-4D97-AF65-F5344CB8AC3E}">
        <p14:creationId xmlns:p14="http://schemas.microsoft.com/office/powerpoint/2010/main" val="67981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EB0BF4-EED0-7377-B3B5-3388312C5B9E}"/>
              </a:ext>
            </a:extLst>
          </p:cNvPr>
          <p:cNvSpPr>
            <a:spLocks noGrp="1"/>
          </p:cNvSpPr>
          <p:nvPr>
            <p:ph type="title"/>
          </p:nvPr>
        </p:nvSpPr>
        <p:spPr>
          <a:xfrm>
            <a:off x="7535825" y="982132"/>
            <a:ext cx="3360772" cy="1303867"/>
          </a:xfrm>
        </p:spPr>
        <p:txBody>
          <a:bodyPr>
            <a:normAutofit/>
          </a:bodyPr>
          <a:lstStyle/>
          <a:p>
            <a:pPr>
              <a:lnSpc>
                <a:spcPct val="90000"/>
              </a:lnSpc>
            </a:pPr>
            <a:r>
              <a:rPr lang="ro-RO" sz="2100">
                <a:latin typeface="Amasis MT Pro Black" panose="02040A04050005020304" pitchFamily="18" charset="0"/>
              </a:rPr>
              <a:t>Interferența luminii</a:t>
            </a:r>
            <a:br>
              <a:rPr lang="ro-RO" sz="2100">
                <a:latin typeface="Amasis MT Pro Black" panose="02040A04050005020304" pitchFamily="18" charset="0"/>
              </a:rPr>
            </a:br>
            <a:r>
              <a:rPr lang="ro-RO" sz="2100" err="1">
                <a:latin typeface="Amasis MT Pro Black" panose="02040A04050005020304" pitchFamily="18" charset="0"/>
              </a:rPr>
              <a:t>Interférence</a:t>
            </a:r>
            <a:r>
              <a:rPr lang="ro-RO" sz="2100">
                <a:latin typeface="Amasis MT Pro Black" panose="02040A04050005020304" pitchFamily="18" charset="0"/>
              </a:rPr>
              <a:t> de la </a:t>
            </a:r>
            <a:r>
              <a:rPr lang="ro-RO" sz="2100" err="1">
                <a:latin typeface="Amasis MT Pro Black" panose="02040A04050005020304" pitchFamily="18" charset="0"/>
              </a:rPr>
              <a:t>lumière</a:t>
            </a:r>
            <a:br>
              <a:rPr lang="ro-RO" sz="2100">
                <a:latin typeface="Amasis MT Pro Black" panose="02040A04050005020304" pitchFamily="18" charset="0"/>
              </a:rPr>
            </a:br>
            <a:r>
              <a:rPr lang="ro-RO" sz="2100" err="1">
                <a:latin typeface="Amasis MT Pro Black" panose="02040A04050005020304" pitchFamily="18" charset="0"/>
              </a:rPr>
              <a:t>Interference</a:t>
            </a:r>
            <a:r>
              <a:rPr lang="ro-RO" sz="2100">
                <a:latin typeface="Amasis MT Pro Black" panose="02040A04050005020304" pitchFamily="18" charset="0"/>
              </a:rPr>
              <a:t> of </a:t>
            </a:r>
            <a:r>
              <a:rPr lang="ro-RO" sz="2100" err="1">
                <a:latin typeface="Amasis MT Pro Black" panose="02040A04050005020304" pitchFamily="18" charset="0"/>
              </a:rPr>
              <a:t>light</a:t>
            </a:r>
            <a:endParaRPr lang="ro-RO" sz="2100">
              <a:latin typeface="Amasis MT Pro Black" panose="02040A04050005020304" pitchFamily="18" charset="0"/>
            </a:endParaRPr>
          </a:p>
        </p:txBody>
      </p:sp>
      <p:pic>
        <p:nvPicPr>
          <p:cNvPr id="6146" name="Picture 2" descr="Interferență - Wikipedia">
            <a:extLst>
              <a:ext uri="{FF2B5EF4-FFF2-40B4-BE49-F238E27FC236}">
                <a16:creationId xmlns:a16="http://schemas.microsoft.com/office/drawing/2014/main" id="{8205ABDB-17FF-3656-9348-E2D6405DA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5"/>
          <a:stretch/>
        </p:blipFill>
        <p:spPr bwMode="auto">
          <a:xfrm>
            <a:off x="1412683" y="1410208"/>
            <a:ext cx="5278777" cy="3858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Substituent conținut 4">
            <a:extLst>
              <a:ext uri="{FF2B5EF4-FFF2-40B4-BE49-F238E27FC236}">
                <a16:creationId xmlns:a16="http://schemas.microsoft.com/office/drawing/2014/main" id="{8EF37886-12E7-9A86-18CA-17E446E4B265}"/>
              </a:ext>
            </a:extLst>
          </p:cNvPr>
          <p:cNvSpPr>
            <a:spLocks noGrp="1"/>
          </p:cNvSpPr>
          <p:nvPr>
            <p:ph idx="1"/>
          </p:nvPr>
        </p:nvSpPr>
        <p:spPr>
          <a:xfrm>
            <a:off x="7535824" y="2556932"/>
            <a:ext cx="3360771" cy="3318936"/>
          </a:xfrm>
        </p:spPr>
        <p:txBody>
          <a:bodyPr>
            <a:normAutofit/>
          </a:bodyPr>
          <a:lstStyle/>
          <a:p>
            <a:pPr>
              <a:lnSpc>
                <a:spcPct val="90000"/>
              </a:lnSpc>
            </a:pPr>
            <a:r>
              <a:rPr lang="ro-RO" sz="1700"/>
              <a:t>Interferența luminii este fenomenul prin care razele de lumină se combină, creând culori diferite.</a:t>
            </a:r>
          </a:p>
          <a:p>
            <a:pPr>
              <a:lnSpc>
                <a:spcPct val="90000"/>
              </a:lnSpc>
            </a:pPr>
            <a:r>
              <a:rPr lang="fr-FR" sz="1700"/>
              <a:t>L’interférence lumineuse est le phénomène par lequel les rayons lumineux se combinent pour créer différentes couleurs.</a:t>
            </a:r>
            <a:endParaRPr lang="ro-RO" sz="1700"/>
          </a:p>
          <a:p>
            <a:pPr>
              <a:lnSpc>
                <a:spcPct val="90000"/>
              </a:lnSpc>
            </a:pPr>
            <a:r>
              <a:rPr lang="en-US" sz="1700"/>
              <a:t>Light interference is the phenomenon by which light rays combine, creating different colors.</a:t>
            </a:r>
            <a:endParaRPr lang="ro-RO" sz="1700"/>
          </a:p>
        </p:txBody>
      </p:sp>
      <p:pic>
        <p:nvPicPr>
          <p:cNvPr id="3" name="Imagine 2">
            <a:extLst>
              <a:ext uri="{FF2B5EF4-FFF2-40B4-BE49-F238E27FC236}">
                <a16:creationId xmlns:a16="http://schemas.microsoft.com/office/drawing/2014/main" id="{7E8272AC-43FB-9AD6-C4B9-586B0FC3A2CE}"/>
              </a:ext>
            </a:extLst>
          </p:cNvPr>
          <p:cNvPicPr>
            <a:picLocks noChangeAspect="1"/>
          </p:cNvPicPr>
          <p:nvPr/>
        </p:nvPicPr>
        <p:blipFill>
          <a:blip r:embed="rId3"/>
          <a:stretch>
            <a:fillRect/>
          </a:stretch>
        </p:blipFill>
        <p:spPr>
          <a:xfrm>
            <a:off x="-3048" y="5982510"/>
            <a:ext cx="1092767" cy="892962"/>
          </a:xfrm>
          <a:prstGeom prst="rect">
            <a:avLst/>
          </a:prstGeom>
        </p:spPr>
      </p:pic>
    </p:spTree>
    <p:extLst>
      <p:ext uri="{BB962C8B-B14F-4D97-AF65-F5344CB8AC3E}">
        <p14:creationId xmlns:p14="http://schemas.microsoft.com/office/powerpoint/2010/main" val="330065077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B2482B0-5F66-1AE6-F7DA-869FD16121F1}"/>
              </a:ext>
            </a:extLst>
          </p:cNvPr>
          <p:cNvSpPr txBox="1">
            <a:spLocks noGrp="1"/>
          </p:cNvSpPr>
          <p:nvPr>
            <p:ph type="ctrTitle"/>
          </p:nvPr>
        </p:nvSpPr>
        <p:spPr>
          <a:xfrm>
            <a:off x="2692395" y="1871127"/>
            <a:ext cx="6815672" cy="1117872"/>
          </a:xfrm>
        </p:spPr>
        <p:txBody>
          <a:bodyPr/>
          <a:lstStyle/>
          <a:p>
            <a:pPr lvl="0"/>
            <a:r>
              <a:rPr lang="ro-RO"/>
              <a:t>Căutătoarele de succes</a:t>
            </a:r>
          </a:p>
        </p:txBody>
      </p:sp>
      <p:sp>
        <p:nvSpPr>
          <p:cNvPr id="3" name="Subtitlu 2">
            <a:extLst>
              <a:ext uri="{FF2B5EF4-FFF2-40B4-BE49-F238E27FC236}">
                <a16:creationId xmlns:a16="http://schemas.microsoft.com/office/drawing/2014/main" id="{7C7AFDC8-09EA-D1F3-78B6-15F3D919D871}"/>
              </a:ext>
            </a:extLst>
          </p:cNvPr>
          <p:cNvSpPr txBox="1">
            <a:spLocks noGrp="1"/>
          </p:cNvSpPr>
          <p:nvPr>
            <p:ph type="subTitle" idx="1"/>
          </p:nvPr>
        </p:nvSpPr>
        <p:spPr>
          <a:xfrm>
            <a:off x="5018503" y="3590484"/>
            <a:ext cx="6815669" cy="2101519"/>
          </a:xfrm>
        </p:spPr>
        <p:txBody>
          <a:bodyPr>
            <a:noAutofit/>
          </a:bodyPr>
          <a:lstStyle/>
          <a:p>
            <a:pPr lvl="0">
              <a:spcBef>
                <a:spcPts val="900"/>
              </a:spcBef>
            </a:pPr>
            <a:r>
              <a:rPr lang="ro-RO" sz="1800" dirty="0"/>
              <a:t>De Gătej </a:t>
            </a:r>
            <a:r>
              <a:rPr lang="ro-RO" sz="1800" dirty="0" err="1"/>
              <a:t>Raffaella</a:t>
            </a:r>
            <a:r>
              <a:rPr lang="ro-RO" sz="1800" dirty="0"/>
              <a:t>,</a:t>
            </a:r>
          </a:p>
          <a:p>
            <a:pPr lvl="0">
              <a:spcBef>
                <a:spcPts val="900"/>
              </a:spcBef>
            </a:pPr>
            <a:r>
              <a:rPr lang="ro-RO" sz="1800" dirty="0"/>
              <a:t> Harabagiu Andra,</a:t>
            </a:r>
          </a:p>
          <a:p>
            <a:pPr lvl="0">
              <a:spcBef>
                <a:spcPts val="900"/>
              </a:spcBef>
            </a:pPr>
            <a:r>
              <a:rPr lang="ro-RO" sz="1800" dirty="0"/>
              <a:t> </a:t>
            </a:r>
            <a:r>
              <a:rPr lang="ro-RO" sz="1800" dirty="0" err="1"/>
              <a:t>Irimiea</a:t>
            </a:r>
            <a:r>
              <a:rPr lang="ro-RO" sz="1800" dirty="0"/>
              <a:t> Maria-Magdalena,</a:t>
            </a:r>
          </a:p>
          <a:p>
            <a:pPr lvl="0">
              <a:spcBef>
                <a:spcPts val="900"/>
              </a:spcBef>
            </a:pPr>
            <a:r>
              <a:rPr lang="ro-RO" sz="1800" dirty="0"/>
              <a:t> </a:t>
            </a:r>
            <a:r>
              <a:rPr lang="ro-RO" sz="1800" dirty="0" err="1"/>
              <a:t>Nicorescu</a:t>
            </a:r>
            <a:r>
              <a:rPr lang="ro-RO" sz="1800" dirty="0"/>
              <a:t> Daria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1051E4D-32E2-7BFB-EEA1-A48CB486D41E}"/>
              </a:ext>
            </a:extLst>
          </p:cNvPr>
          <p:cNvSpPr txBox="1">
            <a:spLocks noGrp="1"/>
          </p:cNvSpPr>
          <p:nvPr>
            <p:ph type="title"/>
          </p:nvPr>
        </p:nvSpPr>
        <p:spPr>
          <a:xfrm>
            <a:off x="1295403" y="982129"/>
            <a:ext cx="9601200" cy="1849556"/>
          </a:xfrm>
        </p:spPr>
        <p:txBody>
          <a:bodyPr>
            <a:noAutofit/>
          </a:bodyPr>
          <a:lstStyle/>
          <a:p>
            <a:pPr lvl="0"/>
            <a:r>
              <a:rPr lang="ro-RO" sz="6000"/>
              <a:t>Gravitație</a:t>
            </a:r>
          </a:p>
        </p:txBody>
      </p:sp>
      <p:sp>
        <p:nvSpPr>
          <p:cNvPr id="3" name="Substituent conținut 2">
            <a:extLst>
              <a:ext uri="{FF2B5EF4-FFF2-40B4-BE49-F238E27FC236}">
                <a16:creationId xmlns:a16="http://schemas.microsoft.com/office/drawing/2014/main" id="{01827B6F-CC29-C614-2719-F5C158BF172E}"/>
              </a:ext>
            </a:extLst>
          </p:cNvPr>
          <p:cNvSpPr txBox="1">
            <a:spLocks noGrp="1"/>
          </p:cNvSpPr>
          <p:nvPr>
            <p:ph idx="1"/>
          </p:nvPr>
        </p:nvSpPr>
        <p:spPr>
          <a:xfrm>
            <a:off x="1295403" y="1906908"/>
            <a:ext cx="9601200" cy="4017571"/>
          </a:xfrm>
        </p:spPr>
        <p:txBody>
          <a:bodyPr/>
          <a:lstStyle/>
          <a:p>
            <a:pPr lvl="0"/>
            <a:endParaRPr lang="ro-RO"/>
          </a:p>
          <a:p>
            <a:pPr lvl="0">
              <a:spcBef>
                <a:spcPts val="800"/>
              </a:spcBef>
            </a:pPr>
            <a:r>
              <a:rPr lang="ro-RO" sz="3200"/>
              <a:t>Forță de atracție reciprocă a tuturor corpurilor din Univers, dependentă de masa și de poziția lor relativă.</a:t>
            </a:r>
          </a:p>
          <a:p>
            <a:pPr lvl="0">
              <a:spcBef>
                <a:spcPts val="800"/>
              </a:spcBef>
            </a:pPr>
            <a:r>
              <a:rPr lang="ro-RO" sz="3200"/>
              <a:t>Mutual attractive force of all bodies in the Universe, depending on their mass and relative position.</a:t>
            </a:r>
          </a:p>
          <a:p>
            <a:pPr lvl="0">
              <a:spcBef>
                <a:spcPts val="800"/>
              </a:spcBef>
            </a:pPr>
            <a:r>
              <a:rPr lang="ro-RO" sz="3200"/>
              <a:t>Force d`attraction mutuelle de tous les corps de l`Univers, dependante de leur masse et de leur position relative.</a:t>
            </a:r>
          </a:p>
          <a:p>
            <a:pPr lvl="0">
              <a:spcBef>
                <a:spcPts val="800"/>
              </a:spcBef>
            </a:pPr>
            <a:endParaRPr lang="ro-RO" sz="3200"/>
          </a:p>
          <a:p>
            <a:pPr lvl="0">
              <a:spcBef>
                <a:spcPts val="800"/>
              </a:spcBef>
            </a:pPr>
            <a:endParaRPr lang="ro-RO" sz="3200"/>
          </a:p>
          <a:p>
            <a:pPr lvl="0">
              <a:spcBef>
                <a:spcPts val="800"/>
              </a:spcBef>
            </a:pPr>
            <a:endParaRPr lang="ro-RO" sz="3200"/>
          </a:p>
          <a:p>
            <a:pPr lvl="0"/>
            <a:endParaRPr lang="ro-RO"/>
          </a:p>
          <a:p>
            <a:pPr lvl="0"/>
            <a:endParaRPr lang="ro-RO"/>
          </a:p>
          <a:p>
            <a:pPr lvl="0"/>
            <a:endParaRPr lang="ro-RO"/>
          </a:p>
          <a:p>
            <a:pPr lvl="0"/>
            <a:endParaRPr lang="ro-RO"/>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204912-2769-E267-A0B2-01C4D7D42BB7}"/>
              </a:ext>
            </a:extLst>
          </p:cNvPr>
          <p:cNvSpPr txBox="1">
            <a:spLocks noGrp="1"/>
          </p:cNvSpPr>
          <p:nvPr>
            <p:ph type="title"/>
          </p:nvPr>
        </p:nvSpPr>
        <p:spPr>
          <a:xfrm>
            <a:off x="1295403" y="982129"/>
            <a:ext cx="9601190" cy="1810228"/>
          </a:xfrm>
        </p:spPr>
        <p:txBody>
          <a:bodyPr/>
          <a:lstStyle/>
          <a:p>
            <a:pPr lvl="0"/>
            <a:r>
              <a:rPr lang="ro-RO" sz="6000"/>
              <a:t>Impermeabil</a:t>
            </a:r>
          </a:p>
        </p:txBody>
      </p:sp>
      <p:sp>
        <p:nvSpPr>
          <p:cNvPr id="3" name="Substituent conținut 2">
            <a:extLst>
              <a:ext uri="{FF2B5EF4-FFF2-40B4-BE49-F238E27FC236}">
                <a16:creationId xmlns:a16="http://schemas.microsoft.com/office/drawing/2014/main" id="{61388044-C629-498B-4801-E405DE3373A5}"/>
              </a:ext>
            </a:extLst>
          </p:cNvPr>
          <p:cNvSpPr txBox="1">
            <a:spLocks noGrp="1"/>
          </p:cNvSpPr>
          <p:nvPr>
            <p:ph idx="1"/>
          </p:nvPr>
        </p:nvSpPr>
        <p:spPr>
          <a:xfrm>
            <a:off x="1295403" y="2556927"/>
            <a:ext cx="9601200" cy="3558735"/>
          </a:xfrm>
        </p:spPr>
        <p:txBody>
          <a:bodyPr/>
          <a:lstStyle/>
          <a:p>
            <a:pPr lvl="0">
              <a:spcBef>
                <a:spcPts val="800"/>
              </a:spcBef>
            </a:pPr>
            <a:r>
              <a:rPr lang="ro-RO" sz="3200"/>
              <a:t>Stratul care nu lasă să treacă prin el un fluid.</a:t>
            </a:r>
          </a:p>
          <a:p>
            <a:pPr lvl="0">
              <a:spcBef>
                <a:spcPts val="800"/>
              </a:spcBef>
            </a:pPr>
            <a:r>
              <a:rPr lang="ro-RO" sz="3200"/>
              <a:t>The layer which does not allow a fluid to pass through it.</a:t>
            </a:r>
          </a:p>
          <a:p>
            <a:pPr lvl="0">
              <a:spcBef>
                <a:spcPts val="800"/>
              </a:spcBef>
            </a:pPr>
            <a:r>
              <a:rPr lang="ro-RO" sz="3200"/>
              <a:t>Couche qui ne laisse pas passer un fluide.</a:t>
            </a:r>
          </a:p>
          <a:p>
            <a:pPr lvl="0">
              <a:spcBef>
                <a:spcPts val="800"/>
              </a:spcBef>
            </a:pPr>
            <a:endParaRPr lang="ro-RO" sz="3200"/>
          </a:p>
          <a:p>
            <a:pPr lvl="0">
              <a:spcBef>
                <a:spcPts val="800"/>
              </a:spcBef>
            </a:pPr>
            <a:endParaRPr lang="ro-RO" sz="32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84BEC25-B8FC-37C1-9F58-13A7787B780B}"/>
              </a:ext>
            </a:extLst>
          </p:cNvPr>
          <p:cNvSpPr txBox="1">
            <a:spLocks noGrp="1"/>
          </p:cNvSpPr>
          <p:nvPr>
            <p:ph type="title"/>
          </p:nvPr>
        </p:nvSpPr>
        <p:spPr/>
        <p:txBody>
          <a:bodyPr>
            <a:noAutofit/>
          </a:bodyPr>
          <a:lstStyle/>
          <a:p>
            <a:pPr lvl="0"/>
            <a:r>
              <a:rPr lang="ro-RO" sz="6000"/>
              <a:t>Gaz</a:t>
            </a:r>
          </a:p>
        </p:txBody>
      </p:sp>
      <p:sp>
        <p:nvSpPr>
          <p:cNvPr id="3" name="Substituent conținut 2">
            <a:extLst>
              <a:ext uri="{FF2B5EF4-FFF2-40B4-BE49-F238E27FC236}">
                <a16:creationId xmlns:a16="http://schemas.microsoft.com/office/drawing/2014/main" id="{EFEA930B-DD90-CD69-D041-89E1B17F3FBE}"/>
              </a:ext>
            </a:extLst>
          </p:cNvPr>
          <p:cNvSpPr txBox="1">
            <a:spLocks noGrp="1"/>
          </p:cNvSpPr>
          <p:nvPr>
            <p:ph idx="1"/>
          </p:nvPr>
        </p:nvSpPr>
        <p:spPr/>
        <p:txBody>
          <a:bodyPr/>
          <a:lstStyle/>
          <a:p>
            <a:pPr lvl="0">
              <a:lnSpc>
                <a:spcPct val="80000"/>
              </a:lnSpc>
              <a:spcBef>
                <a:spcPts val="500"/>
              </a:spcBef>
            </a:pPr>
            <a:r>
              <a:rPr lang="ro-RO" sz="2200"/>
              <a:t>Nume generic dat corpurilor fluide cu densitate redusă, incolore, ușor deformabile și expansibile, care, din cauza coeziunii moleculare slabe, nu au o formă proprie stabilă și tind să ocupe întregul volum pe care îl au la dispoziție.</a:t>
            </a:r>
          </a:p>
          <a:p>
            <a:pPr lvl="0">
              <a:lnSpc>
                <a:spcPct val="80000"/>
              </a:lnSpc>
              <a:spcBef>
                <a:spcPts val="500"/>
              </a:spcBef>
            </a:pPr>
            <a:r>
              <a:rPr lang="en-US" sz="2200"/>
              <a:t>Generic name given to fluid bodies of low density, colourless, easily deformable and expandable, which, due to weak molecular cohesion, do not have a stable shape of their own and tend to occupy the entire volume available to them. </a:t>
            </a:r>
            <a:endParaRPr lang="ro-RO" sz="2200"/>
          </a:p>
          <a:p>
            <a:pPr lvl="0">
              <a:lnSpc>
                <a:spcPct val="80000"/>
              </a:lnSpc>
              <a:spcBef>
                <a:spcPts val="500"/>
              </a:spcBef>
            </a:pPr>
            <a:r>
              <a:rPr lang="fr-FR" sz="2200"/>
              <a:t>Nom générique donné aux corps fluides de faible densité, incolores, facilement déformables et expansibles, qui, en raison d'une faible cohésion moléculaire, n'ont pas de forme stable qui leur soit propre et ont tendance à occuper tout le volume dont ils disposent.</a:t>
            </a:r>
          </a:p>
          <a:p>
            <a:pPr lvl="0">
              <a:lnSpc>
                <a:spcPct val="80000"/>
              </a:lnSpc>
              <a:spcBef>
                <a:spcPts val="500"/>
              </a:spcBef>
            </a:pPr>
            <a:endParaRPr lang="ro-RO" sz="2200"/>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8EED92C-FD6E-F338-FB06-233795B42A92}"/>
              </a:ext>
            </a:extLst>
          </p:cNvPr>
          <p:cNvSpPr txBox="1">
            <a:spLocks noGrp="1"/>
          </p:cNvSpPr>
          <p:nvPr>
            <p:ph type="title"/>
          </p:nvPr>
        </p:nvSpPr>
        <p:spPr/>
        <p:txBody>
          <a:bodyPr/>
          <a:lstStyle/>
          <a:p>
            <a:pPr lvl="0"/>
            <a:r>
              <a:rPr lang="ro-RO"/>
              <a:t>Transparent</a:t>
            </a:r>
          </a:p>
        </p:txBody>
      </p:sp>
      <p:sp>
        <p:nvSpPr>
          <p:cNvPr id="3" name="Substituent conținut 2">
            <a:extLst>
              <a:ext uri="{FF2B5EF4-FFF2-40B4-BE49-F238E27FC236}">
                <a16:creationId xmlns:a16="http://schemas.microsoft.com/office/drawing/2014/main" id="{6FF411AA-0B80-13E5-A0AA-7FE42CA24F4E}"/>
              </a:ext>
            </a:extLst>
          </p:cNvPr>
          <p:cNvSpPr txBox="1">
            <a:spLocks noGrp="1"/>
          </p:cNvSpPr>
          <p:nvPr>
            <p:ph idx="1"/>
          </p:nvPr>
        </p:nvSpPr>
        <p:spPr/>
        <p:txBody>
          <a:bodyPr/>
          <a:lstStyle/>
          <a:p>
            <a:pPr lvl="0">
              <a:lnSpc>
                <a:spcPct val="80000"/>
              </a:lnSpc>
            </a:pPr>
            <a:r>
              <a:rPr lang="ro-RO">
                <a:solidFill>
                  <a:srgbClr val="000000"/>
                </a:solidFill>
              </a:rPr>
              <a:t>Care poate fi străbătut de radiații electromagnetice (mai ales de lumină), fără ca acestea să fie absorbite sau difuzate; prin care se poate vedea clar, care lasă să se distingă conturul și detaliile obiectelor.</a:t>
            </a:r>
          </a:p>
          <a:p>
            <a:pPr lvl="0">
              <a:lnSpc>
                <a:spcPct val="80000"/>
              </a:lnSpc>
            </a:pPr>
            <a:r>
              <a:rPr lang="en-US">
                <a:solidFill>
                  <a:srgbClr val="000000"/>
                </a:solidFill>
              </a:rPr>
              <a:t>Which can be traversed by electromagnetic radiation (especially light), without it being absorbed or diffused; through which one can see clearly, which allows the outline and details of objects to be distinguished</a:t>
            </a:r>
            <a:r>
              <a:rPr lang="ro-RO">
                <a:solidFill>
                  <a:srgbClr val="000000"/>
                </a:solidFill>
              </a:rPr>
              <a:t>.</a:t>
            </a:r>
          </a:p>
          <a:p>
            <a:pPr lvl="0">
              <a:lnSpc>
                <a:spcPct val="80000"/>
              </a:lnSpc>
            </a:pPr>
            <a:r>
              <a:rPr lang="fr-FR">
                <a:solidFill>
                  <a:srgbClr val="000000"/>
                </a:solidFill>
              </a:rPr>
              <a:t>Qui peut être traversé par un rayonnement électromagnétique (notamment lumineux), sans qu'il soit absorbé ou diffusé ; à travers lequel on peut voir clairement, ce qui permet de distinguer le contour et les détails des objets</a:t>
            </a:r>
            <a:r>
              <a:rPr lang="ro-RO">
                <a:solidFill>
                  <a:srgbClr val="000000"/>
                </a:solidFill>
              </a:rPr>
              <a:t>.</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ctrTitle"/>
          </p:nvPr>
        </p:nvSpPr>
        <p:spPr/>
        <p:txBody>
          <a:bodyPr/>
          <a:lstStyle/>
          <a:p>
            <a:r>
              <a:rPr lang="en-US" dirty="0"/>
              <a:t>FIZICIENII</a:t>
            </a:r>
          </a:p>
        </p:txBody>
      </p:sp>
      <p:sp>
        <p:nvSpPr>
          <p:cNvPr id="1048589" name="Subtitle 2"/>
          <p:cNvSpPr>
            <a:spLocks noGrp="1"/>
          </p:cNvSpPr>
          <p:nvPr>
            <p:ph type="subTitle" idx="1"/>
          </p:nvPr>
        </p:nvSpPr>
        <p:spPr/>
        <p:txBody>
          <a:bodyPr>
            <a:normAutofit fontScale="76190" lnSpcReduction="20000"/>
          </a:bodyPr>
          <a:lstStyle/>
          <a:p>
            <a:r>
              <a:rPr lang="ro-RO" dirty="0">
                <a:latin typeface="Times New Roman" pitchFamily="18" charset="0"/>
                <a:cs typeface="Times New Roman" pitchFamily="18" charset="0"/>
              </a:rPr>
              <a:t>                                    </a:t>
            </a:r>
            <a:r>
              <a:rPr lang="en-US" dirty="0" err="1">
                <a:latin typeface="Times New Roman" pitchFamily="18" charset="0"/>
                <a:cs typeface="Times New Roman" pitchFamily="18" charset="0"/>
              </a:rPr>
              <a:t>Elevi</a:t>
            </a:r>
            <a:r>
              <a:rPr lang="en-US" dirty="0">
                <a:latin typeface="Times New Roman" pitchFamily="18" charset="0"/>
                <a:cs typeface="Times New Roman" pitchFamily="18" charset="0"/>
              </a:rPr>
              <a:t>:</a:t>
            </a:r>
            <a:r>
              <a:rPr lang="ro-RO" dirty="0">
                <a:latin typeface="Times New Roman" pitchFamily="18" charset="0"/>
                <a:cs typeface="Times New Roman" pitchFamily="18" charset="0"/>
              </a:rPr>
              <a:t> Gheorghiu Vlad</a:t>
            </a:r>
          </a:p>
          <a:p>
            <a:r>
              <a:rPr lang="ro-RO" dirty="0">
                <a:latin typeface="Times New Roman" pitchFamily="18" charset="0"/>
                <a:cs typeface="Times New Roman" pitchFamily="18" charset="0"/>
              </a:rPr>
              <a:t>                                                       Borșa Stefan Teodor</a:t>
            </a:r>
          </a:p>
          <a:p>
            <a:r>
              <a:rPr lang="ro-RO" dirty="0">
                <a:latin typeface="Times New Roman" pitchFamily="18" charset="0"/>
                <a:cs typeface="Times New Roman" pitchFamily="18" charset="0"/>
              </a:rPr>
              <a:t>                                                Stăcescu Costin</a:t>
            </a:r>
          </a:p>
          <a:p>
            <a:r>
              <a:rPr lang="ro-RO"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Rectangle 1"/>
          <p:cNvSpPr/>
          <p:nvPr/>
        </p:nvSpPr>
        <p:spPr>
          <a:xfrm>
            <a:off x="1371600" y="1290981"/>
            <a:ext cx="6096000" cy="4625340"/>
          </a:xfrm>
          <a:prstGeom prst="rect">
            <a:avLst/>
          </a:prstGeom>
        </p:spPr>
        <p:txBody>
          <a:bodyPr>
            <a:spAutoFit/>
          </a:bodyPr>
          <a:lstStyle/>
          <a:p>
            <a:pPr marL="342900" indent="-342900">
              <a:buAutoNum type="arabicPeriod"/>
            </a:pPr>
            <a:r>
              <a:rPr lang="en-US" b="1" dirty="0">
                <a:solidFill>
                  <a:srgbClr val="FF0000"/>
                </a:solidFill>
                <a:latin typeface="Times New Roman" panose="02020603050405020304" pitchFamily="18" charset="0"/>
                <a:cs typeface="Times New Roman" panose="02020603050405020304" pitchFamily="18" charset="0"/>
              </a:rPr>
              <a:t>Transparent</a:t>
            </a:r>
            <a:r>
              <a:rPr lang="ro-RO"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ro-RO" b="1" dirty="0">
                <a:solidFill>
                  <a:srgbClr val="FF0000"/>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are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străbătut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radiații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electromagnetice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ales de </a:t>
            </a:r>
            <a:r>
              <a:rPr lang="en-US" dirty="0" err="1">
                <a:latin typeface="Times New Roman" panose="02020603050405020304" pitchFamily="18" charset="0"/>
                <a:cs typeface="Times New Roman" panose="02020603050405020304" pitchFamily="18" charset="0"/>
              </a:rPr>
              <a:t>lumină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absorbite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difuzate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care 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vedea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clar</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lasă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distingă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conturul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detaliile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obiectelor</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342900" indent="-342900">
              <a:buAutoNum type="arabicPeriod"/>
            </a:pPr>
            <a:endParaRPr lang="ro-RO" dirty="0">
              <a:latin typeface="Times New Roman" panose="02020603050405020304" pitchFamily="18" charset="0"/>
              <a:cs typeface="Times New Roman" panose="02020603050405020304" pitchFamily="18" charset="0"/>
            </a:endParaRPr>
          </a:p>
          <a:p>
            <a:pPr marL="342900" indent="-342900">
              <a:buAutoNum type="arabicPeriod"/>
            </a:pPr>
            <a:endParaRPr lang="ro-RO" dirty="0">
              <a:latin typeface="Times New Roman" panose="02020603050405020304" pitchFamily="18" charset="0"/>
              <a:cs typeface="Times New Roman" panose="02020603050405020304" pitchFamily="18" charset="0"/>
            </a:endParaRPr>
          </a:p>
          <a:p>
            <a:pPr marL="342900" indent="-342900">
              <a:buAutoNum type="arabicPeriod"/>
            </a:pPr>
            <a:endParaRPr lang="ro-RO" dirty="0">
              <a:latin typeface="Times New Roman" panose="02020603050405020304" pitchFamily="18" charset="0"/>
              <a:cs typeface="Times New Roman" panose="02020603050405020304" pitchFamily="18" charset="0"/>
            </a:endParaRPr>
          </a:p>
          <a:p>
            <a:pPr marL="342900" indent="-342900">
              <a:buAutoNum type="arabicPeriod"/>
            </a:pPr>
            <a:endParaRPr lang="ro-RO" dirty="0">
              <a:latin typeface="Times New Roman" panose="02020603050405020304" pitchFamily="18" charset="0"/>
              <a:cs typeface="Times New Roman" panose="02020603050405020304" pitchFamily="18" charset="0"/>
            </a:endParaRPr>
          </a:p>
          <a:p>
            <a:pPr marL="342900" indent="-342900">
              <a:buAutoNum type="arabicPeriod"/>
            </a:pPr>
            <a:endParaRPr lang="ro-RO" dirty="0">
              <a:latin typeface="Times New Roman" panose="02020603050405020304" pitchFamily="18" charset="0"/>
              <a:cs typeface="Times New Roman" panose="02020603050405020304" pitchFamily="18" charset="0"/>
            </a:endParaRPr>
          </a:p>
          <a:p>
            <a:pPr marL="342900" indent="-342900"/>
            <a:endParaRPr lang="ro-RO"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ro-RO" dirty="0">
              <a:latin typeface="Times New Roman" panose="02020603050405020304" pitchFamily="18" charset="0"/>
              <a:cs typeface="Times New Roman" panose="02020603050405020304" pitchFamily="18" charset="0"/>
            </a:endParaRPr>
          </a:p>
          <a:p>
            <a:pPr marL="342900" indent="-342900"/>
            <a:r>
              <a:rPr lang="ro-RO" b="1" dirty="0">
                <a:solidFill>
                  <a:srgbClr val="FF0000"/>
                </a:solidFill>
                <a:latin typeface="Times New Roman" panose="02020603050405020304" pitchFamily="18" charset="0"/>
                <a:cs typeface="Times New Roman" panose="02020603050405020304" pitchFamily="18" charset="0"/>
              </a:rPr>
              <a:t>2. Sferic</a:t>
            </a:r>
            <a:r>
              <a:rPr lang="en-US" b="1" dirty="0">
                <a:solidFill>
                  <a:srgbClr val="FF0000"/>
                </a:solidFill>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referă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ceva</a:t>
            </a:r>
            <a:r>
              <a:rPr lang="en-US" dirty="0">
                <a:latin typeface="Times New Roman" panose="02020603050405020304" pitchFamily="18" charset="0"/>
                <a:cs typeface="Times New Roman" panose="02020603050405020304" pitchFamily="18" charset="0"/>
              </a:rPr>
              <a:t> care are forma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caracteristicile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sfere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rotund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uniform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direcțiile</a:t>
            </a:r>
            <a:r>
              <a:rPr lang="ro-RO" dirty="0">
                <a:latin typeface="Times New Roman" panose="02020603050405020304" pitchFamily="18" charset="0"/>
                <a:cs typeface="Times New Roman" panose="02020603050405020304" pitchFamily="18" charset="0"/>
              </a:rPr>
              <a:t>.</a:t>
            </a:r>
          </a:p>
          <a:p>
            <a:pPr marL="342900" indent="-342900">
              <a:buFont typeface="+mj-lt"/>
              <a:buAutoNum type="arabicPeriod"/>
            </a:pPr>
            <a:endParaRPr lang="ro-RO" dirty="0">
              <a:latin typeface="Times New Roman" panose="02020603050405020304" pitchFamily="18" charset="0"/>
              <a:cs typeface="Times New Roman" panose="02020603050405020304" pitchFamily="18" charset="0"/>
            </a:endParaRPr>
          </a:p>
          <a:p>
            <a:pPr marL="342900" indent="-342900"/>
            <a:endParaRPr lang="en-US" dirty="0">
              <a:latin typeface="Times New Roman" panose="02020603050405020304" pitchFamily="18" charset="0"/>
              <a:cs typeface="Times New Roman" panose="02020603050405020304" pitchFamily="18" charset="0"/>
            </a:endParaRPr>
          </a:p>
        </p:txBody>
      </p:sp>
      <p:sp>
        <p:nvSpPr>
          <p:cNvPr id="1048594" name="AutoShape 2" descr="Transparent Stock Photos, Royalty Free Transpar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1048595" name="AutoShape 4" descr="Transparent Stock Photos, Royalty Free Transparent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2097158" name="Picture 6" descr="https://i.gyazo.com/8374e4baed263be2de7b8ca3716af786.png"/>
          <p:cNvPicPr>
            <a:picLocks noChangeAspect="1" noChangeArrowheads="1"/>
          </p:cNvPicPr>
          <p:nvPr/>
        </p:nvPicPr>
        <p:blipFill>
          <a:blip r:embed="rId2" cstate="print"/>
          <a:srcRect/>
          <a:stretch>
            <a:fillRect/>
          </a:stretch>
        </p:blipFill>
        <p:spPr bwMode="auto">
          <a:xfrm>
            <a:off x="7484843" y="856829"/>
            <a:ext cx="3755243" cy="2423922"/>
          </a:xfrm>
          <a:prstGeom prst="rect">
            <a:avLst/>
          </a:prstGeom>
          <a:noFill/>
        </p:spPr>
      </p:pic>
      <p:pic>
        <p:nvPicPr>
          <p:cNvPr id="2097159" name="Picture 8" descr="https://i.gyazo.com/3cb5e4a823c4245440b884f50774d996.png"/>
          <p:cNvPicPr>
            <a:picLocks noChangeAspect="1" noChangeArrowheads="1"/>
          </p:cNvPicPr>
          <p:nvPr/>
        </p:nvPicPr>
        <p:blipFill>
          <a:blip r:embed="rId3" cstate="print"/>
          <a:srcRect/>
          <a:stretch>
            <a:fillRect/>
          </a:stretch>
        </p:blipFill>
        <p:spPr bwMode="auto">
          <a:xfrm>
            <a:off x="8061618" y="3507544"/>
            <a:ext cx="2990850" cy="2552700"/>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1">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13">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o-RO"/>
            </a:p>
          </p:txBody>
        </p:sp>
        <p:pic>
          <p:nvPicPr>
            <p:cNvPr id="15" name="Picture 14">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3" name="Picture 15">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u 1">
            <a:extLst>
              <a:ext uri="{FF2B5EF4-FFF2-40B4-BE49-F238E27FC236}">
                <a16:creationId xmlns:a16="http://schemas.microsoft.com/office/drawing/2014/main" id="{DDF590B9-4413-BDF9-0935-F1763FD21A49}"/>
              </a:ext>
            </a:extLst>
          </p:cNvPr>
          <p:cNvSpPr>
            <a:spLocks noGrp="1"/>
          </p:cNvSpPr>
          <p:nvPr>
            <p:ph type="title"/>
          </p:nvPr>
        </p:nvSpPr>
        <p:spPr>
          <a:xfrm>
            <a:off x="1295402" y="982132"/>
            <a:ext cx="3660056" cy="1325373"/>
          </a:xfrm>
        </p:spPr>
        <p:txBody>
          <a:bodyPr anchor="b">
            <a:normAutofit/>
          </a:bodyPr>
          <a:lstStyle/>
          <a:p>
            <a:r>
              <a:rPr lang="ro-RO" sz="2800">
                <a:solidFill>
                  <a:srgbClr val="262626"/>
                </a:solidFill>
              </a:rPr>
              <a:t>Sferic</a:t>
            </a:r>
            <a:endParaRPr lang="ro-RO" sz="2800" b="1">
              <a:solidFill>
                <a:srgbClr val="262626"/>
              </a:solidFill>
            </a:endParaRPr>
          </a:p>
        </p:txBody>
      </p:sp>
      <p:cxnSp>
        <p:nvCxnSpPr>
          <p:cNvPr id="34" name="Straight Connector 1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stituent conținut 2">
            <a:extLst>
              <a:ext uri="{FF2B5EF4-FFF2-40B4-BE49-F238E27FC236}">
                <a16:creationId xmlns:a16="http://schemas.microsoft.com/office/drawing/2014/main" id="{38235A40-6547-8CAC-962C-0D329627B214}"/>
              </a:ext>
            </a:extLst>
          </p:cNvPr>
          <p:cNvSpPr>
            <a:spLocks noGrp="1"/>
          </p:cNvSpPr>
          <p:nvPr>
            <p:ph idx="1"/>
          </p:nvPr>
        </p:nvSpPr>
        <p:spPr>
          <a:xfrm>
            <a:off x="1295401" y="2493774"/>
            <a:ext cx="3660057" cy="3382094"/>
          </a:xfrm>
        </p:spPr>
        <p:txBody>
          <a:bodyPr>
            <a:normAutofit/>
          </a:bodyPr>
          <a:lstStyle/>
          <a:p>
            <a:pPr algn="ctr"/>
            <a:r>
              <a:rPr lang="ro-RO" b="1" dirty="0">
                <a:solidFill>
                  <a:srgbClr val="262626"/>
                </a:solidFill>
              </a:rPr>
              <a:t>Română:</a:t>
            </a:r>
            <a:r>
              <a:rPr lang="ro-RO" dirty="0">
                <a:solidFill>
                  <a:srgbClr val="262626"/>
                </a:solidFill>
              </a:rPr>
              <a:t> Care are formă de sferă; rotund.</a:t>
            </a:r>
          </a:p>
          <a:p>
            <a:pPr algn="ctr"/>
            <a:r>
              <a:rPr lang="ro-RO" b="1" dirty="0">
                <a:solidFill>
                  <a:srgbClr val="262626"/>
                </a:solidFill>
              </a:rPr>
              <a:t>Franceză:</a:t>
            </a:r>
            <a:r>
              <a:rPr lang="ro-RO" dirty="0">
                <a:solidFill>
                  <a:srgbClr val="262626"/>
                </a:solidFill>
              </a:rPr>
              <a:t> </a:t>
            </a:r>
            <a:r>
              <a:rPr lang="ro-RO" dirty="0" err="1">
                <a:solidFill>
                  <a:srgbClr val="262626"/>
                </a:solidFill>
              </a:rPr>
              <a:t>Qui</a:t>
            </a:r>
            <a:r>
              <a:rPr lang="ro-RO" dirty="0">
                <a:solidFill>
                  <a:srgbClr val="262626"/>
                </a:solidFill>
              </a:rPr>
              <a:t> a la forme </a:t>
            </a:r>
            <a:r>
              <a:rPr lang="ro-RO" dirty="0" err="1">
                <a:solidFill>
                  <a:srgbClr val="262626"/>
                </a:solidFill>
              </a:rPr>
              <a:t>d'une</a:t>
            </a:r>
            <a:r>
              <a:rPr lang="ro-RO" dirty="0">
                <a:solidFill>
                  <a:srgbClr val="262626"/>
                </a:solidFill>
              </a:rPr>
              <a:t> </a:t>
            </a:r>
            <a:r>
              <a:rPr lang="ro-RO" dirty="0" err="1">
                <a:solidFill>
                  <a:srgbClr val="262626"/>
                </a:solidFill>
              </a:rPr>
              <a:t>sphère</a:t>
            </a:r>
            <a:r>
              <a:rPr lang="ro-RO" dirty="0">
                <a:solidFill>
                  <a:srgbClr val="262626"/>
                </a:solidFill>
              </a:rPr>
              <a:t> ; rond.</a:t>
            </a:r>
          </a:p>
          <a:p>
            <a:pPr algn="ctr"/>
            <a:r>
              <a:rPr lang="ro-RO" b="1" dirty="0">
                <a:solidFill>
                  <a:srgbClr val="262626"/>
                </a:solidFill>
              </a:rPr>
              <a:t>Engleză:</a:t>
            </a:r>
            <a:r>
              <a:rPr lang="ro-RO" dirty="0">
                <a:solidFill>
                  <a:srgbClr val="262626"/>
                </a:solidFill>
              </a:rPr>
              <a:t> </a:t>
            </a:r>
            <a:r>
              <a:rPr lang="ro-RO" dirty="0" err="1">
                <a:solidFill>
                  <a:srgbClr val="262626"/>
                </a:solidFill>
              </a:rPr>
              <a:t>Having</a:t>
            </a:r>
            <a:r>
              <a:rPr lang="ro-RO" dirty="0">
                <a:solidFill>
                  <a:srgbClr val="262626"/>
                </a:solidFill>
              </a:rPr>
              <a:t> </a:t>
            </a:r>
            <a:r>
              <a:rPr lang="ro-RO" dirty="0" err="1">
                <a:solidFill>
                  <a:srgbClr val="262626"/>
                </a:solidFill>
              </a:rPr>
              <a:t>the</a:t>
            </a:r>
            <a:r>
              <a:rPr lang="ro-RO" dirty="0">
                <a:solidFill>
                  <a:srgbClr val="262626"/>
                </a:solidFill>
              </a:rPr>
              <a:t> </a:t>
            </a:r>
            <a:r>
              <a:rPr lang="ro-RO" dirty="0" err="1">
                <a:solidFill>
                  <a:srgbClr val="262626"/>
                </a:solidFill>
              </a:rPr>
              <a:t>shape</a:t>
            </a:r>
            <a:r>
              <a:rPr lang="ro-RO" dirty="0">
                <a:solidFill>
                  <a:srgbClr val="262626"/>
                </a:solidFill>
              </a:rPr>
              <a:t> of a </a:t>
            </a:r>
            <a:r>
              <a:rPr lang="ro-RO" dirty="0" err="1">
                <a:solidFill>
                  <a:srgbClr val="262626"/>
                </a:solidFill>
              </a:rPr>
              <a:t>sphere</a:t>
            </a:r>
            <a:r>
              <a:rPr lang="ro-RO" dirty="0">
                <a:solidFill>
                  <a:srgbClr val="262626"/>
                </a:solidFill>
              </a:rPr>
              <a:t>; </a:t>
            </a:r>
            <a:r>
              <a:rPr lang="ro-RO" dirty="0" err="1">
                <a:solidFill>
                  <a:srgbClr val="262626"/>
                </a:solidFill>
              </a:rPr>
              <a:t>round</a:t>
            </a:r>
            <a:r>
              <a:rPr lang="ro-RO" dirty="0">
                <a:solidFill>
                  <a:srgbClr val="262626"/>
                </a:solidFill>
              </a:rPr>
              <a:t>.</a:t>
            </a:r>
          </a:p>
          <a:p>
            <a:pPr algn="ctr"/>
            <a:endParaRPr lang="ro-RO" sz="1600" dirty="0">
              <a:solidFill>
                <a:srgbClr val="262626"/>
              </a:solidFill>
            </a:endParaRPr>
          </a:p>
        </p:txBody>
      </p:sp>
      <p:pic>
        <p:nvPicPr>
          <p:cNvPr id="5" name="Imagine 4" descr="O imagine care conține bulă, în aer liber, copac, sferă">
            <a:extLst>
              <a:ext uri="{FF2B5EF4-FFF2-40B4-BE49-F238E27FC236}">
                <a16:creationId xmlns:a16="http://schemas.microsoft.com/office/drawing/2014/main" id="{FFFCBD02-D0CF-FE48-50E1-86327B1E0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668" y="1507849"/>
            <a:ext cx="5599852" cy="3933895"/>
          </a:xfrm>
          <a:prstGeom prst="rect">
            <a:avLst/>
          </a:prstGeom>
          <a:ln w="57150" cmpd="thickThin">
            <a:solidFill>
              <a:srgbClr val="7F7F7F"/>
            </a:solidFill>
            <a:miter lim="800000"/>
          </a:ln>
        </p:spPr>
      </p:pic>
    </p:spTree>
    <p:extLst>
      <p:ext uri="{BB962C8B-B14F-4D97-AF65-F5344CB8AC3E}">
        <p14:creationId xmlns:p14="http://schemas.microsoft.com/office/powerpoint/2010/main" val="36991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Rectangle 1"/>
          <p:cNvSpPr/>
          <p:nvPr/>
        </p:nvSpPr>
        <p:spPr>
          <a:xfrm>
            <a:off x="1022253" y="1304167"/>
            <a:ext cx="6096000" cy="3558540"/>
          </a:xfrm>
          <a:prstGeom prst="rect">
            <a:avLst/>
          </a:prstGeom>
        </p:spPr>
        <p:txBody>
          <a:bodyPr>
            <a:spAutoFit/>
          </a:bodyPr>
          <a:lstStyle/>
          <a:p>
            <a:pPr marL="342900" indent="-342900"/>
            <a:r>
              <a:rPr lang="ro-RO" b="1" dirty="0">
                <a:solidFill>
                  <a:srgbClr val="FF0000"/>
                </a:solidFill>
                <a:latin typeface="Times New Roman" panose="02020603050405020304" pitchFamily="18" charset="0"/>
                <a:cs typeface="Times New Roman" panose="02020603050405020304" pitchFamily="18" charset="0"/>
              </a:rPr>
              <a:t>3. P</a:t>
            </a:r>
            <a:r>
              <a:rPr lang="en-US" b="1" dirty="0" err="1">
                <a:solidFill>
                  <a:srgbClr val="FF0000"/>
                </a:solidFill>
                <a:latin typeface="Times New Roman" panose="02020603050405020304" pitchFamily="18" charset="0"/>
                <a:cs typeface="Times New Roman" panose="02020603050405020304" pitchFamily="18" charset="0"/>
              </a:rPr>
              <a:t>lutește</a:t>
            </a:r>
            <a:r>
              <a:rPr lang="ro-RO"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ro-RO" b="1" dirty="0">
                <a:solidFill>
                  <a:srgbClr val="FF0000"/>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care 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menține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suprafața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lichid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cufundare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parțială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volumul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acestuia</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aluneca</a:t>
            </a:r>
            <a:r>
              <a:rPr lang="en-US" dirty="0">
                <a:latin typeface="Times New Roman" panose="02020603050405020304" pitchFamily="18" charset="0"/>
                <a:cs typeface="Times New Roman" panose="02020603050405020304" pitchFamily="18" charset="0"/>
              </a:rPr>
              <a:t>, a se </a:t>
            </a:r>
            <a:r>
              <a:rPr lang="en-US" dirty="0" err="1">
                <a:latin typeface="Times New Roman" panose="02020603050405020304" pitchFamily="18" charset="0"/>
                <a:cs typeface="Times New Roman" panose="02020603050405020304" pitchFamily="18" charset="0"/>
              </a:rPr>
              <a:t>deplasa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suprafața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lichid</a:t>
            </a:r>
            <a:r>
              <a:rPr lang="ro-RO" dirty="0">
                <a:latin typeface="Times New Roman" panose="02020603050405020304" pitchFamily="18" charset="0"/>
                <a:cs typeface="Times New Roman" panose="02020603050405020304" pitchFamily="18" charset="0"/>
              </a:rPr>
              <a:t>.</a:t>
            </a:r>
          </a:p>
          <a:p>
            <a:pPr marL="342900" indent="-342900">
              <a:buFont typeface="+mj-lt"/>
              <a:buAutoNum type="arabicPeriod"/>
            </a:pPr>
            <a:endParaRPr lang="ro-RO"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ro-RO"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ro-RO" dirty="0">
              <a:latin typeface="Times New Roman" panose="02020603050405020304" pitchFamily="18" charset="0"/>
              <a:cs typeface="Times New Roman" panose="02020603050405020304" pitchFamily="18" charset="0"/>
            </a:endParaRPr>
          </a:p>
          <a:p>
            <a:pPr marL="342900" indent="-342900"/>
            <a:endParaRPr lang="ro-RO"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ro-RO" dirty="0">
              <a:latin typeface="Times New Roman" panose="02020603050405020304" pitchFamily="18" charset="0"/>
              <a:cs typeface="Times New Roman" panose="02020603050405020304" pitchFamily="18" charset="0"/>
            </a:endParaRPr>
          </a:p>
          <a:p>
            <a:pPr marL="342900" indent="-342900"/>
            <a:endParaRPr lang="ro-RO" dirty="0">
              <a:latin typeface="Times New Roman" panose="02020603050405020304" pitchFamily="18" charset="0"/>
              <a:cs typeface="Times New Roman" panose="02020603050405020304" pitchFamily="18" charset="0"/>
            </a:endParaRPr>
          </a:p>
          <a:p>
            <a:pPr marL="342900" indent="-342900"/>
            <a:r>
              <a:rPr lang="ro-RO" b="1" dirty="0">
                <a:solidFill>
                  <a:srgbClr val="FF0000"/>
                </a:solidFill>
                <a:latin typeface="Times New Roman" panose="02020603050405020304" pitchFamily="18" charset="0"/>
                <a:cs typeface="Times New Roman" panose="02020603050405020304" pitchFamily="18" charset="0"/>
              </a:rPr>
              <a:t>4.  </a:t>
            </a:r>
            <a:r>
              <a:rPr lang="en-US" b="1" dirty="0" err="1">
                <a:solidFill>
                  <a:srgbClr val="FF0000"/>
                </a:solidFill>
                <a:latin typeface="Times New Roman" panose="02020603050405020304" pitchFamily="18" charset="0"/>
                <a:cs typeface="Times New Roman" panose="02020603050405020304" pitchFamily="18" charset="0"/>
              </a:rPr>
              <a:t>Elasticitate</a:t>
            </a:r>
            <a:r>
              <a:rPr lang="ro-RO"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roprietatea</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fi</a:t>
            </a:r>
            <a:r>
              <a:rPr lang="en-US" dirty="0">
                <a:latin typeface="Times New Roman" panose="02020603050405020304" pitchFamily="18" charset="0"/>
                <a:cs typeface="Times New Roman" panose="02020603050405020304" pitchFamily="18" charset="0"/>
              </a:rPr>
              <a:t> elastic, </a:t>
            </a:r>
            <a:r>
              <a:rPr lang="en-US" dirty="0" err="1">
                <a:latin typeface="Times New Roman" panose="02020603050405020304" pitchFamily="18" charset="0"/>
                <a:cs typeface="Times New Roman" panose="02020603050405020304" pitchFamily="18" charset="0"/>
              </a:rPr>
              <a:t>flexibil</a:t>
            </a:r>
            <a:r>
              <a:rPr lang="ro-RO" dirty="0">
                <a:latin typeface="Times New Roman" panose="02020603050405020304" pitchFamily="18" charset="0"/>
                <a:cs typeface="Times New Roman" panose="02020603050405020304" pitchFamily="18" charset="0"/>
              </a:rPr>
              <a:t>, c</a:t>
            </a:r>
            <a:r>
              <a:rPr lang="en-US" dirty="0" err="1">
                <a:latin typeface="Times New Roman" panose="02020603050405020304" pitchFamily="18" charset="0"/>
                <a:cs typeface="Times New Roman" panose="02020603050405020304" pitchFamily="18" charset="0"/>
              </a:rPr>
              <a:t>apacitatea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corp</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rezista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acțiuni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deformatoare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reveni</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dimensiunea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forma </a:t>
            </a:r>
            <a:r>
              <a:rPr lang="en-US" dirty="0" err="1">
                <a:latin typeface="Times New Roman" panose="02020603050405020304" pitchFamily="18" charset="0"/>
                <a:cs typeface="Times New Roman" panose="02020603050405020304" pitchFamily="18" charset="0"/>
              </a:rPr>
              <a:t>originală</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îndepărtată</a:t>
            </a:r>
            <a:r>
              <a:rPr lang="ro-RO"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97160" name="Picture 2" descr="https://i.gyazo.com/d1718f7968e3585e3ecc9121c766d2ae.png"/>
          <p:cNvPicPr>
            <a:picLocks noChangeAspect="1" noChangeArrowheads="1"/>
          </p:cNvPicPr>
          <p:nvPr/>
        </p:nvPicPr>
        <p:blipFill>
          <a:blip r:embed="rId2" cstate="print"/>
          <a:srcRect/>
          <a:stretch>
            <a:fillRect/>
          </a:stretch>
        </p:blipFill>
        <p:spPr bwMode="auto">
          <a:xfrm>
            <a:off x="7527046" y="812408"/>
            <a:ext cx="3600450" cy="2381250"/>
          </a:xfrm>
          <a:prstGeom prst="rect">
            <a:avLst/>
          </a:prstGeom>
          <a:noFill/>
        </p:spPr>
      </p:pic>
      <p:pic>
        <p:nvPicPr>
          <p:cNvPr id="2097161" name="Picture 4" descr="https://i.gyazo.com/ab4a8e9aaba4eb5d6f7f8f7b5309da45.png"/>
          <p:cNvPicPr>
            <a:picLocks noChangeAspect="1" noChangeArrowheads="1"/>
          </p:cNvPicPr>
          <p:nvPr/>
        </p:nvPicPr>
        <p:blipFill>
          <a:blip r:embed="rId3" cstate="print"/>
          <a:srcRect/>
          <a:stretch>
            <a:fillRect/>
          </a:stretch>
        </p:blipFill>
        <p:spPr bwMode="auto">
          <a:xfrm>
            <a:off x="8117889" y="3445143"/>
            <a:ext cx="2647950" cy="25241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Rectangle 1"/>
          <p:cNvSpPr/>
          <p:nvPr/>
        </p:nvSpPr>
        <p:spPr>
          <a:xfrm>
            <a:off x="1289538" y="1042240"/>
            <a:ext cx="9092419" cy="4358640"/>
          </a:xfrm>
          <a:prstGeom prst="rect">
            <a:avLst/>
          </a:prstGeom>
        </p:spPr>
        <p:txBody>
          <a:bodyPr wrap="square">
            <a:spAutoFit/>
          </a:bodyPr>
          <a:lstStyle/>
          <a:p>
            <a:pPr marL="342900" indent="-342900">
              <a:buAutoNum type="arabicPeriod"/>
            </a:pPr>
            <a:r>
              <a:rPr lang="ro-RO" b="1" dirty="0">
                <a:solidFill>
                  <a:schemeClr val="accent2"/>
                </a:solidFill>
                <a:latin typeface="Times New Roman" pitchFamily="18" charset="0"/>
                <a:cs typeface="Times New Roman" pitchFamily="18" charset="0"/>
              </a:rPr>
              <a:t>Transparent = </a:t>
            </a:r>
            <a:r>
              <a:rPr lang="ro-RO" dirty="0">
                <a:latin typeface="Times New Roman" pitchFamily="18" charset="0"/>
                <a:cs typeface="Times New Roman" pitchFamily="18" charset="0"/>
              </a:rPr>
              <a:t>q</a:t>
            </a:r>
            <a:r>
              <a:rPr lang="fr-FR" dirty="0" err="1">
                <a:latin typeface="Times New Roman" pitchFamily="18" charset="0"/>
                <a:cs typeface="Times New Roman" pitchFamily="18" charset="0"/>
              </a:rPr>
              <a:t>ui</a:t>
            </a:r>
            <a:r>
              <a:rPr lang="fr-FR" dirty="0">
                <a:latin typeface="Times New Roman" pitchFamily="18" charset="0"/>
                <a:cs typeface="Times New Roman" pitchFamily="18" charset="0"/>
              </a:rPr>
              <a:t> peut être traversé par des radiations électromagnétiques(surtout de la lumière),</a:t>
            </a:r>
            <a:r>
              <a:rPr lang="ro-RO" dirty="0">
                <a:latin typeface="Times New Roman" pitchFamily="18" charset="0"/>
                <a:cs typeface="Times New Roman" pitchFamily="18" charset="0"/>
              </a:rPr>
              <a:t> </a:t>
            </a:r>
            <a:r>
              <a:rPr lang="fr-FR" dirty="0">
                <a:latin typeface="Times New Roman" pitchFamily="18" charset="0"/>
                <a:cs typeface="Times New Roman" pitchFamily="18" charset="0"/>
              </a:rPr>
              <a:t>sans que celles-ci soient absorbées ou diffusées);par lesquelles on peut voir clair,</a:t>
            </a:r>
            <a:r>
              <a:rPr lang="ro-RO" dirty="0">
                <a:latin typeface="Times New Roman" pitchFamily="18" charset="0"/>
                <a:cs typeface="Times New Roman" pitchFamily="18" charset="0"/>
              </a:rPr>
              <a:t> </a:t>
            </a:r>
            <a:r>
              <a:rPr lang="fr-FR" dirty="0">
                <a:latin typeface="Times New Roman" pitchFamily="18" charset="0"/>
                <a:cs typeface="Times New Roman" pitchFamily="18" charset="0"/>
              </a:rPr>
              <a:t>qui laisse se distinguer le contenu et les détails de objets.</a:t>
            </a:r>
            <a:endParaRPr lang="ro-RO" dirty="0">
              <a:latin typeface="Times New Roman" pitchFamily="18" charset="0"/>
              <a:cs typeface="Times New Roman" pitchFamily="18" charset="0"/>
            </a:endParaRPr>
          </a:p>
          <a:p>
            <a:pPr marL="342900" indent="-342900">
              <a:buAutoNum type="arabicPeriod"/>
            </a:pPr>
            <a:endParaRPr lang="ro-RO" dirty="0">
              <a:latin typeface="Times New Roman" pitchFamily="18" charset="0"/>
              <a:cs typeface="Times New Roman" pitchFamily="18" charset="0"/>
            </a:endParaRPr>
          </a:p>
          <a:p>
            <a:pPr marL="342900" indent="-342900">
              <a:buAutoNum type="arabicPeriod"/>
            </a:pPr>
            <a:endParaRPr lang="ro-RO" dirty="0">
              <a:latin typeface="Times New Roman" pitchFamily="18" charset="0"/>
              <a:cs typeface="Times New Roman" pitchFamily="18" charset="0"/>
            </a:endParaRPr>
          </a:p>
          <a:p>
            <a:pPr marL="342900" indent="-342900">
              <a:buAutoNum type="arabicPeriod"/>
            </a:pPr>
            <a:r>
              <a:rPr lang="fr-FR" b="1" dirty="0">
                <a:solidFill>
                  <a:schemeClr val="accent2"/>
                </a:solidFill>
                <a:latin typeface="Times New Roman" pitchFamily="18" charset="0"/>
                <a:cs typeface="Times New Roman" pitchFamily="18" charset="0"/>
              </a:rPr>
              <a:t>Sphérique</a:t>
            </a:r>
            <a:r>
              <a:rPr lang="fr-FR" dirty="0">
                <a:solidFill>
                  <a:schemeClr val="accent2"/>
                </a:solidFill>
                <a:latin typeface="Times New Roman" pitchFamily="18" charset="0"/>
                <a:cs typeface="Times New Roman" pitchFamily="18" charset="0"/>
              </a:rPr>
              <a:t> = </a:t>
            </a:r>
            <a:r>
              <a:rPr lang="fr-FR" dirty="0">
                <a:latin typeface="Times New Roman" pitchFamily="18" charset="0"/>
                <a:cs typeface="Times New Roman" pitchFamily="18" charset="0"/>
              </a:rPr>
              <a:t>fait référence à quelque chose qui a la forme ou les caractéristiques d'une sphère, c'est-à-dire qu'il est rond et uniforme dans toutes les directions</a:t>
            </a:r>
            <a:endParaRPr lang="ro-RO" dirty="0">
              <a:latin typeface="Times New Roman" pitchFamily="18" charset="0"/>
              <a:cs typeface="Times New Roman" pitchFamily="18" charset="0"/>
            </a:endParaRPr>
          </a:p>
          <a:p>
            <a:pPr marL="342900" indent="-342900">
              <a:buAutoNum type="arabicPeriod"/>
            </a:pPr>
            <a:endParaRPr lang="ro-RO" dirty="0">
              <a:latin typeface="Times New Roman" pitchFamily="18" charset="0"/>
              <a:cs typeface="Times New Roman" pitchFamily="18" charset="0"/>
            </a:endParaRPr>
          </a:p>
          <a:p>
            <a:pPr marL="342900" indent="-342900">
              <a:buAutoNum type="arabicPeriod"/>
            </a:pPr>
            <a:endParaRPr lang="ro-RO" dirty="0">
              <a:latin typeface="Times New Roman" pitchFamily="18" charset="0"/>
              <a:cs typeface="Times New Roman" pitchFamily="18" charset="0"/>
            </a:endParaRPr>
          </a:p>
          <a:p>
            <a:pPr marL="342900" indent="-342900">
              <a:buAutoNum type="arabicPeriod"/>
            </a:pPr>
            <a:r>
              <a:rPr lang="fr-FR" b="1" dirty="0">
                <a:solidFill>
                  <a:schemeClr val="accent2"/>
                </a:solidFill>
                <a:latin typeface="Times New Roman" pitchFamily="18" charset="0"/>
                <a:cs typeface="Times New Roman" pitchFamily="18" charset="0"/>
              </a:rPr>
              <a:t> Flotte</a:t>
            </a:r>
            <a:r>
              <a:rPr lang="ro-RO" b="1" dirty="0">
                <a:solidFill>
                  <a:schemeClr val="accent2"/>
                </a:solidFill>
                <a:latin typeface="Times New Roman" pitchFamily="18" charset="0"/>
                <a:cs typeface="Times New Roman" pitchFamily="18" charset="0"/>
              </a:rPr>
              <a:t> =</a:t>
            </a:r>
            <a:r>
              <a:rPr lang="fr-FR" b="1" dirty="0">
                <a:solidFill>
                  <a:schemeClr val="accent2"/>
                </a:solidFill>
                <a:latin typeface="Times New Roman" pitchFamily="18" charset="0"/>
                <a:cs typeface="Times New Roman" pitchFamily="18" charset="0"/>
              </a:rPr>
              <a:t> </a:t>
            </a:r>
            <a:r>
              <a:rPr lang="ro-RO" dirty="0">
                <a:latin typeface="Times New Roman" pitchFamily="18" charset="0"/>
                <a:cs typeface="Times New Roman" pitchFamily="18" charset="0"/>
              </a:rPr>
              <a:t>s</a:t>
            </a:r>
            <a:r>
              <a:rPr lang="fr-FR" dirty="0">
                <a:latin typeface="Times New Roman" pitchFamily="18" charset="0"/>
                <a:cs typeface="Times New Roman" pitchFamily="18" charset="0"/>
              </a:rPr>
              <a:t>e maintenir à surface de un liquide par immersion partielle dans le volume de celui-ci;</a:t>
            </a:r>
            <a:r>
              <a:rPr lang="ro-RO" dirty="0">
                <a:latin typeface="Times New Roman" pitchFamily="18" charset="0"/>
                <a:cs typeface="Times New Roman" pitchFamily="18" charset="0"/>
              </a:rPr>
              <a:t> </a:t>
            </a:r>
            <a:r>
              <a:rPr lang="fr-FR" dirty="0">
                <a:latin typeface="Times New Roman" pitchFamily="18" charset="0"/>
                <a:cs typeface="Times New Roman" pitchFamily="18" charset="0"/>
              </a:rPr>
              <a:t>glisser,</a:t>
            </a:r>
            <a:r>
              <a:rPr lang="ro-RO" dirty="0">
                <a:latin typeface="Times New Roman" pitchFamily="18" charset="0"/>
                <a:cs typeface="Times New Roman" pitchFamily="18" charset="0"/>
              </a:rPr>
              <a:t> </a:t>
            </a:r>
            <a:r>
              <a:rPr lang="fr-FR" dirty="0">
                <a:latin typeface="Times New Roman" pitchFamily="18" charset="0"/>
                <a:cs typeface="Times New Roman" pitchFamily="18" charset="0"/>
              </a:rPr>
              <a:t>se déplacer à la surface d’un liquide</a:t>
            </a:r>
            <a:endParaRPr lang="ro-RO" dirty="0">
              <a:latin typeface="Times New Roman" pitchFamily="18" charset="0"/>
              <a:cs typeface="Times New Roman" pitchFamily="18" charset="0"/>
            </a:endParaRPr>
          </a:p>
          <a:p>
            <a:pPr marL="342900" indent="-342900">
              <a:buAutoNum type="arabicPeriod"/>
            </a:pPr>
            <a:endParaRPr lang="ro-RO" dirty="0">
              <a:latin typeface="Times New Roman" pitchFamily="18" charset="0"/>
              <a:cs typeface="Times New Roman" pitchFamily="18" charset="0"/>
            </a:endParaRPr>
          </a:p>
          <a:p>
            <a:pPr marL="342900" indent="-342900">
              <a:buAutoNum type="arabicPeriod"/>
            </a:pPr>
            <a:endParaRPr lang="ro-RO" dirty="0">
              <a:latin typeface="Times New Roman" pitchFamily="18" charset="0"/>
              <a:cs typeface="Times New Roman" pitchFamily="18" charset="0"/>
            </a:endParaRPr>
          </a:p>
          <a:p>
            <a:pPr marL="342900" indent="-342900">
              <a:buAutoNum type="arabicPeriod"/>
            </a:pPr>
            <a:r>
              <a:rPr lang="ro-RO" b="1" dirty="0">
                <a:solidFill>
                  <a:schemeClr val="accent2"/>
                </a:solidFill>
                <a:latin typeface="Times New Roman" pitchFamily="18" charset="0"/>
                <a:cs typeface="Times New Roman" pitchFamily="18" charset="0"/>
              </a:rPr>
              <a:t>Élasticité =</a:t>
            </a:r>
            <a:r>
              <a:rPr lang="ro-RO" dirty="0">
                <a:latin typeface="Times New Roman" pitchFamily="18" charset="0"/>
                <a:cs typeface="Times New Roman" pitchFamily="18" charset="0"/>
              </a:rPr>
              <a:t> l</a:t>
            </a:r>
            <a:r>
              <a:rPr lang="fr-FR" dirty="0">
                <a:latin typeface="Times New Roman" pitchFamily="18" charset="0"/>
                <a:cs typeface="Times New Roman" pitchFamily="18" charset="0"/>
              </a:rPr>
              <a:t>a capacité d’être élastique ,flexible</a:t>
            </a:r>
            <a:r>
              <a:rPr lang="ro-RO" dirty="0">
                <a:latin typeface="Times New Roman" pitchFamily="18" charset="0"/>
                <a:cs typeface="Times New Roman" pitchFamily="18" charset="0"/>
              </a:rPr>
              <a:t>, </a:t>
            </a:r>
            <a:r>
              <a:rPr lang="fr-FR" dirty="0">
                <a:latin typeface="Times New Roman" pitchFamily="18" charset="0"/>
                <a:cs typeface="Times New Roman" pitchFamily="18" charset="0"/>
              </a:rPr>
              <a:t>La capacité d’un corps de résister à une force déformée et de revenir à la dimension et forme originale/initiale quand la force est éloignée</a:t>
            </a:r>
            <a:endParaRPr lang="ro-RO" dirty="0">
              <a:latin typeface="Times New Roman" pitchFamily="18" charset="0"/>
              <a:cs typeface="Times New Roman" pitchFamily="18" charset="0"/>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Rectangle 1"/>
          <p:cNvSpPr>
            <a:spLocks noChangeArrowheads="1"/>
          </p:cNvSpPr>
          <p:nvPr/>
        </p:nvSpPr>
        <p:spPr bwMode="auto">
          <a:xfrm>
            <a:off x="1131668" y="1185093"/>
            <a:ext cx="9630117" cy="4358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pPr>
            <a:r>
              <a:rPr kumimoji="0" lang="ro-RO" b="1" i="0" u="none" strike="noStrike" cap="none" normalizeH="0" baseline="0" dirty="0">
                <a:ln>
                  <a:noFill/>
                </a:ln>
                <a:solidFill>
                  <a:srgbClr val="7030A0"/>
                </a:solidFill>
                <a:effectLst/>
                <a:latin typeface="Times New Roman" pitchFamily="18" charset="0"/>
                <a:cs typeface="Times New Roman" pitchFamily="18" charset="0"/>
              </a:rPr>
              <a:t>Transparent</a:t>
            </a:r>
            <a:r>
              <a:rPr kumimoji="0" lang="ro-RO" b="0" i="0" u="none" strike="noStrike" cap="none" normalizeH="0" baseline="0" dirty="0">
                <a:ln>
                  <a:noFill/>
                </a:ln>
                <a:solidFill>
                  <a:srgbClr val="7030A0"/>
                </a:solidFill>
                <a:effectLst/>
                <a:latin typeface="Times New Roman" pitchFamily="18" charset="0"/>
                <a:cs typeface="Times New Roman" pitchFamily="18" charset="0"/>
              </a:rPr>
              <a:t> = </a:t>
            </a:r>
            <a:r>
              <a:rPr kumimoji="0" lang="ro-RO" b="0" i="0" u="none" strike="noStrike" cap="none" normalizeH="0" baseline="0" dirty="0">
                <a:ln>
                  <a:noFill/>
                </a:ln>
                <a:effectLst/>
                <a:latin typeface="Times New Roman" pitchFamily="18" charset="0"/>
                <a:cs typeface="Times New Roman" pitchFamily="18" charset="0"/>
              </a:rPr>
              <a:t>which can be traversed by electromagnetic radiation (especially light) without being absorbed or diffused; through which one can see clearly, allowing the contours and details of objects to be distinguished.</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pPr>
            <a:endParaRPr kumimoji="0" lang="ro-RO" b="0" i="0" u="none" strike="noStrike" cap="none" normalizeH="0" baseline="0" dirty="0">
              <a:ln>
                <a:noFill/>
              </a:ln>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pPr>
            <a:endParaRPr kumimoji="0" lang="ro-RO" b="0" i="0" u="none" strike="noStrike" cap="none" normalizeH="0" baseline="0" dirty="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pPr>
            <a:r>
              <a:rPr kumimoji="0" lang="ro-RO" b="1" i="0" u="none" strike="noStrike" cap="none" normalizeH="0" baseline="0" dirty="0">
                <a:ln>
                  <a:noFill/>
                </a:ln>
                <a:solidFill>
                  <a:srgbClr val="7030A0"/>
                </a:solidFill>
                <a:effectLst/>
                <a:latin typeface="Times New Roman" pitchFamily="18" charset="0"/>
                <a:cs typeface="Times New Roman" pitchFamily="18" charset="0"/>
              </a:rPr>
              <a:t>Spherical</a:t>
            </a:r>
            <a:r>
              <a:rPr kumimoji="0" lang="ro-RO" b="0" i="0" u="none" strike="noStrike" cap="none" normalizeH="0" baseline="0" dirty="0">
                <a:ln>
                  <a:noFill/>
                </a:ln>
                <a:solidFill>
                  <a:srgbClr val="7030A0"/>
                </a:solidFill>
                <a:effectLst/>
                <a:latin typeface="Times New Roman" pitchFamily="18" charset="0"/>
                <a:cs typeface="Times New Roman" pitchFamily="18" charset="0"/>
              </a:rPr>
              <a:t> = </a:t>
            </a:r>
            <a:r>
              <a:rPr kumimoji="0" lang="ro-RO" b="0" i="0" u="none" strike="noStrike" cap="none" normalizeH="0" baseline="0" dirty="0">
                <a:ln>
                  <a:noFill/>
                </a:ln>
                <a:effectLst/>
                <a:latin typeface="Times New Roman" pitchFamily="18" charset="0"/>
                <a:cs typeface="Times New Roman" pitchFamily="18" charset="0"/>
              </a:rPr>
              <a:t>refers to something that has the shape or characteristics of a sphere, meaning it is round and uniform in all directions.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pPr>
            <a:endParaRPr kumimoji="0" lang="ro-RO" b="0" i="0" u="none" strike="noStrike" cap="none" normalizeH="0" baseline="0" dirty="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pPr>
            <a:endParaRPr kumimoji="0" lang="ro-RO" b="0" i="0" u="none" strike="noStrike" cap="none" normalizeH="0" baseline="0" dirty="0">
              <a:ln>
                <a:noFill/>
              </a:ln>
              <a:effectLst/>
              <a:latin typeface="Times New Roman" pitchFamily="18" charset="0"/>
              <a:cs typeface="Times New Roman" pitchFamily="18" charset="0"/>
            </a:endParaRPr>
          </a:p>
          <a:p>
            <a:pPr marL="342900" indent="-342900">
              <a:buFont typeface="+mj-lt"/>
              <a:buAutoNum type="arabicPeriod"/>
            </a:pPr>
            <a:r>
              <a:rPr lang="en-US" b="1" dirty="0">
                <a:solidFill>
                  <a:srgbClr val="7030A0"/>
                </a:solidFill>
                <a:latin typeface="Times New Roman" pitchFamily="18" charset="0"/>
                <a:cs typeface="Times New Roman" pitchFamily="18" charset="0"/>
              </a:rPr>
              <a:t>Floats</a:t>
            </a:r>
            <a:r>
              <a:rPr lang="en-US" dirty="0">
                <a:solidFill>
                  <a:srgbClr val="7030A0"/>
                </a:solidFill>
                <a:latin typeface="Times New Roman" pitchFamily="18" charset="0"/>
                <a:cs typeface="Times New Roman" pitchFamily="18" charset="0"/>
              </a:rPr>
              <a:t> = </a:t>
            </a:r>
            <a:r>
              <a:rPr lang="en-US" dirty="0">
                <a:latin typeface="Times New Roman" pitchFamily="18" charset="0"/>
                <a:cs typeface="Times New Roman" pitchFamily="18" charset="0"/>
              </a:rPr>
              <a:t>something that remains on the surface of a liquid by being partially submerged in it, gliding or moving along the surface of a liquid.</a:t>
            </a:r>
            <a:endParaRPr lang="ro-RO" dirty="0">
              <a:latin typeface="Times New Roman" pitchFamily="18" charset="0"/>
              <a:cs typeface="Times New Roman" pitchFamily="18" charset="0"/>
            </a:endParaRPr>
          </a:p>
          <a:p>
            <a:pPr marL="342900" indent="-342900">
              <a:buFont typeface="+mj-lt"/>
              <a:buAutoNum type="arabicPeriod"/>
            </a:pPr>
            <a:endParaRPr lang="ro-RO" dirty="0">
              <a:latin typeface="Times New Roman" pitchFamily="18" charset="0"/>
              <a:cs typeface="Times New Roman" pitchFamily="18" charset="0"/>
            </a:endParaRPr>
          </a:p>
          <a:p>
            <a:pPr marL="342900" indent="-342900">
              <a:buFont typeface="+mj-lt"/>
              <a:buAutoNum type="arabicPeriod"/>
            </a:pPr>
            <a:endParaRPr lang="en-US" dirty="0">
              <a:latin typeface="Times New Roman" pitchFamily="18" charset="0"/>
              <a:cs typeface="Times New Roman" pitchFamily="18" charset="0"/>
            </a:endParaRPr>
          </a:p>
          <a:p>
            <a:pPr marL="342900" indent="-342900">
              <a:buFont typeface="+mj-lt"/>
              <a:buAutoNum type="arabicPeriod"/>
            </a:pPr>
            <a:r>
              <a:rPr lang="en-US" b="1" dirty="0">
                <a:solidFill>
                  <a:srgbClr val="7030A0"/>
                </a:solidFill>
                <a:latin typeface="Times New Roman" pitchFamily="18" charset="0"/>
                <a:cs typeface="Times New Roman" pitchFamily="18" charset="0"/>
              </a:rPr>
              <a:t>Elasticity</a:t>
            </a:r>
            <a:r>
              <a:rPr lang="en-US" dirty="0">
                <a:solidFill>
                  <a:srgbClr val="7030A0"/>
                </a:solidFill>
                <a:latin typeface="Times New Roman" pitchFamily="18" charset="0"/>
                <a:cs typeface="Times New Roman" pitchFamily="18" charset="0"/>
              </a:rPr>
              <a:t> = </a:t>
            </a:r>
            <a:r>
              <a:rPr lang="en-US" dirty="0">
                <a:latin typeface="Times New Roman" pitchFamily="18" charset="0"/>
                <a:cs typeface="Times New Roman" pitchFamily="18" charset="0"/>
              </a:rPr>
              <a:t>the property of being elastic, flexible; the ability of a body to resist a deforming action and return to its original size and shape when the force is removed.</a:t>
            </a:r>
          </a:p>
          <a:p>
            <a:pPr marL="0" marR="0" lvl="0" indent="0" algn="l" defTabSz="914400" rtl="0" eaLnBrk="0" fontAlgn="base" latinLnBrk="0" hangingPunct="0">
              <a:lnSpc>
                <a:spcPct val="100000"/>
              </a:lnSpc>
              <a:spcBef>
                <a:spcPct val="0"/>
              </a:spcBef>
              <a:spcAft>
                <a:spcPct val="0"/>
              </a:spcAft>
              <a:buClrTx/>
              <a:buSzTx/>
              <a:buFontTx/>
              <a:buChar char="•"/>
            </a:pPr>
            <a:endParaRPr kumimoji="0" lang="ro-RO"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836F00D-970D-4381-98FF-056B4F94D425}"/>
              </a:ext>
            </a:extLst>
          </p:cNvPr>
          <p:cNvSpPr>
            <a:spLocks noGrp="1"/>
          </p:cNvSpPr>
          <p:nvPr>
            <p:ph type="ctrTitle"/>
          </p:nvPr>
        </p:nvSpPr>
        <p:spPr>
          <a:xfrm>
            <a:off x="2200275" y="1485900"/>
            <a:ext cx="7743825" cy="2329389"/>
          </a:xfrm>
        </p:spPr>
        <p:txBody>
          <a:bodyPr/>
          <a:lstStyle/>
          <a:p>
            <a:r>
              <a:rPr lang="ro-RO" dirty="0"/>
              <a:t>Echipa bulelor</a:t>
            </a:r>
            <a:br>
              <a:rPr lang="ro-RO" dirty="0"/>
            </a:br>
            <a:endParaRPr lang="ro-RO" dirty="0"/>
          </a:p>
        </p:txBody>
      </p:sp>
      <p:sp>
        <p:nvSpPr>
          <p:cNvPr id="3" name="Subtitlu 2">
            <a:extLst>
              <a:ext uri="{FF2B5EF4-FFF2-40B4-BE49-F238E27FC236}">
                <a16:creationId xmlns:a16="http://schemas.microsoft.com/office/drawing/2014/main" id="{34069AB0-497C-481B-8770-D93483196DBA}"/>
              </a:ext>
            </a:extLst>
          </p:cNvPr>
          <p:cNvSpPr>
            <a:spLocks noGrp="1"/>
          </p:cNvSpPr>
          <p:nvPr>
            <p:ph type="subTitle" idx="1"/>
          </p:nvPr>
        </p:nvSpPr>
        <p:spPr>
          <a:xfrm>
            <a:off x="5045073" y="3905247"/>
            <a:ext cx="6815669" cy="1320802"/>
          </a:xfrm>
        </p:spPr>
        <p:txBody>
          <a:bodyPr>
            <a:normAutofit lnSpcReduction="10000"/>
          </a:bodyPr>
          <a:lstStyle/>
          <a:p>
            <a:r>
              <a:rPr lang="ro-RO" dirty="0"/>
              <a:t>Humă Sophia</a:t>
            </a:r>
          </a:p>
          <a:p>
            <a:r>
              <a:rPr lang="ro-RO" dirty="0"/>
              <a:t>Bejan Denisa</a:t>
            </a:r>
          </a:p>
          <a:p>
            <a:r>
              <a:rPr lang="ro-RO" dirty="0" err="1"/>
              <a:t>Ţărnă</a:t>
            </a:r>
            <a:r>
              <a:rPr lang="ro-RO" dirty="0"/>
              <a:t> Otilia</a:t>
            </a:r>
          </a:p>
        </p:txBody>
      </p:sp>
    </p:spTree>
    <p:extLst>
      <p:ext uri="{BB962C8B-B14F-4D97-AF65-F5344CB8AC3E}">
        <p14:creationId xmlns:p14="http://schemas.microsoft.com/office/powerpoint/2010/main" val="67424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E41E42EE-8A3A-4C68-B85E-930732A5F973}"/>
              </a:ext>
            </a:extLst>
          </p:cNvPr>
          <p:cNvSpPr>
            <a:spLocks noGrp="1"/>
          </p:cNvSpPr>
          <p:nvPr>
            <p:ph type="title"/>
          </p:nvPr>
        </p:nvSpPr>
        <p:spPr>
          <a:xfrm>
            <a:off x="781050" y="2266950"/>
            <a:ext cx="10115550" cy="1670050"/>
          </a:xfrm>
        </p:spPr>
        <p:txBody>
          <a:bodyPr>
            <a:normAutofit fontScale="90000"/>
          </a:bodyPr>
          <a:lstStyle/>
          <a:p>
            <a:r>
              <a:rPr lang="ro-RO" dirty="0"/>
              <a:t>TENSIUNEA SUPERFICIALĂ-este propietatea generală a lichidelor de a lua o formă geometrică de arie minimă în lipsa fortelor de coeziune dintre moleculele lichidului.</a:t>
            </a:r>
            <a:br>
              <a:rPr lang="ro-RO" dirty="0"/>
            </a:br>
            <a:r>
              <a:rPr lang="ro-RO" dirty="0"/>
              <a:t>SUPERFICIALLY TENSION-is the general property pf liquids to take a geometric shape of minimal area in the absence of external forces,due to the action of cohesion forces between the molecules of the liquid.</a:t>
            </a:r>
            <a:br>
              <a:rPr lang="ro-RO" dirty="0"/>
            </a:br>
            <a:r>
              <a:rPr lang="ro-RO" dirty="0"/>
              <a:t>LA TENSION SUPERFICIELLE-est la pr</a:t>
            </a:r>
            <a:r>
              <a:rPr lang="de-DE" dirty="0"/>
              <a:t>o</a:t>
            </a:r>
            <a:r>
              <a:rPr lang="ro-RO" dirty="0"/>
              <a:t>priété générale des liquides de prendre une forme géometrique de surface minimale en l’absence de forces exterieures,du fait de l’action des </a:t>
            </a:r>
            <a:r>
              <a:rPr lang="ro-RO" dirty="0" err="1"/>
              <a:t>forces</a:t>
            </a:r>
            <a:r>
              <a:rPr lang="ro-RO" dirty="0"/>
              <a:t> de </a:t>
            </a:r>
            <a:r>
              <a:rPr lang="ro-RO" dirty="0" err="1"/>
              <a:t>cohésion</a:t>
            </a:r>
            <a:r>
              <a:rPr lang="ro-RO" dirty="0"/>
              <a:t> </a:t>
            </a:r>
            <a:r>
              <a:rPr lang="ro-RO" dirty="0" err="1"/>
              <a:t>entre</a:t>
            </a:r>
            <a:r>
              <a:rPr lang="ro-RO" dirty="0"/>
              <a:t> </a:t>
            </a:r>
            <a:r>
              <a:rPr lang="ro-RO" dirty="0" err="1"/>
              <a:t>les</a:t>
            </a:r>
            <a:r>
              <a:rPr lang="ro-RO" dirty="0"/>
              <a:t> </a:t>
            </a:r>
            <a:r>
              <a:rPr lang="ro-RO" dirty="0" err="1"/>
              <a:t>molecules</a:t>
            </a:r>
            <a:r>
              <a:rPr lang="ro-RO" dirty="0"/>
              <a:t> du </a:t>
            </a:r>
            <a:r>
              <a:rPr lang="ro-RO" dirty="0" err="1"/>
              <a:t>liquide</a:t>
            </a:r>
            <a:r>
              <a:rPr lang="ro-RO" dirty="0"/>
              <a:t>.</a:t>
            </a:r>
          </a:p>
        </p:txBody>
      </p:sp>
      <p:sp>
        <p:nvSpPr>
          <p:cNvPr id="7" name="Substituent text 6">
            <a:extLst>
              <a:ext uri="{FF2B5EF4-FFF2-40B4-BE49-F238E27FC236}">
                <a16:creationId xmlns:a16="http://schemas.microsoft.com/office/drawing/2014/main" id="{9B9A5745-2B6D-4B76-A3A9-D71B563A5F38}"/>
              </a:ext>
            </a:extLst>
          </p:cNvPr>
          <p:cNvSpPr>
            <a:spLocks noGrp="1"/>
          </p:cNvSpPr>
          <p:nvPr>
            <p:ph type="body" idx="1"/>
          </p:nvPr>
        </p:nvSpPr>
        <p:spPr>
          <a:xfrm>
            <a:off x="1303868" y="5830147"/>
            <a:ext cx="45719" cy="45719"/>
          </a:xfrm>
        </p:spPr>
        <p:txBody>
          <a:bodyPr>
            <a:normAutofit fontScale="25000" lnSpcReduction="20000"/>
          </a:bodyPr>
          <a:lstStyle/>
          <a:p>
            <a:endParaRPr lang="ro-RO" dirty="0"/>
          </a:p>
        </p:txBody>
      </p:sp>
    </p:spTree>
    <p:extLst>
      <p:ext uri="{BB962C8B-B14F-4D97-AF65-F5344CB8AC3E}">
        <p14:creationId xmlns:p14="http://schemas.microsoft.com/office/powerpoint/2010/main" val="121121789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E41E42EE-8A3A-4C68-B85E-930732A5F973}"/>
              </a:ext>
            </a:extLst>
          </p:cNvPr>
          <p:cNvSpPr>
            <a:spLocks noGrp="1"/>
          </p:cNvSpPr>
          <p:nvPr>
            <p:ph type="title"/>
          </p:nvPr>
        </p:nvSpPr>
        <p:spPr>
          <a:xfrm>
            <a:off x="771525" y="2352674"/>
            <a:ext cx="9858375" cy="1584325"/>
          </a:xfrm>
        </p:spPr>
        <p:txBody>
          <a:bodyPr>
            <a:normAutofit fontScale="90000"/>
          </a:bodyPr>
          <a:lstStyle/>
          <a:p>
            <a:r>
              <a:rPr lang="ro-RO" dirty="0"/>
              <a:t>O PELICULĂ-este o bandă subțire și flexibilă de celuloid din alt material sintetic acoperită cu un strat de substanță </a:t>
            </a:r>
            <a:r>
              <a:rPr lang="ro-RO" dirty="0" err="1"/>
              <a:t>fotosensibelă,întrebuințată</a:t>
            </a:r>
            <a:r>
              <a:rPr lang="ro-RO" dirty="0"/>
              <a:t> în industria fotografică și cinematografică.</a:t>
            </a:r>
            <a:br>
              <a:rPr lang="ro-RO" dirty="0"/>
            </a:br>
            <a:r>
              <a:rPr lang="ro-RO" dirty="0"/>
              <a:t>A FILM-</a:t>
            </a:r>
            <a:r>
              <a:rPr lang="ro-RO" dirty="0" err="1"/>
              <a:t>is</a:t>
            </a:r>
            <a:r>
              <a:rPr lang="ro-RO" dirty="0"/>
              <a:t> a </a:t>
            </a:r>
            <a:r>
              <a:rPr lang="ro-RO" dirty="0" err="1"/>
              <a:t>thin</a:t>
            </a:r>
            <a:r>
              <a:rPr lang="ro-RO" dirty="0"/>
              <a:t> </a:t>
            </a:r>
            <a:r>
              <a:rPr lang="ro-RO" dirty="0" err="1"/>
              <a:t>and</a:t>
            </a:r>
            <a:r>
              <a:rPr lang="ro-RO" dirty="0"/>
              <a:t> </a:t>
            </a:r>
            <a:r>
              <a:rPr lang="ro-RO" dirty="0" err="1"/>
              <a:t>flexible</a:t>
            </a:r>
            <a:r>
              <a:rPr lang="ro-RO" dirty="0"/>
              <a:t> </a:t>
            </a:r>
            <a:r>
              <a:rPr lang="ro-RO" dirty="0" err="1"/>
              <a:t>strip</a:t>
            </a:r>
            <a:r>
              <a:rPr lang="ro-RO" dirty="0"/>
              <a:t> of </a:t>
            </a:r>
            <a:r>
              <a:rPr lang="ro-RO" dirty="0" err="1"/>
              <a:t>celluloid</a:t>
            </a:r>
            <a:r>
              <a:rPr lang="ro-RO" dirty="0"/>
              <a:t> made of </a:t>
            </a:r>
            <a:r>
              <a:rPr lang="ro-RO" dirty="0" err="1"/>
              <a:t>another</a:t>
            </a:r>
            <a:r>
              <a:rPr lang="ro-RO" dirty="0"/>
              <a:t> </a:t>
            </a:r>
            <a:r>
              <a:rPr lang="ro-RO" dirty="0" err="1"/>
              <a:t>synthetic</a:t>
            </a:r>
            <a:r>
              <a:rPr lang="ro-RO" dirty="0"/>
              <a:t> material </a:t>
            </a:r>
            <a:r>
              <a:rPr lang="ro-RO" dirty="0" err="1"/>
              <a:t>coverd</a:t>
            </a:r>
            <a:r>
              <a:rPr lang="ro-RO" dirty="0"/>
              <a:t> </a:t>
            </a:r>
            <a:r>
              <a:rPr lang="ro-RO" dirty="0" err="1"/>
              <a:t>with</a:t>
            </a:r>
            <a:r>
              <a:rPr lang="ro-RO" dirty="0"/>
              <a:t> a </a:t>
            </a:r>
            <a:r>
              <a:rPr lang="ro-RO" dirty="0" err="1"/>
              <a:t>layer</a:t>
            </a:r>
            <a:r>
              <a:rPr lang="ro-RO" dirty="0"/>
              <a:t> of </a:t>
            </a:r>
            <a:r>
              <a:rPr lang="ro-RO" dirty="0" err="1"/>
              <a:t>photosensitive</a:t>
            </a:r>
            <a:r>
              <a:rPr lang="ro-RO" dirty="0"/>
              <a:t>, </a:t>
            </a:r>
            <a:r>
              <a:rPr lang="ro-RO" dirty="0" err="1"/>
              <a:t>used</a:t>
            </a:r>
            <a:r>
              <a:rPr lang="ro-RO" dirty="0"/>
              <a:t> in </a:t>
            </a:r>
            <a:r>
              <a:rPr lang="ro-RO" dirty="0" err="1"/>
              <a:t>the</a:t>
            </a:r>
            <a:r>
              <a:rPr lang="ro-RO" dirty="0"/>
              <a:t> </a:t>
            </a:r>
            <a:r>
              <a:rPr lang="ro-RO" dirty="0" err="1"/>
              <a:t>photographic</a:t>
            </a:r>
            <a:r>
              <a:rPr lang="ro-RO" dirty="0"/>
              <a:t> </a:t>
            </a:r>
            <a:r>
              <a:rPr lang="ro-RO" dirty="0" err="1"/>
              <a:t>industry</a:t>
            </a:r>
            <a:r>
              <a:rPr lang="ro-RO" dirty="0"/>
              <a:t> </a:t>
            </a:r>
            <a:r>
              <a:rPr lang="ro-RO" dirty="0" err="1"/>
              <a:t>and</a:t>
            </a:r>
            <a:r>
              <a:rPr lang="ro-RO" dirty="0"/>
              <a:t> in </a:t>
            </a:r>
            <a:r>
              <a:rPr lang="ro-RO" dirty="0" err="1"/>
              <a:t>cinematography</a:t>
            </a:r>
            <a:r>
              <a:rPr lang="ro-RO" dirty="0"/>
              <a:t>.</a:t>
            </a:r>
            <a:br>
              <a:rPr lang="ro-RO" dirty="0"/>
            </a:br>
            <a:r>
              <a:rPr lang="ro-RO" dirty="0"/>
              <a:t>UN FILM-est unde bande mince et flexible de celluloid constituée d’un autre materiau synthetique recouverte d’une couche de </a:t>
            </a:r>
            <a:r>
              <a:rPr lang="ro-RO" dirty="0" err="1"/>
              <a:t>substance</a:t>
            </a:r>
            <a:r>
              <a:rPr lang="ro-RO" dirty="0"/>
              <a:t> </a:t>
            </a:r>
            <a:r>
              <a:rPr lang="ro-RO" dirty="0" err="1"/>
              <a:t>photosensible,utilisée</a:t>
            </a:r>
            <a:r>
              <a:rPr lang="ro-RO" dirty="0"/>
              <a:t> dans </a:t>
            </a:r>
            <a:r>
              <a:rPr lang="ro-RO" dirty="0" err="1"/>
              <a:t>l’industrie</a:t>
            </a:r>
            <a:r>
              <a:rPr lang="ro-RO" dirty="0"/>
              <a:t> </a:t>
            </a:r>
            <a:r>
              <a:rPr lang="ro-RO" dirty="0" err="1"/>
              <a:t>photographique</a:t>
            </a:r>
            <a:r>
              <a:rPr lang="ro-RO" dirty="0"/>
              <a:t> et </a:t>
            </a:r>
            <a:r>
              <a:rPr lang="ro-RO" dirty="0" err="1"/>
              <a:t>cinematographique</a:t>
            </a:r>
            <a:r>
              <a:rPr lang="ro-RO" dirty="0"/>
              <a:t>.</a:t>
            </a:r>
          </a:p>
        </p:txBody>
      </p:sp>
      <p:sp>
        <p:nvSpPr>
          <p:cNvPr id="2" name="Substituent text 1">
            <a:extLst>
              <a:ext uri="{FF2B5EF4-FFF2-40B4-BE49-F238E27FC236}">
                <a16:creationId xmlns:a16="http://schemas.microsoft.com/office/drawing/2014/main" id="{44530123-009E-46A3-9BCD-96AB1FF9424F}"/>
              </a:ext>
            </a:extLst>
          </p:cNvPr>
          <p:cNvSpPr>
            <a:spLocks noGrp="1"/>
          </p:cNvSpPr>
          <p:nvPr>
            <p:ph type="body" idx="1"/>
          </p:nvPr>
        </p:nvSpPr>
        <p:spPr>
          <a:xfrm flipH="1" flipV="1">
            <a:off x="1238249" y="5894915"/>
            <a:ext cx="200025" cy="45719"/>
          </a:xfrm>
        </p:spPr>
        <p:txBody>
          <a:bodyPr>
            <a:normAutofit fontScale="25000" lnSpcReduction="20000"/>
          </a:bodyPr>
          <a:lstStyle/>
          <a:p>
            <a:endParaRPr lang="ro-RO" dirty="0"/>
          </a:p>
        </p:txBody>
      </p:sp>
    </p:spTree>
    <p:extLst>
      <p:ext uri="{BB962C8B-B14F-4D97-AF65-F5344CB8AC3E}">
        <p14:creationId xmlns:p14="http://schemas.microsoft.com/office/powerpoint/2010/main" val="2073272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E41E42EE-8A3A-4C68-B85E-930732A5F973}"/>
              </a:ext>
            </a:extLst>
          </p:cNvPr>
          <p:cNvSpPr>
            <a:spLocks noGrp="1"/>
          </p:cNvSpPr>
          <p:nvPr>
            <p:ph type="title"/>
          </p:nvPr>
        </p:nvSpPr>
        <p:spPr>
          <a:xfrm>
            <a:off x="1009650" y="3265167"/>
            <a:ext cx="10296525" cy="852807"/>
          </a:xfrm>
        </p:spPr>
        <p:txBody>
          <a:bodyPr>
            <a:normAutofit fontScale="90000"/>
          </a:bodyPr>
          <a:lstStyle/>
          <a:p>
            <a:r>
              <a:rPr lang="ro-RO" dirty="0"/>
              <a:t>REFLEXIA LUMINII-este fenomenul de schimbare a direcției de propagare a luminii întorcându-se în mediul din care a venit. Apare la suprafața de separare între două medii optice.</a:t>
            </a:r>
            <a:br>
              <a:rPr lang="ro-RO" dirty="0"/>
            </a:br>
            <a:r>
              <a:rPr lang="ro-RO" dirty="0"/>
              <a:t>LIGHT REFLECTION-</a:t>
            </a:r>
            <a:r>
              <a:rPr lang="ro-RO" dirty="0" err="1"/>
              <a:t>is</a:t>
            </a:r>
            <a:r>
              <a:rPr lang="ro-RO" dirty="0"/>
              <a:t> </a:t>
            </a:r>
            <a:r>
              <a:rPr lang="ro-RO" dirty="0" err="1"/>
              <a:t>the</a:t>
            </a:r>
            <a:r>
              <a:rPr lang="ro-RO" dirty="0"/>
              <a:t> </a:t>
            </a:r>
            <a:r>
              <a:rPr lang="ro-RO" dirty="0" err="1"/>
              <a:t>phenomenonof</a:t>
            </a:r>
            <a:r>
              <a:rPr lang="ro-RO" dirty="0"/>
              <a:t> </a:t>
            </a:r>
            <a:r>
              <a:rPr lang="ro-RO" dirty="0" err="1"/>
              <a:t>changing</a:t>
            </a:r>
            <a:r>
              <a:rPr lang="ro-RO" dirty="0"/>
              <a:t> </a:t>
            </a:r>
            <a:r>
              <a:rPr lang="ro-RO" dirty="0" err="1"/>
              <a:t>the</a:t>
            </a:r>
            <a:r>
              <a:rPr lang="ro-RO" dirty="0"/>
              <a:t> </a:t>
            </a:r>
            <a:r>
              <a:rPr lang="ro-RO" dirty="0" err="1"/>
              <a:t>direction</a:t>
            </a:r>
            <a:r>
              <a:rPr lang="ro-RO" dirty="0"/>
              <a:t> of </a:t>
            </a:r>
            <a:r>
              <a:rPr lang="ro-RO" dirty="0" err="1"/>
              <a:t>light</a:t>
            </a:r>
            <a:r>
              <a:rPr lang="ro-RO" dirty="0"/>
              <a:t> </a:t>
            </a:r>
            <a:r>
              <a:rPr lang="ro-RO" dirty="0" err="1"/>
              <a:t>propagation</a:t>
            </a:r>
            <a:r>
              <a:rPr lang="ro-RO" dirty="0"/>
              <a:t>, </a:t>
            </a:r>
            <a:r>
              <a:rPr lang="ro-RO" dirty="0" err="1"/>
              <a:t>returning</a:t>
            </a:r>
            <a:r>
              <a:rPr lang="ro-RO" dirty="0"/>
              <a:t> </a:t>
            </a:r>
            <a:r>
              <a:rPr lang="ro-RO" dirty="0" err="1"/>
              <a:t>to</a:t>
            </a:r>
            <a:r>
              <a:rPr lang="ro-RO" dirty="0"/>
              <a:t> </a:t>
            </a:r>
            <a:r>
              <a:rPr lang="ro-RO" dirty="0" err="1"/>
              <a:t>the</a:t>
            </a:r>
            <a:r>
              <a:rPr lang="ro-RO" dirty="0"/>
              <a:t> medium </a:t>
            </a:r>
            <a:r>
              <a:rPr lang="ro-RO" dirty="0" err="1"/>
              <a:t>trom</a:t>
            </a:r>
            <a:r>
              <a:rPr lang="ro-RO" dirty="0"/>
              <a:t> </a:t>
            </a:r>
            <a:r>
              <a:rPr lang="ro-RO" dirty="0" err="1"/>
              <a:t>which</a:t>
            </a:r>
            <a:r>
              <a:rPr lang="ro-RO" dirty="0"/>
              <a:t> it came. It </a:t>
            </a:r>
            <a:r>
              <a:rPr lang="ro-RO" dirty="0" err="1"/>
              <a:t>apperars</a:t>
            </a:r>
            <a:r>
              <a:rPr lang="ro-RO" dirty="0"/>
              <a:t> on </a:t>
            </a:r>
            <a:r>
              <a:rPr lang="ro-RO" dirty="0" err="1"/>
              <a:t>the</a:t>
            </a:r>
            <a:r>
              <a:rPr lang="ro-RO" dirty="0"/>
              <a:t> </a:t>
            </a:r>
            <a:r>
              <a:rPr lang="ro-RO" dirty="0" err="1"/>
              <a:t>surface</a:t>
            </a:r>
            <a:r>
              <a:rPr lang="ro-RO" dirty="0"/>
              <a:t> of </a:t>
            </a:r>
            <a:r>
              <a:rPr lang="ro-RO" dirty="0" err="1"/>
              <a:t>separation</a:t>
            </a:r>
            <a:r>
              <a:rPr lang="ro-RO" dirty="0"/>
              <a:t> </a:t>
            </a:r>
            <a:r>
              <a:rPr lang="ro-RO" dirty="0" err="1"/>
              <a:t>between</a:t>
            </a:r>
            <a:r>
              <a:rPr lang="ro-RO" dirty="0"/>
              <a:t> </a:t>
            </a:r>
            <a:r>
              <a:rPr lang="ro-RO" dirty="0" err="1"/>
              <a:t>two</a:t>
            </a:r>
            <a:r>
              <a:rPr lang="ro-RO" dirty="0"/>
              <a:t> </a:t>
            </a:r>
            <a:r>
              <a:rPr lang="ro-RO" dirty="0" err="1"/>
              <a:t>optical</a:t>
            </a:r>
            <a:r>
              <a:rPr lang="ro-RO" dirty="0"/>
              <a:t> media.</a:t>
            </a:r>
            <a:br>
              <a:rPr lang="ro-RO" dirty="0"/>
            </a:br>
            <a:r>
              <a:rPr lang="ro-RO" dirty="0"/>
              <a:t>LA REFLEXION DE LA LUMIERE-est le </a:t>
            </a:r>
            <a:r>
              <a:rPr lang="ro-RO" dirty="0" err="1"/>
              <a:t>phénomène</a:t>
            </a:r>
            <a:r>
              <a:rPr lang="ro-RO" dirty="0"/>
              <a:t> de </a:t>
            </a:r>
            <a:r>
              <a:rPr lang="ro-RO" dirty="0" err="1"/>
              <a:t>changement</a:t>
            </a:r>
            <a:r>
              <a:rPr lang="ro-RO" dirty="0"/>
              <a:t> de </a:t>
            </a:r>
            <a:r>
              <a:rPr lang="ro-RO" dirty="0" err="1"/>
              <a:t>diréction</a:t>
            </a:r>
            <a:r>
              <a:rPr lang="ro-RO" dirty="0"/>
              <a:t> de </a:t>
            </a:r>
            <a:r>
              <a:rPr lang="ro-RO" dirty="0" err="1"/>
              <a:t>propagation</a:t>
            </a:r>
            <a:r>
              <a:rPr lang="ro-RO" dirty="0"/>
              <a:t> de la </a:t>
            </a:r>
            <a:r>
              <a:rPr lang="ro-RO" dirty="0" err="1"/>
              <a:t>lumière</a:t>
            </a:r>
            <a:r>
              <a:rPr lang="ro-RO" dirty="0"/>
              <a:t> </a:t>
            </a:r>
            <a:r>
              <a:rPr lang="ro-RO" dirty="0" err="1"/>
              <a:t>retournant</a:t>
            </a:r>
            <a:r>
              <a:rPr lang="ro-RO" dirty="0"/>
              <a:t> vers le milieu </a:t>
            </a:r>
            <a:r>
              <a:rPr lang="ro-RO" dirty="0" err="1"/>
              <a:t>d’où</a:t>
            </a:r>
            <a:r>
              <a:rPr lang="ro-RO" dirty="0"/>
              <a:t> </a:t>
            </a:r>
            <a:r>
              <a:rPr lang="ro-RO" dirty="0" err="1"/>
              <a:t>elle</a:t>
            </a:r>
            <a:r>
              <a:rPr lang="ro-RO" dirty="0"/>
              <a:t> </a:t>
            </a:r>
            <a:r>
              <a:rPr lang="ro-RO" dirty="0" err="1"/>
              <a:t>provient</a:t>
            </a:r>
            <a:r>
              <a:rPr lang="ro-RO" dirty="0"/>
              <a:t>. </a:t>
            </a:r>
            <a:r>
              <a:rPr lang="ro-RO" dirty="0" err="1"/>
              <a:t>Il</a:t>
            </a:r>
            <a:r>
              <a:rPr lang="ro-RO" dirty="0"/>
              <a:t> </a:t>
            </a:r>
            <a:r>
              <a:rPr lang="ro-RO" dirty="0" err="1"/>
              <a:t>apparait</a:t>
            </a:r>
            <a:r>
              <a:rPr lang="ro-RO" dirty="0"/>
              <a:t> à la </a:t>
            </a:r>
            <a:r>
              <a:rPr lang="ro-RO" dirty="0" err="1"/>
              <a:t>surface</a:t>
            </a:r>
            <a:r>
              <a:rPr lang="ro-RO" dirty="0"/>
              <a:t> de </a:t>
            </a:r>
            <a:r>
              <a:rPr lang="ro-RO" dirty="0" err="1"/>
              <a:t>séparation</a:t>
            </a:r>
            <a:r>
              <a:rPr lang="ro-RO" dirty="0"/>
              <a:t> </a:t>
            </a:r>
            <a:r>
              <a:rPr lang="ro-RO" dirty="0" err="1"/>
              <a:t>entre</a:t>
            </a:r>
            <a:r>
              <a:rPr lang="ro-RO" dirty="0"/>
              <a:t> </a:t>
            </a:r>
            <a:r>
              <a:rPr lang="ro-RO" dirty="0" err="1"/>
              <a:t>deux</a:t>
            </a:r>
            <a:r>
              <a:rPr lang="ro-RO" dirty="0"/>
              <a:t> </a:t>
            </a:r>
            <a:r>
              <a:rPr lang="ro-RO" dirty="0" err="1"/>
              <a:t>supports</a:t>
            </a:r>
            <a:r>
              <a:rPr lang="ro-RO" dirty="0"/>
              <a:t> </a:t>
            </a:r>
            <a:r>
              <a:rPr lang="ro-RO" dirty="0" err="1"/>
              <a:t>optiques</a:t>
            </a:r>
            <a:r>
              <a:rPr lang="ro-RO" dirty="0"/>
              <a:t>.</a:t>
            </a:r>
          </a:p>
        </p:txBody>
      </p:sp>
      <p:sp>
        <p:nvSpPr>
          <p:cNvPr id="2" name="Substituent text 1">
            <a:extLst>
              <a:ext uri="{FF2B5EF4-FFF2-40B4-BE49-F238E27FC236}">
                <a16:creationId xmlns:a16="http://schemas.microsoft.com/office/drawing/2014/main" id="{44530123-009E-46A3-9BCD-96AB1FF9424F}"/>
              </a:ext>
            </a:extLst>
          </p:cNvPr>
          <p:cNvSpPr>
            <a:spLocks noGrp="1"/>
          </p:cNvSpPr>
          <p:nvPr>
            <p:ph type="body" idx="1"/>
          </p:nvPr>
        </p:nvSpPr>
        <p:spPr>
          <a:xfrm flipH="1" flipV="1">
            <a:off x="1238249" y="5894915"/>
            <a:ext cx="200025" cy="45719"/>
          </a:xfrm>
        </p:spPr>
        <p:txBody>
          <a:bodyPr>
            <a:normAutofit fontScale="25000" lnSpcReduction="20000"/>
          </a:bodyPr>
          <a:lstStyle/>
          <a:p>
            <a:endParaRPr lang="ro-RO" dirty="0"/>
          </a:p>
        </p:txBody>
      </p:sp>
    </p:spTree>
    <p:extLst>
      <p:ext uri="{BB962C8B-B14F-4D97-AF65-F5344CB8AC3E}">
        <p14:creationId xmlns:p14="http://schemas.microsoft.com/office/powerpoint/2010/main" val="517065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6" name="Rectangle 24">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26">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8" name="Picture 27">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9" name="Rectangle 28">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o-RO"/>
            </a:p>
          </p:txBody>
        </p:sp>
        <p:pic>
          <p:nvPicPr>
            <p:cNvPr id="30" name="Picture 29">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0" name="Picture 30">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u 1">
            <a:extLst>
              <a:ext uri="{FF2B5EF4-FFF2-40B4-BE49-F238E27FC236}">
                <a16:creationId xmlns:a16="http://schemas.microsoft.com/office/drawing/2014/main" id="{21BAC998-700E-C140-3AE8-457A2615837E}"/>
              </a:ext>
            </a:extLst>
          </p:cNvPr>
          <p:cNvSpPr>
            <a:spLocks noGrp="1"/>
          </p:cNvSpPr>
          <p:nvPr>
            <p:ph type="title"/>
          </p:nvPr>
        </p:nvSpPr>
        <p:spPr>
          <a:xfrm>
            <a:off x="7535825" y="982132"/>
            <a:ext cx="3360772" cy="1303867"/>
          </a:xfrm>
        </p:spPr>
        <p:txBody>
          <a:bodyPr>
            <a:normAutofit/>
          </a:bodyPr>
          <a:lstStyle/>
          <a:p>
            <a:r>
              <a:rPr lang="ro-RO"/>
              <a:t>Spuma</a:t>
            </a:r>
            <a:endParaRPr lang="ro-RO" dirty="0"/>
          </a:p>
        </p:txBody>
      </p:sp>
      <p:sp>
        <p:nvSpPr>
          <p:cNvPr id="81" name="Rectangle 32">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ine 18" descr="O imagine care conține în aer liber, natură, apă, Val&#10;&#10;Descriere generată automat">
            <a:extLst>
              <a:ext uri="{FF2B5EF4-FFF2-40B4-BE49-F238E27FC236}">
                <a16:creationId xmlns:a16="http://schemas.microsoft.com/office/drawing/2014/main" id="{FFA3D3B6-5C50-FAFF-C4E6-AF8575178988}"/>
              </a:ext>
            </a:extLst>
          </p:cNvPr>
          <p:cNvPicPr>
            <a:picLocks noChangeAspect="1"/>
          </p:cNvPicPr>
          <p:nvPr/>
        </p:nvPicPr>
        <p:blipFill>
          <a:blip r:embed="rId5">
            <a:extLst>
              <a:ext uri="{28A0092B-C50C-407E-A947-70E740481C1C}">
                <a14:useLocalDpi xmlns:a14="http://schemas.microsoft.com/office/drawing/2010/main" val="0"/>
              </a:ext>
            </a:extLst>
          </a:blip>
          <a:srcRect r="8684" b="-2"/>
          <a:stretch/>
        </p:blipFill>
        <p:spPr>
          <a:xfrm>
            <a:off x="1412683" y="1410208"/>
            <a:ext cx="5278777" cy="3858780"/>
          </a:xfrm>
          <a:prstGeom prst="rect">
            <a:avLst/>
          </a:prstGeom>
        </p:spPr>
      </p:pic>
      <p:cxnSp>
        <p:nvCxnSpPr>
          <p:cNvPr id="82" name="Straight Connector 34">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stituent conținut 2">
            <a:extLst>
              <a:ext uri="{FF2B5EF4-FFF2-40B4-BE49-F238E27FC236}">
                <a16:creationId xmlns:a16="http://schemas.microsoft.com/office/drawing/2014/main" id="{65E5E678-E76C-3A5C-E62B-9EA898B81DAE}"/>
              </a:ext>
            </a:extLst>
          </p:cNvPr>
          <p:cNvSpPr>
            <a:spLocks noGrp="1"/>
          </p:cNvSpPr>
          <p:nvPr>
            <p:ph idx="1"/>
          </p:nvPr>
        </p:nvSpPr>
        <p:spPr>
          <a:xfrm>
            <a:off x="7535824" y="2556932"/>
            <a:ext cx="3360771" cy="3318936"/>
          </a:xfrm>
        </p:spPr>
        <p:txBody>
          <a:bodyPr>
            <a:normAutofit/>
          </a:bodyPr>
          <a:lstStyle/>
          <a:p>
            <a:pPr marL="0" indent="0">
              <a:lnSpc>
                <a:spcPct val="90000"/>
              </a:lnSpc>
              <a:buNone/>
            </a:pPr>
            <a:endParaRPr lang="ro-RO" sz="1900" b="1"/>
          </a:p>
          <a:p>
            <a:pPr>
              <a:lnSpc>
                <a:spcPct val="90000"/>
              </a:lnSpc>
            </a:pPr>
            <a:r>
              <a:rPr lang="ro-RO" sz="1900" b="1"/>
              <a:t>Română:</a:t>
            </a:r>
            <a:r>
              <a:rPr lang="ro-RO" sz="1900"/>
              <a:t> O masă ușoară și aerată formată din bule de gaz dispersate într-un lichid.</a:t>
            </a:r>
          </a:p>
          <a:p>
            <a:pPr>
              <a:lnSpc>
                <a:spcPct val="90000"/>
              </a:lnSpc>
            </a:pPr>
            <a:r>
              <a:rPr lang="ro-RO" sz="1900" b="1"/>
              <a:t>Franceză:</a:t>
            </a:r>
            <a:r>
              <a:rPr lang="ro-RO" sz="1900"/>
              <a:t> Une masse légère et aérée formée de bulles de gaz dispersées dans un liquide.</a:t>
            </a:r>
          </a:p>
          <a:p>
            <a:pPr>
              <a:lnSpc>
                <a:spcPct val="90000"/>
              </a:lnSpc>
            </a:pPr>
            <a:r>
              <a:rPr lang="ro-RO" sz="1900" b="1"/>
              <a:t>Engleză:</a:t>
            </a:r>
            <a:r>
              <a:rPr lang="ro-RO" sz="1900"/>
              <a:t> A light and airy mass formed by bubbles of gas dispersed in a liquid.</a:t>
            </a:r>
          </a:p>
          <a:p>
            <a:pPr>
              <a:lnSpc>
                <a:spcPct val="90000"/>
              </a:lnSpc>
            </a:pPr>
            <a:endParaRPr lang="ro-RO" sz="1900" dirty="0"/>
          </a:p>
        </p:txBody>
      </p:sp>
    </p:spTree>
    <p:extLst>
      <p:ext uri="{BB962C8B-B14F-4D97-AF65-F5344CB8AC3E}">
        <p14:creationId xmlns:p14="http://schemas.microsoft.com/office/powerpoint/2010/main" val="24119324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6E26-9CEB-4D9F-8BEA-BDE3604AC932}"/>
              </a:ext>
            </a:extLst>
          </p:cNvPr>
          <p:cNvSpPr>
            <a:spLocks noGrp="1"/>
          </p:cNvSpPr>
          <p:nvPr>
            <p:ph type="ctrTitle"/>
          </p:nvPr>
        </p:nvSpPr>
        <p:spPr>
          <a:xfrm>
            <a:off x="2465294" y="1962773"/>
            <a:ext cx="7261412" cy="1515533"/>
          </a:xfrm>
        </p:spPr>
        <p:txBody>
          <a:bodyPr/>
          <a:lstStyle/>
          <a:p>
            <a:r>
              <a:rPr lang="en-US" sz="7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Patrula</a:t>
            </a:r>
            <a:r>
              <a:rPr lang="en-US" sz="7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7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științei</a:t>
            </a:r>
            <a:endParaRPr lang="en-US" sz="7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34226-82D2-48F1-88B2-C4044AC6444A}"/>
              </a:ext>
            </a:extLst>
          </p:cNvPr>
          <p:cNvSpPr>
            <a:spLocks noGrp="1"/>
          </p:cNvSpPr>
          <p:nvPr>
            <p:ph type="subTitle" idx="1"/>
          </p:nvPr>
        </p:nvSpPr>
        <p:spPr>
          <a:xfrm>
            <a:off x="7476566" y="3740771"/>
            <a:ext cx="1986680" cy="1351182"/>
          </a:xfrm>
        </p:spPr>
        <p:txBody>
          <a:bodyPr>
            <a:normAutofit fontScale="25000" lnSpcReduction="20000"/>
          </a:bodyPr>
          <a:lstStyle/>
          <a:p>
            <a:pPr algn="l"/>
            <a:r>
              <a:rPr lang="fr-FR" sz="7200" dirty="0">
                <a:latin typeface="Times New Roman" panose="02020603050405020304" pitchFamily="18" charset="0"/>
                <a:cs typeface="Times New Roman" panose="02020603050405020304" pitchFamily="18" charset="0"/>
              </a:rPr>
              <a:t>Br</a:t>
            </a:r>
            <a:r>
              <a:rPr lang="ro-RO" sz="7200" dirty="0" err="1">
                <a:latin typeface="Times New Roman" panose="02020603050405020304" pitchFamily="18" charset="0"/>
                <a:cs typeface="Times New Roman" panose="02020603050405020304" pitchFamily="18" charset="0"/>
              </a:rPr>
              <a:t>așoveanu</a:t>
            </a:r>
            <a:r>
              <a:rPr lang="ro-RO" sz="7200" dirty="0">
                <a:latin typeface="Times New Roman" panose="02020603050405020304" pitchFamily="18" charset="0"/>
                <a:cs typeface="Times New Roman" panose="02020603050405020304" pitchFamily="18" charset="0"/>
              </a:rPr>
              <a:t> Raluca </a:t>
            </a:r>
          </a:p>
          <a:p>
            <a:pPr algn="l"/>
            <a:r>
              <a:rPr lang="ro-RO" sz="7200" dirty="0">
                <a:latin typeface="Times New Roman" panose="02020603050405020304" pitchFamily="18" charset="0"/>
                <a:cs typeface="Times New Roman" panose="02020603050405020304" pitchFamily="18" charset="0"/>
              </a:rPr>
              <a:t>Catană Maria</a:t>
            </a:r>
          </a:p>
          <a:p>
            <a:pPr algn="l"/>
            <a:r>
              <a:rPr lang="ro-RO" sz="7200" dirty="0" err="1">
                <a:latin typeface="Times New Roman" panose="02020603050405020304" pitchFamily="18" charset="0"/>
                <a:cs typeface="Times New Roman" panose="02020603050405020304" pitchFamily="18" charset="0"/>
              </a:rPr>
              <a:t>Gîdioi</a:t>
            </a:r>
            <a:r>
              <a:rPr lang="ro-RO" sz="7200" dirty="0">
                <a:latin typeface="Times New Roman" panose="02020603050405020304" pitchFamily="18" charset="0"/>
                <a:cs typeface="Times New Roman" panose="02020603050405020304" pitchFamily="18" charset="0"/>
              </a:rPr>
              <a:t> Diana</a:t>
            </a:r>
          </a:p>
          <a:p>
            <a:pPr algn="l"/>
            <a:r>
              <a:rPr lang="ro-RO" sz="7200" dirty="0" err="1">
                <a:latin typeface="Times New Roman" panose="02020603050405020304" pitchFamily="18" charset="0"/>
                <a:cs typeface="Times New Roman" panose="02020603050405020304" pitchFamily="18" charset="0"/>
              </a:rPr>
              <a:t>Rînja</a:t>
            </a:r>
            <a:r>
              <a:rPr lang="ro-RO" sz="7200" dirty="0">
                <a:latin typeface="Times New Roman" panose="02020603050405020304" pitchFamily="18" charset="0"/>
                <a:cs typeface="Times New Roman" panose="02020603050405020304" pitchFamily="18" charset="0"/>
              </a:rPr>
              <a:t> </a:t>
            </a:r>
            <a:r>
              <a:rPr lang="ro-RO" sz="7200" dirty="0" err="1">
                <a:latin typeface="Times New Roman" panose="02020603050405020304" pitchFamily="18" charset="0"/>
                <a:cs typeface="Times New Roman" panose="02020603050405020304" pitchFamily="18" charset="0"/>
              </a:rPr>
              <a:t>Casia</a:t>
            </a:r>
            <a:endParaRPr lang="ro-RO" sz="7200" dirty="0">
              <a:latin typeface="Times New Roman" panose="02020603050405020304" pitchFamily="18" charset="0"/>
              <a:cs typeface="Times New Roman" panose="02020603050405020304" pitchFamily="18" charset="0"/>
            </a:endParaRPr>
          </a:p>
          <a:p>
            <a:r>
              <a:rPr lang="ro-RO" sz="6400" dirty="0">
                <a:latin typeface="Times New Roman" panose="02020603050405020304" pitchFamily="18" charset="0"/>
                <a:cs typeface="Times New Roman" panose="02020603050405020304" pitchFamily="18" charset="0"/>
              </a:rPr>
              <a:t>                                </a:t>
            </a:r>
          </a:p>
          <a:p>
            <a:endParaRPr lang="ro-RO" sz="6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62E7C95-EDF2-4085-99D8-5A9BB39CEF3C}"/>
              </a:ext>
            </a:extLst>
          </p:cNvPr>
          <p:cNvPicPr>
            <a:picLocks noChangeAspect="1"/>
          </p:cNvPicPr>
          <p:nvPr/>
        </p:nvPicPr>
        <p:blipFill>
          <a:blip r:embed="rId2">
            <a:alphaModFix amt="20000"/>
          </a:blip>
          <a:stretch>
            <a:fillRect/>
          </a:stretch>
        </p:blipFill>
        <p:spPr>
          <a:xfrm>
            <a:off x="2330825" y="1550894"/>
            <a:ext cx="7539654" cy="3818965"/>
          </a:xfrm>
          <a:prstGeom prst="rect">
            <a:avLst/>
          </a:prstGeom>
        </p:spPr>
      </p:pic>
    </p:spTree>
    <p:extLst>
      <p:ext uri="{BB962C8B-B14F-4D97-AF65-F5344CB8AC3E}">
        <p14:creationId xmlns:p14="http://schemas.microsoft.com/office/powerpoint/2010/main" val="357261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A813D-3E20-49D5-A8E8-68C34DA5315D}"/>
              </a:ext>
            </a:extLst>
          </p:cNvPr>
          <p:cNvSpPr txBox="1"/>
          <p:nvPr/>
        </p:nvSpPr>
        <p:spPr>
          <a:xfrm>
            <a:off x="766482" y="1536174"/>
            <a:ext cx="10659035" cy="3785652"/>
          </a:xfrm>
          <a:prstGeom prst="rect">
            <a:avLst/>
          </a:prstGeom>
          <a:noFill/>
        </p:spPr>
        <p:txBody>
          <a:bodyPr wrap="square" rtlCol="0">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TRANSPARENT</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000" i="1" dirty="0">
                <a:latin typeface="Times New Roman" panose="02020603050405020304" pitchFamily="18" charset="0"/>
                <a:cs typeface="Times New Roman" panose="02020603050405020304" pitchFamily="18" charset="0"/>
              </a:rPr>
              <a:t>(lb. rom.)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care </a:t>
            </a:r>
            <a:r>
              <a:rPr lang="en-US" sz="2000" dirty="0" err="1">
                <a:latin typeface="Times New Roman" panose="02020603050405020304" pitchFamily="18" charset="0"/>
                <a:cs typeface="Times New Roman" panose="02020603050405020304" pitchFamily="18" charset="0"/>
              </a:rPr>
              <a:t>poate</a:t>
            </a:r>
            <a:r>
              <a:rPr lang="en-US" sz="2000" dirty="0">
                <a:latin typeface="Times New Roman" panose="02020603050405020304" pitchFamily="18" charset="0"/>
                <a:cs typeface="Times New Roman" panose="02020603050405020304" pitchFamily="18" charset="0"/>
              </a:rPr>
              <a:t> fi str</a:t>
            </a:r>
            <a:r>
              <a:rPr lang="ro-RO" sz="2000" dirty="0" err="1">
                <a:latin typeface="Times New Roman" panose="02020603050405020304" pitchFamily="18" charset="0"/>
                <a:cs typeface="Times New Roman" panose="02020603050405020304" pitchFamily="18" charset="0"/>
              </a:rPr>
              <a:t>ăbătut</a:t>
            </a:r>
            <a:r>
              <a:rPr lang="ro-RO" sz="2000" dirty="0">
                <a:latin typeface="Times New Roman" panose="02020603050405020304" pitchFamily="18" charset="0"/>
                <a:cs typeface="Times New Roman" panose="02020603050405020304" pitchFamily="18" charset="0"/>
              </a:rPr>
              <a:t> de radiații electromagnetice (mai ales de lumină),   </a:t>
            </a:r>
          </a:p>
          <a:p>
            <a:r>
              <a:rPr lang="ro-RO" sz="2000" dirty="0">
                <a:latin typeface="Times New Roman" panose="02020603050405020304" pitchFamily="18" charset="0"/>
                <a:cs typeface="Times New Roman" panose="02020603050405020304" pitchFamily="18" charset="0"/>
              </a:rPr>
              <a:t>                                                fără ca acestea să fie absorbite sau difuzate</a:t>
            </a:r>
            <a:r>
              <a:rPr lang="en-US" sz="2000" dirty="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 prin care se poate vedea clar, </a:t>
            </a:r>
          </a:p>
          <a:p>
            <a:r>
              <a:rPr lang="ro-RO"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care lasă să se distingă conturul și detaliile obiectelor</a:t>
            </a:r>
            <a:r>
              <a:rPr lang="en-US" sz="2000" dirty="0">
                <a:latin typeface="Times New Roman" panose="02020603050405020304" pitchFamily="18" charset="0"/>
                <a:cs typeface="Times New Roman" panose="02020603050405020304" pitchFamily="18" charset="0"/>
              </a:rPr>
              <a:t>.</a:t>
            </a:r>
            <a:endParaRPr lang="ro-RO" sz="2000" b="1" i="1" u="sng" dirty="0">
              <a:latin typeface="Times New Roman" panose="02020603050405020304" pitchFamily="18" charset="0"/>
              <a:cs typeface="Times New Roman" panose="02020603050405020304" pitchFamily="18" charset="0"/>
            </a:endParaRPr>
          </a:p>
          <a:p>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TRANSPARENT</a:t>
            </a:r>
            <a:r>
              <a:rPr lang="ro-RO" sz="2000" dirty="0">
                <a:latin typeface="Times New Roman" panose="02020603050405020304" pitchFamily="18" charset="0"/>
                <a:cs typeface="Times New Roman" panose="02020603050405020304" pitchFamily="18" charset="0"/>
              </a:rPr>
              <a:t> </a:t>
            </a:r>
            <a:r>
              <a:rPr lang="ro-RO" sz="2000" i="1" dirty="0">
                <a:latin typeface="Times New Roman" panose="02020603050405020304" pitchFamily="18" charset="0"/>
                <a:cs typeface="Times New Roman" panose="02020603050405020304" pitchFamily="18" charset="0"/>
              </a:rPr>
              <a:t>(lb. fr.) </a:t>
            </a:r>
            <a:r>
              <a:rPr lang="ro-RO"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qui peut </a:t>
            </a:r>
            <a:r>
              <a:rPr lang="fr-FR" sz="2000" dirty="0" err="1">
                <a:latin typeface="Times New Roman" panose="02020603050405020304" pitchFamily="18" charset="0"/>
                <a:cs typeface="Times New Roman" panose="02020603050405020304" pitchFamily="18" charset="0"/>
              </a:rPr>
              <a:t>etre</a:t>
            </a:r>
            <a:r>
              <a:rPr lang="fr-FR" sz="2000" dirty="0">
                <a:latin typeface="Times New Roman" panose="02020603050405020304" pitchFamily="18" charset="0"/>
                <a:cs typeface="Times New Roman" panose="02020603050405020304" pitchFamily="18" charset="0"/>
              </a:rPr>
              <a:t> traversé par des radiations électromagnétiques (surtout la </a:t>
            </a:r>
          </a:p>
          <a:p>
            <a:r>
              <a:rPr lang="fr-FR" sz="2000" dirty="0">
                <a:latin typeface="Times New Roman" panose="02020603050405020304" pitchFamily="18" charset="0"/>
                <a:cs typeface="Times New Roman" panose="02020603050405020304" pitchFamily="18" charset="0"/>
              </a:rPr>
              <a:t>                                             lumière)</a:t>
            </a:r>
            <a:r>
              <a:rPr lang="en-US" sz="2000" dirty="0">
                <a:latin typeface="Times New Roman" panose="02020603050405020304" pitchFamily="18" charset="0"/>
                <a:cs typeface="Times New Roman" panose="02020603050405020304" pitchFamily="18" charset="0"/>
              </a:rPr>
              <a:t>, sans que </a:t>
            </a:r>
            <a:r>
              <a:rPr lang="en-US" sz="2000" dirty="0" err="1">
                <a:latin typeface="Times New Roman" panose="02020603050405020304" pitchFamily="18" charset="0"/>
                <a:cs typeface="Times New Roman" panose="02020603050405020304" pitchFamily="18" charset="0"/>
              </a:rPr>
              <a:t>celles</a:t>
            </a:r>
            <a:r>
              <a:rPr lang="en-US" sz="2000" dirty="0">
                <a:latin typeface="Times New Roman" panose="02020603050405020304" pitchFamily="18" charset="0"/>
                <a:cs typeface="Times New Roman" panose="02020603050405020304" pitchFamily="18" charset="0"/>
              </a:rPr>
              <a:t>-ci </a:t>
            </a:r>
            <a:r>
              <a:rPr lang="en-US" sz="2000" dirty="0" err="1">
                <a:latin typeface="Times New Roman" panose="02020603050405020304" pitchFamily="18" charset="0"/>
                <a:cs typeface="Times New Roman" panose="02020603050405020304" pitchFamily="18" charset="0"/>
              </a:rPr>
              <a:t>soient</a:t>
            </a:r>
            <a:r>
              <a:rPr lang="en-US" sz="2000" dirty="0">
                <a:latin typeface="Times New Roman" panose="02020603050405020304" pitchFamily="18" charset="0"/>
                <a:cs typeface="Times New Roman" panose="02020603050405020304" pitchFamily="18" charset="0"/>
              </a:rPr>
              <a:t> absorb</a:t>
            </a:r>
            <a:r>
              <a:rPr lang="fr-FR" sz="2000" dirty="0" err="1">
                <a:latin typeface="Times New Roman" panose="02020603050405020304" pitchFamily="18" charset="0"/>
                <a:cs typeface="Times New Roman" panose="02020603050405020304" pitchFamily="18" charset="0"/>
              </a:rPr>
              <a:t>ées</a:t>
            </a:r>
            <a:r>
              <a:rPr lang="fr-FR" sz="2000" dirty="0">
                <a:latin typeface="Times New Roman" panose="02020603050405020304" pitchFamily="18" charset="0"/>
                <a:cs typeface="Times New Roman" panose="02020603050405020304" pitchFamily="18" charset="0"/>
              </a:rPr>
              <a:t> ou diffusées</a:t>
            </a:r>
            <a:r>
              <a:rPr lang="en-US" sz="2000" dirty="0">
                <a:latin typeface="Times New Roman" panose="02020603050405020304" pitchFamily="18" charset="0"/>
                <a:cs typeface="Times New Roman" panose="02020603050405020304" pitchFamily="18" charset="0"/>
              </a:rPr>
              <a:t>; à travers </a:t>
            </a:r>
            <a:r>
              <a:rPr lang="en-US" sz="2000" dirty="0" err="1">
                <a:latin typeface="Times New Roman" panose="02020603050405020304" pitchFamily="18" charset="0"/>
                <a:cs typeface="Times New Roman" panose="02020603050405020304" pitchFamily="18" charset="0"/>
              </a:rPr>
              <a:t>lequel</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on </a:t>
            </a:r>
            <a:r>
              <a:rPr lang="en-US" sz="2000" dirty="0" err="1">
                <a:latin typeface="Times New Roman" panose="02020603050405020304" pitchFamily="18" charset="0"/>
                <a:cs typeface="Times New Roman" panose="02020603050405020304" pitchFamily="18" charset="0"/>
              </a:rPr>
              <a:t>peut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clairement</a:t>
            </a:r>
            <a:r>
              <a:rPr lang="en-US" sz="2000" dirty="0">
                <a:latin typeface="Times New Roman" panose="02020603050405020304" pitchFamily="18" charset="0"/>
                <a:cs typeface="Times New Roman" panose="02020603050405020304" pitchFamily="18" charset="0"/>
              </a:rPr>
              <a:t>, qui </a:t>
            </a:r>
            <a:r>
              <a:rPr lang="en-US" sz="2000" dirty="0" err="1">
                <a:latin typeface="Times New Roman" panose="02020603050405020304" pitchFamily="18" charset="0"/>
                <a:cs typeface="Times New Roman" panose="02020603050405020304" pitchFamily="18" charset="0"/>
              </a:rPr>
              <a:t>permet</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distinquer</a:t>
            </a:r>
            <a:r>
              <a:rPr lang="en-US" sz="2000" dirty="0">
                <a:latin typeface="Times New Roman" panose="02020603050405020304" pitchFamily="18" charset="0"/>
                <a:cs typeface="Times New Roman" panose="02020603050405020304" pitchFamily="18" charset="0"/>
              </a:rPr>
              <a:t> les contours et les d</a:t>
            </a:r>
            <a:r>
              <a:rPr lang="fr-FR" sz="2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tails  </a:t>
            </a:r>
          </a:p>
          <a:p>
            <a:r>
              <a:rPr lang="en-US" sz="2000" dirty="0">
                <a:latin typeface="Times New Roman" panose="02020603050405020304" pitchFamily="18" charset="0"/>
                <a:cs typeface="Times New Roman" panose="02020603050405020304" pitchFamily="18" charset="0"/>
              </a:rPr>
              <a:t>                                             des </a:t>
            </a:r>
            <a:r>
              <a:rPr lang="en-US" sz="2000" dirty="0" err="1">
                <a:latin typeface="Times New Roman" panose="02020603050405020304" pitchFamily="18" charset="0"/>
                <a:cs typeface="Times New Roman" panose="02020603050405020304" pitchFamily="18" charset="0"/>
              </a:rPr>
              <a:t>objets</a:t>
            </a:r>
            <a:r>
              <a:rPr lang="en-US" sz="2000" dirty="0">
                <a:latin typeface="Times New Roman" panose="02020603050405020304" pitchFamily="18" charset="0"/>
                <a:cs typeface="Times New Roman" panose="02020603050405020304" pitchFamily="18" charset="0"/>
              </a:rPr>
              <a:t>.</a:t>
            </a:r>
          </a:p>
          <a:p>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TRANSPARENT</a:t>
            </a:r>
            <a:r>
              <a:rPr lang="en-US" sz="2000" i="1" dirty="0">
                <a:latin typeface="Times New Roman" panose="02020603050405020304" pitchFamily="18" charset="0"/>
                <a:cs typeface="Times New Roman" panose="02020603050405020304" pitchFamily="18" charset="0"/>
              </a:rPr>
              <a:t> (lb. </a:t>
            </a:r>
            <a:r>
              <a:rPr lang="en-US" sz="2000" i="1" dirty="0" err="1">
                <a:latin typeface="Times New Roman" panose="02020603050405020304" pitchFamily="18" charset="0"/>
                <a:cs typeface="Times New Roman" panose="02020603050405020304" pitchFamily="18" charset="0"/>
              </a:rPr>
              <a:t>eng.</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capable of being traversed by electromagnetic radiation (especially light)</a:t>
            </a:r>
          </a:p>
          <a:p>
            <a:r>
              <a:rPr lang="en-US" sz="2000" dirty="0">
                <a:latin typeface="Times New Roman" panose="02020603050405020304" pitchFamily="18" charset="0"/>
                <a:cs typeface="Times New Roman" panose="02020603050405020304" pitchFamily="18" charset="0"/>
              </a:rPr>
              <a:t>                                                 without being absorbed or diffused; through which one can see clearly, </a:t>
            </a:r>
          </a:p>
          <a:p>
            <a:r>
              <a:rPr lang="en-US" sz="2000" dirty="0">
                <a:latin typeface="Times New Roman" panose="02020603050405020304" pitchFamily="18" charset="0"/>
                <a:cs typeface="Times New Roman" panose="02020603050405020304" pitchFamily="18" charset="0"/>
              </a:rPr>
              <a:t>                                                 allowing the contours and details of </a:t>
            </a:r>
            <a:r>
              <a:rPr lang="en-US" sz="2000" dirty="0" err="1">
                <a:latin typeface="Times New Roman" panose="02020603050405020304" pitchFamily="18" charset="0"/>
                <a:cs typeface="Times New Roman" panose="02020603050405020304" pitchFamily="18" charset="0"/>
              </a:rPr>
              <a:t>objets</a:t>
            </a:r>
            <a:r>
              <a:rPr lang="en-US" sz="2000" dirty="0">
                <a:latin typeface="Times New Roman" panose="02020603050405020304" pitchFamily="18" charset="0"/>
                <a:cs typeface="Times New Roman" panose="02020603050405020304" pitchFamily="18" charset="0"/>
              </a:rPr>
              <a:t> to be distinguished.            </a:t>
            </a:r>
            <a:endParaRPr lang="fr-FR"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C58A7E3-1D1E-437E-91B2-3B2F22EA5C02}"/>
              </a:ext>
            </a:extLst>
          </p:cNvPr>
          <p:cNvPicPr>
            <a:picLocks noChangeAspect="1"/>
          </p:cNvPicPr>
          <p:nvPr/>
        </p:nvPicPr>
        <p:blipFill rotWithShape="1">
          <a:blip r:embed="rId2">
            <a:alphaModFix amt="40000"/>
          </a:blip>
          <a:srcRect t="13085" b="22733"/>
          <a:stretch/>
        </p:blipFill>
        <p:spPr>
          <a:xfrm>
            <a:off x="766482" y="643095"/>
            <a:ext cx="10659035" cy="5586883"/>
          </a:xfrm>
          <a:prstGeom prst="rect">
            <a:avLst/>
          </a:prstGeom>
        </p:spPr>
      </p:pic>
    </p:spTree>
    <p:extLst>
      <p:ext uri="{BB962C8B-B14F-4D97-AF65-F5344CB8AC3E}">
        <p14:creationId xmlns:p14="http://schemas.microsoft.com/office/powerpoint/2010/main" val="426922901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B23AE-176B-4ACD-9C2F-EAE6D4ED229D}"/>
              </a:ext>
            </a:extLst>
          </p:cNvPr>
          <p:cNvSpPr txBox="1"/>
          <p:nvPr/>
        </p:nvSpPr>
        <p:spPr>
          <a:xfrm>
            <a:off x="2684929" y="2613392"/>
            <a:ext cx="6822141" cy="1631216"/>
          </a:xfrm>
          <a:prstGeom prst="rect">
            <a:avLst/>
          </a:prstGeom>
          <a:noFill/>
        </p:spPr>
        <p:txBody>
          <a:bodyPr wrap="square" rtlCol="0">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SFERIC</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(lb. rom.)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 forma </a:t>
            </a:r>
            <a:r>
              <a:rPr lang="en-US" sz="2000" dirty="0" err="1">
                <a:latin typeface="Times New Roman" panose="02020603050405020304" pitchFamily="18" charset="0"/>
                <a:cs typeface="Times New Roman" panose="02020603050405020304" pitchFamily="18" charset="0"/>
              </a:rPr>
              <a:t>unei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sfere</a:t>
            </a:r>
            <a:r>
              <a:rPr lang="en-US" sz="2000" dirty="0">
                <a:latin typeface="Times New Roman" panose="02020603050405020304" pitchFamily="18" charset="0"/>
                <a:cs typeface="Times New Roman" panose="02020603050405020304" pitchFamily="18" charset="0"/>
              </a:rPr>
              <a:t> (globular, rotund).</a:t>
            </a:r>
          </a:p>
          <a:p>
            <a:endParaRPr lang="en-US" sz="2000" dirty="0">
              <a:latin typeface="Times New Roman" panose="02020603050405020304" pitchFamily="18" charset="0"/>
              <a:cs typeface="Times New Roman" panose="02020603050405020304" pitchFamily="18" charset="0"/>
            </a:endParaRPr>
          </a:p>
          <a:p>
            <a:r>
              <a:rPr lang="en-US" sz="20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Sphérique</a:t>
            </a:r>
            <a:r>
              <a:rPr lang="en-US" sz="2000" b="1"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(lb. </a:t>
            </a:r>
            <a:r>
              <a:rPr lang="en-US" sz="2000" i="1" dirty="0" err="1">
                <a:latin typeface="Times New Roman" panose="02020603050405020304" pitchFamily="18" charset="0"/>
                <a:cs typeface="Times New Roman" panose="02020603050405020304" pitchFamily="18" charset="0"/>
              </a:rPr>
              <a:t>fr.</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 </a:t>
            </a:r>
            <a:r>
              <a:rPr lang="en-US" sz="2000" dirty="0" err="1">
                <a:latin typeface="Times New Roman" panose="02020603050405020304" pitchFamily="18" charset="0"/>
                <a:cs typeface="Times New Roman" panose="02020603050405020304" pitchFamily="18" charset="0"/>
              </a:rPr>
              <a:t>forme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sph</a:t>
            </a:r>
            <a:r>
              <a:rPr lang="fr-FR" sz="2000" dirty="0">
                <a:latin typeface="Times New Roman" panose="02020603050405020304" pitchFamily="18" charset="0"/>
                <a:cs typeface="Times New Roman" panose="02020603050405020304" pitchFamily="18" charset="0"/>
              </a:rPr>
              <a:t>ère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globulaire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rond</a:t>
            </a:r>
            <a:r>
              <a:rPr lang="en-US" sz="2000" dirty="0">
                <a:latin typeface="Times New Roman" panose="02020603050405020304" pitchFamily="18" charset="0"/>
                <a:cs typeface="Times New Roman" panose="02020603050405020304" pitchFamily="18" charset="0"/>
              </a:rPr>
              <a:t>).</a:t>
            </a:r>
          </a:p>
          <a:p>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SPHERIC</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(lb. </a:t>
            </a:r>
            <a:r>
              <a:rPr lang="en-US" sz="2000" i="1" dirty="0" err="1">
                <a:latin typeface="Times New Roman" panose="02020603050405020304" pitchFamily="18" charset="0"/>
                <a:cs typeface="Times New Roman" panose="02020603050405020304" pitchFamily="18" charset="0"/>
              </a:rPr>
              <a:t>eng.</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shape of a sphere (globular, round).</a:t>
            </a:r>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CB20036-3A9B-4832-BAA5-06DB8E111EFA}"/>
              </a:ext>
            </a:extLst>
          </p:cNvPr>
          <p:cNvPicPr>
            <a:picLocks noChangeAspect="1"/>
          </p:cNvPicPr>
          <p:nvPr/>
        </p:nvPicPr>
        <p:blipFill>
          <a:blip r:embed="rId2">
            <a:alphaModFix amt="45000"/>
          </a:blip>
          <a:stretch>
            <a:fillRect/>
          </a:stretch>
        </p:blipFill>
        <p:spPr>
          <a:xfrm>
            <a:off x="793821" y="602671"/>
            <a:ext cx="10611058" cy="5652658"/>
          </a:xfrm>
          <a:prstGeom prst="rect">
            <a:avLst/>
          </a:prstGeom>
        </p:spPr>
      </p:pic>
    </p:spTree>
    <p:extLst>
      <p:ext uri="{BB962C8B-B14F-4D97-AF65-F5344CB8AC3E}">
        <p14:creationId xmlns:p14="http://schemas.microsoft.com/office/powerpoint/2010/main" val="92576626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C6987-A0B0-4A99-BB6F-99E20B723134}"/>
              </a:ext>
            </a:extLst>
          </p:cNvPr>
          <p:cNvSpPr txBox="1"/>
          <p:nvPr/>
        </p:nvSpPr>
        <p:spPr>
          <a:xfrm>
            <a:off x="3366247" y="2613392"/>
            <a:ext cx="5459506" cy="1631216"/>
          </a:xfrm>
          <a:prstGeom prst="rect">
            <a:avLst/>
          </a:prstGeom>
          <a:noFill/>
        </p:spPr>
        <p:txBody>
          <a:bodyPr wrap="square" rtlCol="0">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PLUTITOR</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(lb. rom.)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care se men</a:t>
            </a:r>
            <a:r>
              <a:rPr lang="ro-RO" sz="2000" dirty="0">
                <a:latin typeface="Times New Roman" panose="02020603050405020304" pitchFamily="18" charset="0"/>
                <a:cs typeface="Times New Roman" panose="02020603050405020304" pitchFamily="18" charset="0"/>
              </a:rPr>
              <a:t>ține în văzduh.</a:t>
            </a:r>
          </a:p>
          <a:p>
            <a:endParaRPr lang="ro-RO"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FLOTTANT</a:t>
            </a:r>
            <a:r>
              <a:rPr lang="ro-RO" sz="2000" i="1" dirty="0">
                <a:latin typeface="Times New Roman" panose="02020603050405020304" pitchFamily="18" charset="0"/>
                <a:cs typeface="Times New Roman" panose="02020603050405020304" pitchFamily="18" charset="0"/>
              </a:rPr>
              <a:t> (lb. fr.) </a:t>
            </a:r>
            <a:r>
              <a:rPr lang="ro-RO"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qui</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reste</a:t>
            </a:r>
            <a:r>
              <a:rPr lang="ro-RO" sz="2000" dirty="0">
                <a:latin typeface="Times New Roman" panose="02020603050405020304" pitchFamily="18" charset="0"/>
                <a:cs typeface="Times New Roman" panose="02020603050405020304" pitchFamily="18" charset="0"/>
              </a:rPr>
              <a:t> dans l</a:t>
            </a:r>
            <a:r>
              <a:rPr lang="en-US" sz="2000" dirty="0">
                <a:latin typeface="Times New Roman" panose="02020603050405020304" pitchFamily="18" charset="0"/>
                <a:cs typeface="Times New Roman" panose="02020603050405020304" pitchFamily="18" charset="0"/>
              </a:rPr>
              <a:t>’air.</a:t>
            </a:r>
          </a:p>
          <a:p>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FLOATING</a:t>
            </a:r>
            <a:r>
              <a:rPr lang="en-US" sz="2000" i="1" dirty="0">
                <a:latin typeface="Times New Roman" panose="02020603050405020304" pitchFamily="18" charset="0"/>
                <a:cs typeface="Times New Roman" panose="02020603050405020304" pitchFamily="18" charset="0"/>
              </a:rPr>
              <a:t> (lb. </a:t>
            </a:r>
            <a:r>
              <a:rPr lang="en-US" sz="2000" i="1" dirty="0" err="1">
                <a:latin typeface="Times New Roman" panose="02020603050405020304" pitchFamily="18" charset="0"/>
                <a:cs typeface="Times New Roman" panose="02020603050405020304" pitchFamily="18" charset="0"/>
              </a:rPr>
              <a:t>eng.</a:t>
            </a:r>
            <a:r>
              <a:rPr lang="en-US" sz="2000" i="1" dirty="0">
                <a:latin typeface="Times New Roman" panose="02020603050405020304" pitchFamily="18" charset="0"/>
                <a:cs typeface="Times New Roman" panose="02020603050405020304" pitchFamily="18" charset="0"/>
              </a:rPr>
              <a:t>)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that remains in the air.</a:t>
            </a:r>
            <a:endPar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C6629E8-2302-467F-B689-4505B753657A}"/>
              </a:ext>
            </a:extLst>
          </p:cNvPr>
          <p:cNvPicPr>
            <a:picLocks noChangeAspect="1"/>
          </p:cNvPicPr>
          <p:nvPr/>
        </p:nvPicPr>
        <p:blipFill>
          <a:blip r:embed="rId2">
            <a:alphaModFix amt="50000"/>
          </a:blip>
          <a:stretch>
            <a:fillRect/>
          </a:stretch>
        </p:blipFill>
        <p:spPr>
          <a:xfrm>
            <a:off x="753035" y="614851"/>
            <a:ext cx="10685930" cy="5636127"/>
          </a:xfrm>
          <a:prstGeom prst="rect">
            <a:avLst/>
          </a:prstGeom>
        </p:spPr>
      </p:pic>
    </p:spTree>
    <p:extLst>
      <p:ext uri="{BB962C8B-B14F-4D97-AF65-F5344CB8AC3E}">
        <p14:creationId xmlns:p14="http://schemas.microsoft.com/office/powerpoint/2010/main" val="62934156"/>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277B5EAAEF84CB268A1159D8D4F1A" ma:contentTypeVersion="12" ma:contentTypeDescription="Create a new document." ma:contentTypeScope="" ma:versionID="3f25bc8b44ff7832da38939d6374a67e">
  <xsd:schema xmlns:xsd="http://www.w3.org/2001/XMLSchema" xmlns:xs="http://www.w3.org/2001/XMLSchema" xmlns:p="http://schemas.microsoft.com/office/2006/metadata/properties" xmlns:ns2="d61dd1c3-6998-468f-b5cd-05734f5c2fcf" xmlns:ns3="1f63b1b8-8a4c-4557-b005-13235587b803" targetNamespace="http://schemas.microsoft.com/office/2006/metadata/properties" ma:root="true" ma:fieldsID="8caf0800972d254a9ad0f26541251776" ns2:_="" ns3:_="">
    <xsd:import namespace="d61dd1c3-6998-468f-b5cd-05734f5c2fcf"/>
    <xsd:import namespace="1f63b1b8-8a4c-4557-b005-13235587b8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dd1c3-6998-468f-b5cd-05734f5c2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5e1c4ea-e5e7-4576-9e07-8e520c0393b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63b1b8-8a4c-4557-b005-13235587b80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ff89d9-ae2a-49d3-8c0e-90f68c5e0fe8}" ma:internalName="TaxCatchAll" ma:showField="CatchAllData" ma:web="1f63b1b8-8a4c-4557-b005-13235587b8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1dd1c3-6998-468f-b5cd-05734f5c2fcf">
      <Terms xmlns="http://schemas.microsoft.com/office/infopath/2007/PartnerControls"/>
    </lcf76f155ced4ddcb4097134ff3c332f>
    <TaxCatchAll xmlns="1f63b1b8-8a4c-4557-b005-13235587b803" xsi:nil="true"/>
  </documentManagement>
</p:properties>
</file>

<file path=customXml/itemProps1.xml><?xml version="1.0" encoding="utf-8"?>
<ds:datastoreItem xmlns:ds="http://schemas.openxmlformats.org/officeDocument/2006/customXml" ds:itemID="{70BF198B-38FF-4387-94E0-135DA4C14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dd1c3-6998-468f-b5cd-05734f5c2fcf"/>
    <ds:schemaRef ds:uri="1f63b1b8-8a4c-4557-b005-13235587b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6725C-EB63-481C-B3F0-52572698CE71}">
  <ds:schemaRefs>
    <ds:schemaRef ds:uri="http://schemas.microsoft.com/sharepoint/v3/contenttype/forms"/>
  </ds:schemaRefs>
</ds:datastoreItem>
</file>

<file path=customXml/itemProps3.xml><?xml version="1.0" encoding="utf-8"?>
<ds:datastoreItem xmlns:ds="http://schemas.openxmlformats.org/officeDocument/2006/customXml" ds:itemID="{B3016036-5ECD-4154-8625-A07EA5EE28B8}">
  <ds:schemaRefs>
    <ds:schemaRef ds:uri="http://schemas.microsoft.com/office/infopath/2007/PartnerControls"/>
    <ds:schemaRef ds:uri="http://purl.org/dc/elements/1.1/"/>
    <ds:schemaRef ds:uri="http://schemas.microsoft.com/office/2006/metadata/properties"/>
    <ds:schemaRef ds:uri="496c5e15-3967-4615-9bf3-8c472a604bee"/>
    <ds:schemaRef ds:uri="http://purl.org/dc/terms/"/>
    <ds:schemaRef ds:uri="http://schemas.openxmlformats.org/package/2006/metadata/core-properties"/>
    <ds:schemaRef ds:uri="http://schemas.microsoft.com/office/2006/documentManagement/types"/>
    <ds:schemaRef ds:uri="http://purl.org/dc/dcmitype/"/>
    <ds:schemaRef ds:uri="a97530bc-50cd-454d-ac85-7f12495a19ea"/>
    <ds:schemaRef ds:uri="http://www.w3.org/XML/1998/namespace"/>
    <ds:schemaRef ds:uri="d61dd1c3-6998-468f-b5cd-05734f5c2fcf"/>
    <ds:schemaRef ds:uri="1f63b1b8-8a4c-4557-b005-13235587b803"/>
  </ds:schemaRefs>
</ds:datastoreItem>
</file>

<file path=docProps/app.xml><?xml version="1.0" encoding="utf-8"?>
<Properties xmlns="http://schemas.openxmlformats.org/officeDocument/2006/extended-properties" xmlns:vt="http://schemas.openxmlformats.org/officeDocument/2006/docPropsVTypes">
  <Template>Organic</Template>
  <TotalTime>201</TotalTime>
  <Words>3202</Words>
  <Application>Microsoft Office PowerPoint</Application>
  <PresentationFormat>Widescreen</PresentationFormat>
  <Paragraphs>243</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Organic</vt:lpstr>
      <vt:lpstr>Nous Jouions/We  Learn/ Ne distram!</vt:lpstr>
      <vt:lpstr>Club de physique TPR</vt:lpstr>
      <vt:lpstr> Peliculă </vt:lpstr>
      <vt:lpstr>Sferic</vt:lpstr>
      <vt:lpstr>Spuma</vt:lpstr>
      <vt:lpstr>Patrula științei</vt:lpstr>
      <vt:lpstr>PowerPoint Presentation</vt:lpstr>
      <vt:lpstr>PowerPoint Presentation</vt:lpstr>
      <vt:lpstr>PowerPoint Presentation</vt:lpstr>
      <vt:lpstr>PowerPoint Presentation</vt:lpstr>
      <vt:lpstr>PowerPoint Presentation</vt:lpstr>
      <vt:lpstr>PowerPoint Presentation</vt:lpstr>
      <vt:lpstr>MRNS</vt:lpstr>
      <vt:lpstr>PowerPoint Presentation</vt:lpstr>
      <vt:lpstr>PowerPoint Presentation</vt:lpstr>
      <vt:lpstr>PowerPoint Presentation</vt:lpstr>
      <vt:lpstr>Physiciens</vt:lpstr>
      <vt:lpstr>PowerPoint Presentation</vt:lpstr>
      <vt:lpstr>PowerPoint Presentation</vt:lpstr>
      <vt:lpstr>PowerPoint Presentation</vt:lpstr>
      <vt:lpstr>PowerPoint Presentation</vt:lpstr>
      <vt:lpstr>PowerPoint Presentation</vt:lpstr>
      <vt:lpstr>Mini fizicieni</vt:lpstr>
      <vt:lpstr>Tensiunea superficiala a apei</vt:lpstr>
      <vt:lpstr>Culoarea irizantă</vt:lpstr>
      <vt:lpstr>Viteza de evaporare </vt:lpstr>
      <vt:lpstr>Elasticitatea baloanelor de sapun</vt:lpstr>
      <vt:lpstr>Triunghiul A.D.D.</vt:lpstr>
      <vt:lpstr>Evaporarea Évaporation Evaporation</vt:lpstr>
      <vt:lpstr>Tensiune superficială Tension superficielle Surface tension</vt:lpstr>
      <vt:lpstr>Sferic Sphérique Spherical</vt:lpstr>
      <vt:lpstr>Interferența luminii Interférence de la lumière Interference of light</vt:lpstr>
      <vt:lpstr>Căutătoarele de succes</vt:lpstr>
      <vt:lpstr>Gravitație</vt:lpstr>
      <vt:lpstr>Impermeabil</vt:lpstr>
      <vt:lpstr>Gaz</vt:lpstr>
      <vt:lpstr>Transparent</vt:lpstr>
      <vt:lpstr>FIZICIENII</vt:lpstr>
      <vt:lpstr>PowerPoint Presentation</vt:lpstr>
      <vt:lpstr>PowerPoint Presentation</vt:lpstr>
      <vt:lpstr>PowerPoint Presentation</vt:lpstr>
      <vt:lpstr>PowerPoint Presentation</vt:lpstr>
      <vt:lpstr>Echipa bulelor </vt:lpstr>
      <vt:lpstr>TENSIUNEA SUPERFICIALĂ-este propietatea generală a lichidelor de a lua o formă geometrică de arie minimă în lipsa fortelor de coeziune dintre moleculele lichidului. SUPERFICIALLY TENSION-is the general property pf liquids to take a geometric shape of minimal area in the absence of external forces,due to the action of cohesion forces between the molecules of the liquid. LA TENSION SUPERFICIELLE-est la propriété générale des liquides de prendre une forme géometrique de surface minimale en l’absence de forces exterieures,du fait de l’action des forces de cohésion entre les molecules du liquide.</vt:lpstr>
      <vt:lpstr>O PELICULĂ-este o bandă subțire și flexibilă de celuloid din alt material sintetic acoperită cu un strat de substanță fotosensibelă,întrebuințată în industria fotografică și cinematografică. A FILM-is a thin and flexible strip of celluloid made of another synthetic material coverd with a layer of photosensitive, used in the photographic industry and in cinematography. UN FILM-est unde bande mince et flexible de celluloid constituée d’un autre materiau synthetique recouverte d’une couche de substance photosensible,utilisée dans l’industrie photographique et cinematographique.</vt:lpstr>
      <vt:lpstr>REFLEXIA LUMINII-este fenomenul de schimbare a direcției de propagare a luminii întorcându-se în mediul din care a venit. Apare la suprafața de separare între două medii optice. LIGHT REFLECTION-is the phenomenonof changing the direction of light propagation, returning to the medium trom which it came. It apperars on the surface of separation between two optical media. LA REFLEXION DE LA LUMIERE-est le phénomène de changement de diréction de propagation de la lumière retournant vers le milieu d’où elle provient. Il apparait à la surface de séparation entre deux supports optiques.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RÎPANU S. HORIA MIHAI</dc:creator>
  <cp:lastModifiedBy>RÎPANU S. HORIA MIHAI</cp:lastModifiedBy>
  <cp:revision>35</cp:revision>
  <dcterms:created xsi:type="dcterms:W3CDTF">2024-10-01T12:40:30Z</dcterms:created>
  <dcterms:modified xsi:type="dcterms:W3CDTF">2025-10-14T08:55:05Z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0x010100BFA277B5EAAEF84CB268A1159D8D4F1A</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{"FileActivityType":"9","FileActivityTimeStamp":"2024-10-03T18:45:13.507Z","FileActivityUsersOnPage":[{"DisplayName":"RÎPANU S. HORIA MIHAI","Id":"ripanu.horia.mihai@cni.nt.edu.ro"}],"FileActivityNavigationId":null}</vt:lpwstr>
  </property>
  <property fmtid="{D5CDD505-2E9C-101B-9397-08002B2CF9AE}" pid="9" name="TriggerFlowInfo">
    <vt:lpwstr/>
  </property>
</Properties>
</file>