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27" r:id="rId14"/>
    <p:sldId id="269" r:id="rId15"/>
    <p:sldId id="270" r:id="rId16"/>
    <p:sldId id="271" r:id="rId17"/>
    <p:sldId id="272" r:id="rId18"/>
    <p:sldId id="273" r:id="rId19"/>
    <p:sldId id="274" r:id="rId20"/>
    <p:sldId id="275" r:id="rId21"/>
    <p:sldId id="329"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78" d="100"/>
          <a:sy n="78" d="100"/>
        </p:scale>
        <p:origin x="89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73"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1048874"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E07C-6FE6-4C49-842B-2DF4B591FEC5}" type="datetimeFigureOut">
              <a:rPr lang="ro-RO" smtClean="0"/>
              <a:t>18.05.2026</a:t>
            </a:fld>
            <a:endParaRPr lang="ro-RO"/>
          </a:p>
        </p:txBody>
      </p:sp>
      <p:sp>
        <p:nvSpPr>
          <p:cNvPr id="1048875"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1048876"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1048877"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1048878"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3F4D9-3345-4FB2-B793-21CDEC93D514}" type="slidenum">
              <a:rPr lang="ro-RO" smtClean="0"/>
              <a:t>‹#›</a:t>
            </a:fld>
            <a:endParaRPr lang="ro-R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Slide Image Placeholder 1"/>
          <p:cNvSpPr>
            <a:spLocks noGrp="1" noRot="1" noChangeAspect="1"/>
          </p:cNvSpPr>
          <p:nvPr>
            <p:ph type="sldImg"/>
          </p:nvPr>
        </p:nvSpPr>
        <p:spPr/>
      </p:sp>
      <p:sp>
        <p:nvSpPr>
          <p:cNvPr id="1048593" name="Notes Placeholder 2"/>
          <p:cNvSpPr>
            <a:spLocks noGrp="1"/>
          </p:cNvSpPr>
          <p:nvPr>
            <p:ph type="body" idx="1"/>
          </p:nvPr>
        </p:nvSpPr>
        <p:spPr/>
        <p:txBody>
          <a:bodyPr/>
          <a:lstStyle/>
          <a:p>
            <a:endParaRPr lang="en-US" dirty="0"/>
          </a:p>
        </p:txBody>
      </p:sp>
      <p:sp>
        <p:nvSpPr>
          <p:cNvPr id="1048594" name="Slide Number Placeholder 3"/>
          <p:cNvSpPr>
            <a:spLocks noGrp="1"/>
          </p:cNvSpPr>
          <p:nvPr>
            <p:ph type="sldNum" sz="quarter" idx="5"/>
          </p:nvPr>
        </p:nvSpPr>
        <p:spPr/>
        <p:txBody>
          <a:bodyPr/>
          <a:lstStyle/>
          <a:p>
            <a:fld id="{32649FFE-C611-4C03-AFC0-4C51A1B2A4B4}" type="slidenum">
              <a:rPr lang="en-US" smtClean="0"/>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Slide Image Placeholder 1"/>
          <p:cNvSpPr>
            <a:spLocks noGrp="1" noRot="1" noChangeAspect="1"/>
          </p:cNvSpPr>
          <p:nvPr>
            <p:ph type="sldImg"/>
          </p:nvPr>
        </p:nvSpPr>
        <p:spPr/>
      </p:sp>
      <p:sp>
        <p:nvSpPr>
          <p:cNvPr id="1048598" name="Notes Placeholder 2"/>
          <p:cNvSpPr>
            <a:spLocks noGrp="1"/>
          </p:cNvSpPr>
          <p:nvPr>
            <p:ph type="body" idx="1"/>
          </p:nvPr>
        </p:nvSpPr>
        <p:spPr/>
        <p:txBody>
          <a:bodyPr/>
          <a:lstStyle/>
          <a:p>
            <a:endParaRPr lang="en-US" dirty="0"/>
          </a:p>
        </p:txBody>
      </p:sp>
      <p:sp>
        <p:nvSpPr>
          <p:cNvPr id="1048599" name="Slide Number Placeholder 3"/>
          <p:cNvSpPr>
            <a:spLocks noGrp="1"/>
          </p:cNvSpPr>
          <p:nvPr>
            <p:ph type="sldNum" sz="quarter" idx="5"/>
          </p:nvPr>
        </p:nvSpPr>
        <p:spPr/>
        <p:txBody>
          <a:bodyPr/>
          <a:lstStyle/>
          <a:p>
            <a:fld id="{32649FFE-C611-4C03-AFC0-4C51A1B2A4B4}"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Slide Image Placeholder 1"/>
          <p:cNvSpPr>
            <a:spLocks noGrp="1" noRot="1" noChangeAspect="1"/>
          </p:cNvSpPr>
          <p:nvPr>
            <p:ph type="sldImg"/>
          </p:nvPr>
        </p:nvSpPr>
        <p:spPr/>
      </p:sp>
      <p:sp>
        <p:nvSpPr>
          <p:cNvPr id="1048640" name="Notes Placeholder 2"/>
          <p:cNvSpPr>
            <a:spLocks noGrp="1"/>
          </p:cNvSpPr>
          <p:nvPr>
            <p:ph type="body" idx="1"/>
          </p:nvPr>
        </p:nvSpPr>
        <p:spPr/>
        <p:txBody>
          <a:bodyPr/>
          <a:lstStyle/>
          <a:p>
            <a:endParaRPr lang="en-US" dirty="0"/>
          </a:p>
        </p:txBody>
      </p:sp>
      <p:sp>
        <p:nvSpPr>
          <p:cNvPr id="1048641" name="Slide Number Placeholder 3"/>
          <p:cNvSpPr>
            <a:spLocks noGrp="1"/>
          </p:cNvSpPr>
          <p:nvPr>
            <p:ph type="sldNum" sz="quarter" idx="5"/>
          </p:nvPr>
        </p:nvSpPr>
        <p:spPr/>
        <p:txBody>
          <a:bodyPr/>
          <a:lstStyle/>
          <a:p>
            <a:fld id="{01EAE941-0C00-4993-B6C7-7FC26DA4D0F1}" type="slidenum">
              <a:rPr lang="en-US" smtClean="0"/>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Slide Image Placeholder 1"/>
          <p:cNvSpPr>
            <a:spLocks noGrp="1" noRot="1" noChangeAspect="1"/>
          </p:cNvSpPr>
          <p:nvPr>
            <p:ph type="sldImg"/>
          </p:nvPr>
        </p:nvSpPr>
        <p:spPr/>
      </p:sp>
      <p:sp>
        <p:nvSpPr>
          <p:cNvPr id="1048645" name="Notes Placeholder 2"/>
          <p:cNvSpPr>
            <a:spLocks noGrp="1"/>
          </p:cNvSpPr>
          <p:nvPr>
            <p:ph type="body" idx="1"/>
          </p:nvPr>
        </p:nvSpPr>
        <p:spPr/>
        <p:txBody>
          <a:bodyPr/>
          <a:lstStyle/>
          <a:p>
            <a:endParaRPr lang="en-US" dirty="0"/>
          </a:p>
        </p:txBody>
      </p:sp>
      <p:sp>
        <p:nvSpPr>
          <p:cNvPr id="1048646" name="Slide Number Placeholder 3"/>
          <p:cNvSpPr>
            <a:spLocks noGrp="1"/>
          </p:cNvSpPr>
          <p:nvPr>
            <p:ph type="sldNum" sz="quarter" idx="5"/>
          </p:nvPr>
        </p:nvSpPr>
        <p:spPr/>
        <p:txBody>
          <a:bodyPr/>
          <a:lstStyle/>
          <a:p>
            <a:fld id="{01EAE941-0C00-4993-B6C7-7FC26DA4D0F1}" type="slidenum">
              <a:rPr lang="en-US" smtClean="0"/>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83"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1048584"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48585"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586" name="Footer Placeholder 4"/>
          <p:cNvSpPr>
            <a:spLocks noGrp="1"/>
          </p:cNvSpPr>
          <p:nvPr>
            <p:ph type="ftr" sz="quarter" idx="11"/>
          </p:nvPr>
        </p:nvSpPr>
        <p:spPr/>
        <p:txBody>
          <a:bodyPr/>
          <a:lstStyle/>
          <a:p>
            <a:endParaRPr lang="ro-RO"/>
          </a:p>
        </p:txBody>
      </p:sp>
      <p:sp>
        <p:nvSpPr>
          <p:cNvPr id="1048587"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1048840"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1048841"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048842"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43" name="Date Placeholder 4"/>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44" name="Footer Placeholder 5"/>
          <p:cNvSpPr>
            <a:spLocks noGrp="1"/>
          </p:cNvSpPr>
          <p:nvPr>
            <p:ph type="ftr" sz="quarter" idx="11"/>
          </p:nvPr>
        </p:nvSpPr>
        <p:spPr/>
        <p:txBody>
          <a:bodyPr/>
          <a:lstStyle/>
          <a:p>
            <a:endParaRPr lang="ro-RO"/>
          </a:p>
        </p:txBody>
      </p:sp>
      <p:sp>
        <p:nvSpPr>
          <p:cNvPr id="1048845" name="Slide Number Placeholder 6"/>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1048685"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1048686"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687"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688" name="Footer Placeholder 4"/>
          <p:cNvSpPr>
            <a:spLocks noGrp="1"/>
          </p:cNvSpPr>
          <p:nvPr>
            <p:ph type="ftr" sz="quarter" idx="11"/>
          </p:nvPr>
        </p:nvSpPr>
        <p:spPr/>
        <p:txBody>
          <a:bodyPr/>
          <a:lstStyle/>
          <a:p>
            <a:endParaRPr lang="ro-RO"/>
          </a:p>
        </p:txBody>
      </p:sp>
      <p:sp>
        <p:nvSpPr>
          <p:cNvPr id="1048689"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04883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048833"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48834"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35"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36" name="Footer Placeholder 4"/>
          <p:cNvSpPr>
            <a:spLocks noGrp="1"/>
          </p:cNvSpPr>
          <p:nvPr>
            <p:ph type="ftr" sz="quarter" idx="11"/>
          </p:nvPr>
        </p:nvSpPr>
        <p:spPr/>
        <p:txBody>
          <a:bodyPr/>
          <a:lstStyle/>
          <a:p>
            <a:endParaRPr lang="ro-RO"/>
          </a:p>
        </p:txBody>
      </p:sp>
      <p:sp>
        <p:nvSpPr>
          <p:cNvPr id="1048837" name="Slide Number Placeholder 5"/>
          <p:cNvSpPr>
            <a:spLocks noGrp="1"/>
          </p:cNvSpPr>
          <p:nvPr>
            <p:ph type="sldNum" sz="quarter" idx="12"/>
          </p:nvPr>
        </p:nvSpPr>
        <p:spPr/>
        <p:txBody>
          <a:bodyPr/>
          <a:lstStyle/>
          <a:p>
            <a:fld id="{2A69ED5E-A473-4F17-B6E5-90865D6BCD42}" type="slidenum">
              <a:rPr lang="ro-RO" smtClean="0"/>
              <a:t>‹#›</a:t>
            </a:fld>
            <a:endParaRPr lang="ro-RO"/>
          </a:p>
        </p:txBody>
      </p:sp>
      <p:sp>
        <p:nvSpPr>
          <p:cNvPr id="1048838"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048839"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1048790"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1048791"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48792"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793" name="Footer Placeholder 4"/>
          <p:cNvSpPr>
            <a:spLocks noGrp="1"/>
          </p:cNvSpPr>
          <p:nvPr>
            <p:ph type="ftr" sz="quarter" idx="11"/>
          </p:nvPr>
        </p:nvSpPr>
        <p:spPr/>
        <p:txBody>
          <a:bodyPr/>
          <a:lstStyle/>
          <a:p>
            <a:endParaRPr lang="ro-RO"/>
          </a:p>
        </p:txBody>
      </p:sp>
      <p:sp>
        <p:nvSpPr>
          <p:cNvPr id="1048794"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04885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104885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54"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5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56"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57"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58"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3145730" name="Straight Connector 16"/>
          <p:cNvCxnSpPr>
            <a:cxnSpLocks/>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3145731" name="Straight Connector 17"/>
          <p:cNvCxnSpPr>
            <a:cxnSpLocks/>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048859"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60" name="Footer Placeholder 4"/>
          <p:cNvSpPr>
            <a:spLocks noGrp="1"/>
          </p:cNvSpPr>
          <p:nvPr>
            <p:ph type="ftr" sz="quarter" idx="11"/>
          </p:nvPr>
        </p:nvSpPr>
        <p:spPr/>
        <p:txBody>
          <a:bodyPr/>
          <a:lstStyle/>
          <a:p>
            <a:endParaRPr lang="ro-RO"/>
          </a:p>
        </p:txBody>
      </p:sp>
      <p:sp>
        <p:nvSpPr>
          <p:cNvPr id="1048861"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1048801"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1048802"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03"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048804"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0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06"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048807"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08"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09"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048810"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3145728" name="Straight Connector 18"/>
          <p:cNvCxnSpPr>
            <a:cxnSpLocks/>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3145729" name="Straight Connector 19"/>
          <p:cNvCxnSpPr>
            <a:cxnSpLocks/>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1048811"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12" name="Footer Placeholder 4"/>
          <p:cNvSpPr>
            <a:spLocks noGrp="1"/>
          </p:cNvSpPr>
          <p:nvPr>
            <p:ph type="ftr" sz="quarter" idx="11"/>
          </p:nvPr>
        </p:nvSpPr>
        <p:spPr/>
        <p:txBody>
          <a:bodyPr/>
          <a:lstStyle/>
          <a:p>
            <a:endParaRPr lang="ro-RO"/>
          </a:p>
        </p:txBody>
      </p:sp>
      <p:sp>
        <p:nvSpPr>
          <p:cNvPr id="1048813"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68" name="Title 1"/>
          <p:cNvSpPr>
            <a:spLocks noGrp="1"/>
          </p:cNvSpPr>
          <p:nvPr>
            <p:ph type="title"/>
          </p:nvPr>
        </p:nvSpPr>
        <p:spPr/>
        <p:txBody>
          <a:bodyPr/>
          <a:lstStyle/>
          <a:p>
            <a:r>
              <a:rPr lang="en-US"/>
              <a:t>Click to edit Master title style</a:t>
            </a:r>
            <a:endParaRPr lang="en-US" dirty="0"/>
          </a:p>
        </p:txBody>
      </p:sp>
      <p:sp>
        <p:nvSpPr>
          <p:cNvPr id="1048869"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70"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71" name="Footer Placeholder 4"/>
          <p:cNvSpPr>
            <a:spLocks noGrp="1"/>
          </p:cNvSpPr>
          <p:nvPr>
            <p:ph type="ftr" sz="quarter" idx="11"/>
          </p:nvPr>
        </p:nvSpPr>
        <p:spPr/>
        <p:txBody>
          <a:bodyPr/>
          <a:lstStyle/>
          <a:p>
            <a:endParaRPr lang="ro-RO"/>
          </a:p>
        </p:txBody>
      </p:sp>
      <p:sp>
        <p:nvSpPr>
          <p:cNvPr id="1048872"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27"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1048828"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29"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30" name="Footer Placeholder 4"/>
          <p:cNvSpPr>
            <a:spLocks noGrp="1"/>
          </p:cNvSpPr>
          <p:nvPr>
            <p:ph type="ftr" sz="quarter" idx="11"/>
          </p:nvPr>
        </p:nvSpPr>
        <p:spPr/>
        <p:txBody>
          <a:bodyPr/>
          <a:lstStyle/>
          <a:p>
            <a:endParaRPr lang="ro-RO"/>
          </a:p>
        </p:txBody>
      </p:sp>
      <p:sp>
        <p:nvSpPr>
          <p:cNvPr id="1048831"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613" name="Title 1"/>
          <p:cNvSpPr>
            <a:spLocks noGrp="1"/>
          </p:cNvSpPr>
          <p:nvPr>
            <p:ph type="title"/>
          </p:nvPr>
        </p:nvSpPr>
        <p:spPr/>
        <p:txBody>
          <a:bodyPr/>
          <a:lstStyle/>
          <a:p>
            <a:r>
              <a:rPr lang="en-US"/>
              <a:t>Click to edit Master title style</a:t>
            </a:r>
            <a:endParaRPr lang="en-US" dirty="0"/>
          </a:p>
        </p:txBody>
      </p:sp>
      <p:sp>
        <p:nvSpPr>
          <p:cNvPr id="1048614"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15"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616" name="Footer Placeholder 4"/>
          <p:cNvSpPr>
            <a:spLocks noGrp="1"/>
          </p:cNvSpPr>
          <p:nvPr>
            <p:ph type="ftr" sz="quarter" idx="11"/>
          </p:nvPr>
        </p:nvSpPr>
        <p:spPr/>
        <p:txBody>
          <a:bodyPr/>
          <a:lstStyle/>
          <a:p>
            <a:endParaRPr lang="ro-RO"/>
          </a:p>
        </p:txBody>
      </p:sp>
      <p:sp>
        <p:nvSpPr>
          <p:cNvPr id="1048617"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14"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1048815"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48816" name="Date Placeholder 3"/>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17" name="Footer Placeholder 4"/>
          <p:cNvSpPr>
            <a:spLocks noGrp="1"/>
          </p:cNvSpPr>
          <p:nvPr>
            <p:ph type="ftr" sz="quarter" idx="11"/>
          </p:nvPr>
        </p:nvSpPr>
        <p:spPr/>
        <p:txBody>
          <a:bodyPr/>
          <a:lstStyle/>
          <a:p>
            <a:endParaRPr lang="ro-RO"/>
          </a:p>
        </p:txBody>
      </p:sp>
      <p:sp>
        <p:nvSpPr>
          <p:cNvPr id="1048818" name="Slide Number Placeholder 5"/>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846" name="Title 1"/>
          <p:cNvSpPr>
            <a:spLocks noGrp="1"/>
          </p:cNvSpPr>
          <p:nvPr>
            <p:ph type="title"/>
          </p:nvPr>
        </p:nvSpPr>
        <p:spPr/>
        <p:txBody>
          <a:bodyPr/>
          <a:lstStyle/>
          <a:p>
            <a:r>
              <a:rPr lang="en-US"/>
              <a:t>Click to edit Master title style</a:t>
            </a:r>
            <a:endParaRPr lang="en-US" dirty="0"/>
          </a:p>
        </p:txBody>
      </p:sp>
      <p:sp>
        <p:nvSpPr>
          <p:cNvPr id="1048847"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48"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49" name="Date Placeholder 4"/>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50" name="Footer Placeholder 5"/>
          <p:cNvSpPr>
            <a:spLocks noGrp="1"/>
          </p:cNvSpPr>
          <p:nvPr>
            <p:ph type="ftr" sz="quarter" idx="11"/>
          </p:nvPr>
        </p:nvSpPr>
        <p:spPr/>
        <p:txBody>
          <a:bodyPr/>
          <a:lstStyle/>
          <a:p>
            <a:endParaRPr lang="ro-RO"/>
          </a:p>
        </p:txBody>
      </p:sp>
      <p:sp>
        <p:nvSpPr>
          <p:cNvPr id="1048851" name="Slide Number Placeholder 6"/>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19" name="Title 1"/>
          <p:cNvSpPr>
            <a:spLocks noGrp="1"/>
          </p:cNvSpPr>
          <p:nvPr>
            <p:ph type="title"/>
          </p:nvPr>
        </p:nvSpPr>
        <p:spPr/>
        <p:txBody>
          <a:bodyPr/>
          <a:lstStyle/>
          <a:p>
            <a:r>
              <a:rPr lang="en-US"/>
              <a:t>Click to edit Master title style</a:t>
            </a:r>
            <a:endParaRPr lang="en-US" dirty="0"/>
          </a:p>
        </p:txBody>
      </p:sp>
      <p:sp>
        <p:nvSpPr>
          <p:cNvPr id="1048820"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21"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22"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823"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24" name="Date Placeholder 6"/>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25" name="Footer Placeholder 7"/>
          <p:cNvSpPr>
            <a:spLocks noGrp="1"/>
          </p:cNvSpPr>
          <p:nvPr>
            <p:ph type="ftr" sz="quarter" idx="11"/>
          </p:nvPr>
        </p:nvSpPr>
        <p:spPr/>
        <p:txBody>
          <a:bodyPr/>
          <a:lstStyle/>
          <a:p>
            <a:endParaRPr lang="ro-RO"/>
          </a:p>
        </p:txBody>
      </p:sp>
      <p:sp>
        <p:nvSpPr>
          <p:cNvPr id="1048826" name="Slide Number Placeholder 8"/>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742" name="Title 1"/>
          <p:cNvSpPr>
            <a:spLocks noGrp="1"/>
          </p:cNvSpPr>
          <p:nvPr>
            <p:ph type="title"/>
          </p:nvPr>
        </p:nvSpPr>
        <p:spPr/>
        <p:txBody>
          <a:bodyPr/>
          <a:lstStyle/>
          <a:p>
            <a:r>
              <a:rPr lang="en-US"/>
              <a:t>Click to edit Master title style</a:t>
            </a:r>
            <a:endParaRPr lang="en-US" dirty="0"/>
          </a:p>
        </p:txBody>
      </p:sp>
      <p:sp>
        <p:nvSpPr>
          <p:cNvPr id="1048743" name="Date Placeholder 2"/>
          <p:cNvSpPr>
            <a:spLocks noGrp="1"/>
          </p:cNvSpPr>
          <p:nvPr>
            <p:ph type="dt" sz="half" idx="10"/>
          </p:nvPr>
        </p:nvSpPr>
        <p:spPr/>
        <p:txBody>
          <a:bodyPr/>
          <a:lstStyle/>
          <a:p>
            <a:fld id="{F2B2AC9F-B460-4CBA-8135-2D8DA2EA57CD}" type="datetimeFigureOut">
              <a:rPr lang="ro-RO" smtClean="0"/>
              <a:t>18.05.2026</a:t>
            </a:fld>
            <a:endParaRPr lang="ro-RO"/>
          </a:p>
        </p:txBody>
      </p:sp>
      <p:sp>
        <p:nvSpPr>
          <p:cNvPr id="1048744" name="Footer Placeholder 3"/>
          <p:cNvSpPr>
            <a:spLocks noGrp="1"/>
          </p:cNvSpPr>
          <p:nvPr>
            <p:ph type="ftr" sz="quarter" idx="11"/>
          </p:nvPr>
        </p:nvSpPr>
        <p:spPr/>
        <p:txBody>
          <a:bodyPr/>
          <a:lstStyle/>
          <a:p>
            <a:endParaRPr lang="ro-RO"/>
          </a:p>
        </p:txBody>
      </p:sp>
      <p:sp>
        <p:nvSpPr>
          <p:cNvPr id="1048745" name="Slide Number Placeholder 4"/>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06" name="Date Placeholder 1"/>
          <p:cNvSpPr>
            <a:spLocks noGrp="1"/>
          </p:cNvSpPr>
          <p:nvPr>
            <p:ph type="dt" sz="half" idx="10"/>
          </p:nvPr>
        </p:nvSpPr>
        <p:spPr/>
        <p:txBody>
          <a:bodyPr/>
          <a:lstStyle/>
          <a:p>
            <a:fld id="{F2B2AC9F-B460-4CBA-8135-2D8DA2EA57CD}" type="datetimeFigureOut">
              <a:rPr lang="ro-RO" smtClean="0"/>
              <a:t>18.05.2026</a:t>
            </a:fld>
            <a:endParaRPr lang="ro-RO"/>
          </a:p>
        </p:txBody>
      </p:sp>
      <p:sp>
        <p:nvSpPr>
          <p:cNvPr id="1048607" name="Footer Placeholder 2"/>
          <p:cNvSpPr>
            <a:spLocks noGrp="1"/>
          </p:cNvSpPr>
          <p:nvPr>
            <p:ph type="ftr" sz="quarter" idx="11"/>
          </p:nvPr>
        </p:nvSpPr>
        <p:spPr/>
        <p:txBody>
          <a:bodyPr/>
          <a:lstStyle/>
          <a:p>
            <a:endParaRPr lang="ro-RO"/>
          </a:p>
        </p:txBody>
      </p:sp>
      <p:sp>
        <p:nvSpPr>
          <p:cNvPr id="1048608" name="Slide Number Placeholder 3"/>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6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104886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86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865" name="Date Placeholder 4"/>
          <p:cNvSpPr>
            <a:spLocks noGrp="1"/>
          </p:cNvSpPr>
          <p:nvPr>
            <p:ph type="dt" sz="half" idx="10"/>
          </p:nvPr>
        </p:nvSpPr>
        <p:spPr/>
        <p:txBody>
          <a:bodyPr/>
          <a:lstStyle/>
          <a:p>
            <a:fld id="{F2B2AC9F-B460-4CBA-8135-2D8DA2EA57CD}" type="datetimeFigureOut">
              <a:rPr lang="ro-RO" smtClean="0"/>
              <a:t>18.05.2026</a:t>
            </a:fld>
            <a:endParaRPr lang="ro-RO"/>
          </a:p>
        </p:txBody>
      </p:sp>
      <p:sp>
        <p:nvSpPr>
          <p:cNvPr id="1048866" name="Footer Placeholder 5"/>
          <p:cNvSpPr>
            <a:spLocks noGrp="1"/>
          </p:cNvSpPr>
          <p:nvPr>
            <p:ph type="ftr" sz="quarter" idx="11"/>
          </p:nvPr>
        </p:nvSpPr>
        <p:spPr/>
        <p:txBody>
          <a:bodyPr/>
          <a:lstStyle/>
          <a:p>
            <a:endParaRPr lang="ro-RO"/>
          </a:p>
        </p:txBody>
      </p:sp>
      <p:sp>
        <p:nvSpPr>
          <p:cNvPr id="1048867" name="Slide Number Placeholder 6"/>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795"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1048796"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048797"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48798" name="Date Placeholder 4"/>
          <p:cNvSpPr>
            <a:spLocks noGrp="1"/>
          </p:cNvSpPr>
          <p:nvPr>
            <p:ph type="dt" sz="half" idx="10"/>
          </p:nvPr>
        </p:nvSpPr>
        <p:spPr/>
        <p:txBody>
          <a:bodyPr/>
          <a:lstStyle/>
          <a:p>
            <a:fld id="{F2B2AC9F-B460-4CBA-8135-2D8DA2EA57CD}" type="datetimeFigureOut">
              <a:rPr lang="ro-RO" smtClean="0"/>
              <a:t>18.05.2026</a:t>
            </a:fld>
            <a:endParaRPr lang="ro-RO"/>
          </a:p>
        </p:txBody>
      </p:sp>
      <p:sp>
        <p:nvSpPr>
          <p:cNvPr id="1048799" name="Footer Placeholder 5"/>
          <p:cNvSpPr>
            <a:spLocks noGrp="1"/>
          </p:cNvSpPr>
          <p:nvPr>
            <p:ph type="ftr" sz="quarter" idx="11"/>
          </p:nvPr>
        </p:nvSpPr>
        <p:spPr/>
        <p:txBody>
          <a:bodyPr/>
          <a:lstStyle/>
          <a:p>
            <a:endParaRPr lang="ro-RO"/>
          </a:p>
        </p:txBody>
      </p:sp>
      <p:sp>
        <p:nvSpPr>
          <p:cNvPr id="1048800" name="Slide Number Placeholder 6"/>
          <p:cNvSpPr>
            <a:spLocks noGrp="1"/>
          </p:cNvSpPr>
          <p:nvPr>
            <p:ph type="sldNum" sz="quarter" idx="12"/>
          </p:nvPr>
        </p:nvSpPr>
        <p:spPr/>
        <p:txBody>
          <a:bodyPr/>
          <a:lstStyle/>
          <a:p>
            <a:fld id="{2A69ED5E-A473-4F17-B6E5-90865D6BCD42}" type="slidenum">
              <a:rPr lang="ro-RO" smtClean="0"/>
              <a:t>‹#›</a:t>
            </a:fld>
            <a:endParaRPr lang="ro-RO"/>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097152" name="Picture 7"/>
          <p:cNvPicPr>
            <a:picLocks noChangeAspect="1"/>
          </p:cNvPicPr>
          <p:nvPr/>
        </p:nvPicPr>
        <p:blipFill rotWithShape="1">
          <a:blip r:embed="rId19"/>
          <a:srcRect l="3613"/>
          <a:stretch>
            <a:fillRect/>
          </a:stretch>
        </p:blipFill>
        <p:spPr>
          <a:xfrm>
            <a:off x="0" y="2669685"/>
            <a:ext cx="4037012" cy="4188315"/>
          </a:xfrm>
          <a:prstGeom prst="rect">
            <a:avLst/>
          </a:prstGeom>
        </p:spPr>
      </p:pic>
      <p:pic>
        <p:nvPicPr>
          <p:cNvPr id="2097153" name="Picture 6"/>
          <p:cNvPicPr>
            <a:picLocks noChangeAspect="1"/>
          </p:cNvPicPr>
          <p:nvPr/>
        </p:nvPicPr>
        <p:blipFill rotWithShape="1">
          <a:blip r:embed="rId20"/>
          <a:srcRect l="35640"/>
          <a:stretch>
            <a:fillRect/>
          </a:stretch>
        </p:blipFill>
        <p:spPr>
          <a:xfrm>
            <a:off x="0" y="2892347"/>
            <a:ext cx="1522412" cy="2365453"/>
          </a:xfrm>
          <a:prstGeom prst="rect">
            <a:avLst/>
          </a:prstGeom>
        </p:spPr>
      </p:pic>
      <p:sp>
        <p:nvSpPr>
          <p:cNvPr id="104857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36000">
                <a:schemeClr val="bg2">
                  <a:lumMod val="60000"/>
                  <a:lumOff val="40000"/>
                  <a:alpha val="6000"/>
                </a:schemeClr>
              </a:gs>
              <a:gs pos="69000">
                <a:schemeClr val="bg2">
                  <a:lumMod val="60000"/>
                  <a:lumOff val="40000"/>
                  <a:alpha val="0"/>
                </a:schemeClr>
              </a:gs>
            </a:gsLst>
            <a:path path="circl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ro-RO"/>
          </a:p>
        </p:txBody>
      </p:sp>
      <p:pic>
        <p:nvPicPr>
          <p:cNvPr id="2097154" name="Picture 8"/>
          <p:cNvPicPr>
            <a:picLocks noChangeAspect="1"/>
          </p:cNvPicPr>
          <p:nvPr/>
        </p:nvPicPr>
        <p:blipFill rotWithShape="1">
          <a:blip r:embed="rId21"/>
          <a:srcRect t="28813"/>
          <a:stretch>
            <a:fillRect/>
          </a:stretch>
        </p:blipFill>
        <p:spPr>
          <a:xfrm>
            <a:off x="7999412" y="0"/>
            <a:ext cx="1603387" cy="1141407"/>
          </a:xfrm>
          <a:prstGeom prst="rect">
            <a:avLst/>
          </a:prstGeom>
        </p:spPr>
      </p:pic>
      <p:pic>
        <p:nvPicPr>
          <p:cNvPr id="2097155" name="Picture 9"/>
          <p:cNvPicPr>
            <a:picLocks noChangeAspect="1"/>
          </p:cNvPicPr>
          <p:nvPr/>
        </p:nvPicPr>
        <p:blipFill rotWithShape="1">
          <a:blip r:embed="rId22"/>
          <a:srcRect b="23320"/>
          <a:stretch>
            <a:fillRect/>
          </a:stretch>
        </p:blipFill>
        <p:spPr>
          <a:xfrm>
            <a:off x="8605878" y="6096000"/>
            <a:ext cx="993734" cy="762000"/>
          </a:xfrm>
          <a:prstGeom prst="rect">
            <a:avLst/>
          </a:prstGeom>
        </p:spPr>
      </p:pic>
      <p:sp>
        <p:nvSpPr>
          <p:cNvPr id="1048577"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ro-RO"/>
          </a:p>
        </p:txBody>
      </p:sp>
      <p:sp>
        <p:nvSpPr>
          <p:cNvPr id="1048578"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1048579"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80"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2B2AC9F-B460-4CBA-8135-2D8DA2EA57CD}" type="datetimeFigureOut">
              <a:rPr lang="ro-RO" smtClean="0"/>
              <a:t>18.05.2026</a:t>
            </a:fld>
            <a:endParaRPr lang="ro-RO"/>
          </a:p>
        </p:txBody>
      </p:sp>
      <p:sp>
        <p:nvSpPr>
          <p:cNvPr id="1048581"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o-RO"/>
          </a:p>
        </p:txBody>
      </p:sp>
      <p:sp>
        <p:nvSpPr>
          <p:cNvPr id="1048582"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A69ED5E-A473-4F17-B6E5-90865D6BCD42}" type="slidenum">
              <a:rPr lang="ro-RO" smtClean="0"/>
              <a:t>‹#›</a:t>
            </a:fld>
            <a:endParaRPr lang="ro-RO"/>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
          <p:cNvSpPr>
            <a:spLocks noGrp="1"/>
          </p:cNvSpPr>
          <p:nvPr>
            <p:ph type="ctrTitle"/>
          </p:nvPr>
        </p:nvSpPr>
        <p:spPr/>
        <p:txBody>
          <a:bodyPr/>
          <a:lstStyle/>
          <a:p>
            <a:r>
              <a:rPr lang="en-US" dirty="0"/>
              <a:t>La </a:t>
            </a:r>
            <a:r>
              <a:rPr lang="en-US" dirty="0" err="1"/>
              <a:t>Journée</a:t>
            </a:r>
            <a:r>
              <a:rPr lang="en-US" dirty="0"/>
              <a:t> de </a:t>
            </a:r>
            <a:r>
              <a:rPr lang="en-US" dirty="0" err="1"/>
              <a:t>l'Europe</a:t>
            </a:r>
            <a:endParaRPr lang="ro-RO" dirty="0"/>
          </a:p>
        </p:txBody>
      </p:sp>
      <p:sp>
        <p:nvSpPr>
          <p:cNvPr id="1048589" name="Subtitle 2"/>
          <p:cNvSpPr>
            <a:spLocks noGrp="1"/>
          </p:cNvSpPr>
          <p:nvPr>
            <p:ph type="subTitle" idx="1"/>
          </p:nvPr>
        </p:nvSpPr>
        <p:spPr/>
        <p:txBody>
          <a:bodyPr>
            <a:normAutofit/>
          </a:bodyPr>
          <a:lstStyle/>
          <a:p>
            <a:r>
              <a:rPr lang="fr-FR" dirty="0" err="1"/>
              <a:t>Proiect</a:t>
            </a:r>
            <a:r>
              <a:rPr lang="fr-FR" dirty="0"/>
              <a:t> </a:t>
            </a:r>
            <a:r>
              <a:rPr lang="fr-FR" dirty="0" err="1"/>
              <a:t>realizat</a:t>
            </a:r>
            <a:r>
              <a:rPr lang="fr-FR" dirty="0"/>
              <a:t> de </a:t>
            </a:r>
            <a:r>
              <a:rPr lang="fr-FR" dirty="0" err="1"/>
              <a:t>clasa</a:t>
            </a:r>
            <a:r>
              <a:rPr lang="fr-FR" dirty="0"/>
              <a:t> a </a:t>
            </a:r>
            <a:r>
              <a:rPr lang="fr-FR" dirty="0" err="1"/>
              <a:t>vii-a</a:t>
            </a:r>
            <a:r>
              <a:rPr lang="fr-FR" dirty="0"/>
              <a:t> a</a:t>
            </a:r>
            <a:r>
              <a:rPr lang="ro-RO" dirty="0"/>
              <a:t> – An școlar 2025-2026</a:t>
            </a:r>
            <a:endParaRPr lang="fr-FR" dirty="0"/>
          </a:p>
          <a:p>
            <a:r>
              <a:rPr lang="fr-FR" dirty="0" err="1"/>
              <a:t>Colegiul</a:t>
            </a:r>
            <a:r>
              <a:rPr lang="fr-FR" dirty="0"/>
              <a:t> na</a:t>
            </a:r>
            <a:r>
              <a:rPr lang="ro-RO" dirty="0" err="1"/>
              <a:t>țional</a:t>
            </a:r>
            <a:r>
              <a:rPr lang="ro-RO" dirty="0"/>
              <a:t> de informatică piatra neamț</a:t>
            </a:r>
          </a:p>
          <a:p>
            <a:endParaRPr lang="ro-RO" dirty="0"/>
          </a:p>
        </p:txBody>
      </p:sp>
      <p:pic>
        <p:nvPicPr>
          <p:cNvPr id="2097156" name="European Union International Anthem - Ode To Joy (Instrumental)">
            <a:hlinkClick r:id="" action="ppaction://media"/>
          </p:cNvPr>
          <p:cNvPicPr>
            <a:picLocks noChangeAspect="1"/>
          </p:cNvPicPr>
          <p:nvPr>
            <a:audioFile r:link="rId1"/>
            <p:extLst>
              <p:ext uri="{DAA4B4D4-6D71-4841-9C94-3DE7FCFB9230}">
                <p14:media xmlns:p14="http://schemas.microsoft.com/office/powerpoint/2010/main" r:embed="rId2">
                  <p14:trim st="3300" end="1810"/>
                </p14:media>
              </p:ext>
            </p:extLst>
          </p:nvPr>
        </p:nvPicPr>
        <p:blipFill>
          <a:blip r:embed="rId4"/>
          <a:stretch>
            <a:fillRect/>
          </a:stretch>
        </p:blipFill>
        <p:spPr>
          <a:xfrm>
            <a:off x="10600506" y="254512"/>
            <a:ext cx="487363" cy="48736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71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732" numSld="999" showWhenStopped="0">
                <p:cTn id="7" repeatCount="indefinite" fill="remove" display="0">
                  <p:stCondLst>
                    <p:cond delay="indefinite"/>
                  </p:stCondLst>
                  <p:endCondLst>
                    <p:cond evt="onStopAudio" delay="0">
                      <p:tgtEl>
                        <p:sldTgt/>
                      </p:tgtEl>
                    </p:cond>
                  </p:endCondLst>
                </p:cTn>
                <p:tgtEl>
                  <p:spTgt spid="209715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TextBox 1"/>
          <p:cNvSpPr txBox="1"/>
          <p:nvPr/>
        </p:nvSpPr>
        <p:spPr>
          <a:xfrm>
            <a:off x="2189569" y="359317"/>
            <a:ext cx="7053943" cy="1069340"/>
          </a:xfrm>
          <a:prstGeom prst="rect">
            <a:avLst/>
          </a:prstGeom>
          <a:noFill/>
        </p:spPr>
        <p:txBody>
          <a:bodyPr wrap="square" rtlCol="0">
            <a:spAutoFit/>
          </a:bodyPr>
          <a:lstStyle/>
          <a:p>
            <a:pPr algn="ctr"/>
            <a:r>
              <a:rPr lang="en-GB" sz="4200" dirty="0" err="1"/>
              <a:t>Bulgarie</a:t>
            </a:r>
            <a:endParaRPr lang="en-GB" sz="4200" dirty="0"/>
          </a:p>
          <a:p>
            <a:pPr algn="ctr"/>
            <a:r>
              <a:rPr lang="en-GB" sz="2400" dirty="0" err="1"/>
              <a:t>Bulichi</a:t>
            </a:r>
            <a:r>
              <a:rPr lang="en-GB" sz="2400" dirty="0"/>
              <a:t> Irina</a:t>
            </a:r>
          </a:p>
        </p:txBody>
      </p:sp>
      <p:sp>
        <p:nvSpPr>
          <p:cNvPr id="1048610" name="TextBox 2"/>
          <p:cNvSpPr txBox="1"/>
          <p:nvPr/>
        </p:nvSpPr>
        <p:spPr>
          <a:xfrm>
            <a:off x="648928" y="4650657"/>
            <a:ext cx="11248103" cy="1938992"/>
          </a:xfrm>
          <a:prstGeom prst="rect">
            <a:avLst/>
          </a:prstGeom>
          <a:noFill/>
        </p:spPr>
        <p:txBody>
          <a:bodyPr wrap="square" rtlCol="0">
            <a:spAutoFit/>
          </a:bodyPr>
          <a:lstStyle/>
          <a:p>
            <a:r>
              <a:rPr lang="fr-FR" sz="2000" dirty="0"/>
              <a:t>La Bulgarie est un ancien pays d’Europe. Sa capitale est Sofia. La Bulgarie est connue pour ses roses et pour la production d’huile de rose. C’est ici que l’alphabet cyrillique a été développé. Le pays a de belles montagnes et des plages à Mer Noir</a:t>
            </a:r>
            <a:r>
              <a:rPr lang="en-US" altLang="ro" sz="2000" dirty="0"/>
              <a:t>e</a:t>
            </a:r>
            <a:r>
              <a:rPr lang="fr-FR" sz="2000" dirty="0"/>
              <a:t>. La Bulgarie est aussi célèbre pour son yaourt traditionnel. Elle possède également de nombreux monuments historiques et une culture riche.</a:t>
            </a:r>
            <a:endParaRPr lang="zh-CN" altLang="en-US" dirty="0"/>
          </a:p>
          <a:p>
            <a:endParaRPr lang="en-GB" sz="2000" dirty="0"/>
          </a:p>
        </p:txBody>
      </p:sp>
      <p:pic>
        <p:nvPicPr>
          <p:cNvPr id="2097165" name="Picture 4"/>
          <p:cNvPicPr>
            <a:picLocks noChangeAspect="1"/>
          </p:cNvPicPr>
          <p:nvPr/>
        </p:nvPicPr>
        <p:blipFill>
          <a:blip r:embed="rId2"/>
          <a:stretch>
            <a:fillRect/>
          </a:stretch>
        </p:blipFill>
        <p:spPr>
          <a:xfrm>
            <a:off x="6272979" y="1630235"/>
            <a:ext cx="3314700" cy="2857500"/>
          </a:xfrm>
          <a:prstGeom prst="rect">
            <a:avLst/>
          </a:prstGeom>
        </p:spPr>
      </p:pic>
      <p:pic>
        <p:nvPicPr>
          <p:cNvPr id="2097167" name="Picture 2" descr="Bulgaria - Wikipedia"/>
          <p:cNvPicPr>
            <a:picLocks noChangeAspect="1" noChangeArrowheads="1"/>
          </p:cNvPicPr>
          <p:nvPr/>
        </p:nvPicPr>
        <p:blipFill>
          <a:blip r:embed="rId3" cstate="print"/>
          <a:srcRect/>
          <a:stretch>
            <a:fillRect/>
          </a:stretch>
        </p:blipFill>
        <p:spPr bwMode="auto">
          <a:xfrm>
            <a:off x="1280679" y="1861934"/>
            <a:ext cx="3990168" cy="239410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extBox 1"/>
          <p:cNvSpPr txBox="1"/>
          <p:nvPr/>
        </p:nvSpPr>
        <p:spPr>
          <a:xfrm>
            <a:off x="2189569" y="359317"/>
            <a:ext cx="7053943" cy="1069340"/>
          </a:xfrm>
          <a:prstGeom prst="rect">
            <a:avLst/>
          </a:prstGeom>
          <a:noFill/>
        </p:spPr>
        <p:txBody>
          <a:bodyPr wrap="square" rtlCol="0">
            <a:spAutoFit/>
          </a:bodyPr>
          <a:lstStyle/>
          <a:p>
            <a:pPr algn="ctr"/>
            <a:r>
              <a:rPr lang="en-GB" sz="4200" dirty="0"/>
              <a:t>Bulgaria</a:t>
            </a:r>
          </a:p>
          <a:p>
            <a:pPr algn="ctr"/>
            <a:r>
              <a:rPr lang="en-GB" sz="2400" dirty="0" err="1"/>
              <a:t>Bulichi</a:t>
            </a:r>
            <a:r>
              <a:rPr lang="en-GB" sz="2400" dirty="0"/>
              <a:t> Irina</a:t>
            </a:r>
          </a:p>
        </p:txBody>
      </p:sp>
      <p:sp>
        <p:nvSpPr>
          <p:cNvPr id="1048612" name="TextBox 2"/>
          <p:cNvSpPr txBox="1"/>
          <p:nvPr/>
        </p:nvSpPr>
        <p:spPr>
          <a:xfrm>
            <a:off x="902891" y="4650657"/>
            <a:ext cx="10386217" cy="1631216"/>
          </a:xfrm>
          <a:prstGeom prst="rect">
            <a:avLst/>
          </a:prstGeom>
          <a:noFill/>
        </p:spPr>
        <p:txBody>
          <a:bodyPr wrap="square" rtlCol="0">
            <a:spAutoFit/>
          </a:bodyPr>
          <a:lstStyle/>
          <a:p>
            <a:r>
              <a:rPr lang="en-GB" sz="2000" dirty="0"/>
              <a:t>Bulgaria is an ancient country in Europe. Its capital is Sofia. Bulgaria is known for its roses and for the production of rose oil. It is here that the Cyrillic alphabet was developed. The country has beautiful mountains and beaches on the Black Sea. Bulgaria is also famous for its traditional yogurt. It also has many historical monuments and a rich culture.</a:t>
            </a:r>
          </a:p>
        </p:txBody>
      </p:sp>
      <p:pic>
        <p:nvPicPr>
          <p:cNvPr id="2097168" name="Picture 4"/>
          <p:cNvPicPr>
            <a:picLocks noChangeAspect="1"/>
          </p:cNvPicPr>
          <p:nvPr/>
        </p:nvPicPr>
        <p:blipFill>
          <a:blip r:embed="rId2"/>
          <a:stretch>
            <a:fillRect/>
          </a:stretch>
        </p:blipFill>
        <p:spPr>
          <a:xfrm>
            <a:off x="6272979" y="1630235"/>
            <a:ext cx="3314700" cy="2857500"/>
          </a:xfrm>
          <a:prstGeom prst="rect">
            <a:avLst/>
          </a:prstGeom>
        </p:spPr>
      </p:pic>
      <p:pic>
        <p:nvPicPr>
          <p:cNvPr id="2" name="Picture 2">
            <a:extLst>
              <a:ext uri="{FF2B5EF4-FFF2-40B4-BE49-F238E27FC236}">
                <a16:creationId xmlns:a16="http://schemas.microsoft.com/office/drawing/2014/main" id="{7CDD7EFF-FE9C-CE1D-FF87-D761D0FBCEB9}"/>
              </a:ext>
              <a:ext uri="{C183D7F6-B498-43B3-948B-1728B52AA6E4}">
                <adec:decorative xmlns:adec="http://schemas.microsoft.com/office/drawing/2017/decorative" val="1"/>
              </a:ext>
            </a:extLst>
          </p:cNvPr>
          <p:cNvPicPr>
            <a:picLocks noChangeAspect="1" noChangeArrowheads="1"/>
          </p:cNvPicPr>
          <p:nvPr/>
        </p:nvPicPr>
        <p:blipFill>
          <a:blip r:embed="rId3" cstate="print"/>
          <a:srcRect/>
          <a:stretch>
            <a:fillRect/>
          </a:stretch>
        </p:blipFill>
        <p:spPr bwMode="auto">
          <a:xfrm>
            <a:off x="1726372" y="1842606"/>
            <a:ext cx="3990168" cy="239410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0" name="Dreptunghi 12"/>
          <p:cNvSpPr/>
          <p:nvPr/>
        </p:nvSpPr>
        <p:spPr>
          <a:xfrm>
            <a:off x="7464733" y="1150982"/>
            <a:ext cx="2043001" cy="2642270"/>
          </a:xfrm>
          <a:prstGeom prst="rect">
            <a:avLst/>
          </a:prstGeom>
          <a:ln>
            <a:solidFill>
              <a:schemeClr val="tx1"/>
            </a:solidFill>
          </a:ln>
          <a:scene3d>
            <a:camera prst="orthographicFront"/>
            <a:lightRig rig="threePt" dir="t"/>
          </a:scene3d>
          <a:sp3d>
            <a:bevelT prst="relaxedInse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048631" name="Title 3"/>
          <p:cNvSpPr>
            <a:spLocks noGrp="1"/>
          </p:cNvSpPr>
          <p:nvPr>
            <p:ph type="title"/>
          </p:nvPr>
        </p:nvSpPr>
        <p:spPr/>
        <p:txBody>
          <a:bodyPr/>
          <a:lstStyle/>
          <a:p>
            <a:pPr algn="ctr"/>
            <a:r>
              <a:rPr lang="en-US" dirty="0" err="1"/>
              <a:t>Croatie</a:t>
            </a:r>
            <a:br>
              <a:rPr lang="en-US" dirty="0"/>
            </a:br>
            <a:r>
              <a:rPr lang="en-US" sz="2400" dirty="0"/>
              <a:t>M</a:t>
            </a:r>
            <a:r>
              <a:rPr lang="de-DE" sz="2000" dirty="0"/>
              <a:t>îndru Mihai</a:t>
            </a:r>
            <a:br>
              <a:rPr lang="de-DE" dirty="0"/>
            </a:br>
            <a:endParaRPr lang="ro-RO" dirty="0"/>
          </a:p>
        </p:txBody>
      </p:sp>
      <p:pic>
        <p:nvPicPr>
          <p:cNvPr id="2097178" name="Picture 2" descr="Drapelul Croației - Wikipedia"/>
          <p:cNvPicPr>
            <a:picLocks noChangeAspect="1" noChangeArrowheads="1"/>
          </p:cNvPicPr>
          <p:nvPr/>
        </p:nvPicPr>
        <p:blipFill>
          <a:blip r:embed="rId2"/>
          <a:srcRect/>
          <a:stretch>
            <a:fillRect/>
          </a:stretch>
        </p:blipFill>
        <p:spPr bwMode="auto">
          <a:xfrm>
            <a:off x="1602381" y="1624780"/>
            <a:ext cx="3746091" cy="1873046"/>
          </a:xfrm>
          <a:prstGeom prst="rect">
            <a:avLst/>
          </a:prstGeom>
          <a:noFill/>
        </p:spPr>
      </p:pic>
      <p:pic>
        <p:nvPicPr>
          <p:cNvPr id="2097179" name="Imagine 2"/>
          <p:cNvPicPr>
            <a:picLocks noChangeAspect="1"/>
          </p:cNvPicPr>
          <p:nvPr/>
        </p:nvPicPr>
        <p:blipFill>
          <a:blip r:embed="rId3"/>
          <a:stretch>
            <a:fillRect/>
          </a:stretch>
        </p:blipFill>
        <p:spPr>
          <a:xfrm>
            <a:off x="7537700" y="1208671"/>
            <a:ext cx="1897065" cy="2526891"/>
          </a:xfrm>
          <a:prstGeom prst="rect">
            <a:avLst/>
          </a:prstGeom>
        </p:spPr>
      </p:pic>
      <p:sp>
        <p:nvSpPr>
          <p:cNvPr id="1048632" name="Rectangle 3"/>
          <p:cNvSpPr>
            <a:spLocks noChangeArrowheads="1"/>
          </p:cNvSpPr>
          <p:nvPr/>
        </p:nvSpPr>
        <p:spPr bwMode="auto">
          <a:xfrm>
            <a:off x="626170" y="4024362"/>
            <a:ext cx="10625482" cy="224676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pPr>
            <a:r>
              <a:rPr kumimoji="0" lang="de-DE" altLang="de-DE" sz="2000" b="0" i="0" u="none" strike="noStrike" cap="none" normalizeH="0" baseline="0" dirty="0">
                <a:ln>
                  <a:noFill/>
                </a:ln>
                <a:solidFill>
                  <a:schemeClr val="tx1"/>
                </a:solidFill>
                <a:effectLst/>
                <a:latin typeface="+mj-lt"/>
              </a:rPr>
              <a:t>La Croatie, en f</a:t>
            </a:r>
            <a:r>
              <a:rPr lang="de-DE" altLang="de-DE" sz="2000" dirty="0">
                <a:latin typeface="+mj-lt"/>
              </a:rPr>
              <a:t>orme</a:t>
            </a:r>
            <a:r>
              <a:rPr kumimoji="0" lang="de-DE" altLang="de-DE" sz="2000" b="0" i="0" u="none" strike="noStrike" cap="none" normalizeH="0" baseline="0" dirty="0">
                <a:ln>
                  <a:noFill/>
                </a:ln>
                <a:solidFill>
                  <a:schemeClr val="tx1"/>
                </a:solidFill>
                <a:effectLst/>
                <a:latin typeface="+mj-lt"/>
              </a:rPr>
              <a:t> longue la République de Croatie (en croate : Republika Hrvatska), est un État d’Europe du Sud-Est.</a:t>
            </a:r>
            <a:r>
              <a:rPr kumimoji="0" lang="ro-RO" altLang="de-DE" sz="2000" b="0" i="0" u="none" strike="noStrike" cap="none" normalizeH="0" baseline="0" dirty="0">
                <a:ln>
                  <a:noFill/>
                </a:ln>
                <a:solidFill>
                  <a:schemeClr val="tx1"/>
                </a:solidFill>
                <a:effectLst/>
                <a:latin typeface="+mj-lt"/>
              </a:rPr>
              <a:t> </a:t>
            </a:r>
            <a:r>
              <a:rPr kumimoji="0" lang="de-DE" altLang="de-DE" sz="2000" b="0" i="0" u="none" strike="noStrike" cap="none" normalizeH="0" baseline="0" dirty="0">
                <a:ln>
                  <a:noFill/>
                </a:ln>
                <a:solidFill>
                  <a:schemeClr val="tx1"/>
                </a:solidFill>
                <a:effectLst/>
                <a:latin typeface="+mj-lt"/>
              </a:rPr>
              <a:t>Elle est située en grande partie sur la côte de la mer Adriatique et possède de nombreuses îles.</a:t>
            </a:r>
            <a:r>
              <a:rPr kumimoji="0" lang="ro-RO" altLang="de-DE" sz="2000" b="0" i="0" u="none" strike="noStrike" cap="none" normalizeH="0" baseline="0" dirty="0">
                <a:ln>
                  <a:noFill/>
                </a:ln>
                <a:solidFill>
                  <a:schemeClr val="tx1"/>
                </a:solidFill>
                <a:effectLst/>
                <a:latin typeface="+mj-lt"/>
              </a:rPr>
              <a:t> </a:t>
            </a:r>
            <a:r>
              <a:rPr kumimoji="0" lang="de-DE" altLang="de-DE" sz="2000" b="0" i="0" u="none" strike="noStrike" cap="none" normalizeH="0" baseline="0" dirty="0">
                <a:ln>
                  <a:noFill/>
                </a:ln>
                <a:solidFill>
                  <a:schemeClr val="tx1"/>
                </a:solidFill>
                <a:effectLst/>
                <a:latin typeface="+mj-lt"/>
              </a:rPr>
              <a:t>Sa capitale est Zagreb, qui est aussi la plus grande ville du pays.</a:t>
            </a:r>
            <a:r>
              <a:rPr kumimoji="0" lang="ro-RO" altLang="de-DE" sz="2000" b="0" i="0" u="none" strike="noStrike" cap="none" normalizeH="0" baseline="0" dirty="0">
                <a:ln>
                  <a:noFill/>
                </a:ln>
                <a:solidFill>
                  <a:schemeClr val="tx1"/>
                </a:solidFill>
                <a:effectLst/>
                <a:latin typeface="+mj-lt"/>
              </a:rPr>
              <a:t> </a:t>
            </a:r>
            <a:r>
              <a:rPr kumimoji="0" lang="de-DE" altLang="de-DE" sz="2000" b="0" i="0" u="none" strike="noStrike" cap="none" normalizeH="0" baseline="0" dirty="0">
                <a:ln>
                  <a:noFill/>
                </a:ln>
                <a:solidFill>
                  <a:schemeClr val="tx1"/>
                </a:solidFill>
                <a:effectLst/>
                <a:latin typeface="+mj-lt"/>
              </a:rPr>
              <a:t>La Croatie a déclaré son indépendance en 1991 après la dissolution de la Yougoslavie. Elle est membre de l’Union </a:t>
            </a:r>
            <a:r>
              <a:rPr lang="en-GB" altLang="de-DE" sz="2000" dirty="0" err="1">
                <a:latin typeface="+mj-lt"/>
              </a:rPr>
              <a:t>Eu</a:t>
            </a:r>
            <a:r>
              <a:rPr kumimoji="0" lang="de-DE" altLang="de-DE" sz="2000" b="0" i="0" u="none" strike="noStrike" cap="none" normalizeH="0" baseline="0" dirty="0">
                <a:ln>
                  <a:noFill/>
                </a:ln>
                <a:solidFill>
                  <a:schemeClr val="tx1"/>
                </a:solidFill>
                <a:effectLst/>
                <a:latin typeface="+mj-lt"/>
              </a:rPr>
              <a:t>ropéenne depuis 2013 et utilise l’euro comme monnaie officielle.</a:t>
            </a:r>
            <a:r>
              <a:rPr kumimoji="0" lang="ro-RO" altLang="de-DE" sz="2000" b="0" i="0" u="none" strike="noStrike" cap="none" normalizeH="0" baseline="0" dirty="0">
                <a:ln>
                  <a:noFill/>
                </a:ln>
                <a:solidFill>
                  <a:schemeClr val="tx1"/>
                </a:solidFill>
                <a:effectLst/>
                <a:latin typeface="+mj-lt"/>
              </a:rPr>
              <a:t> </a:t>
            </a:r>
            <a:r>
              <a:rPr kumimoji="0" lang="de-DE" altLang="de-DE" sz="2000" b="0" i="0" u="none" strike="noStrike" cap="none" normalizeH="0" baseline="0" dirty="0">
                <a:ln>
                  <a:noFill/>
                </a:ln>
                <a:solidFill>
                  <a:schemeClr val="tx1"/>
                </a:solidFill>
                <a:effectLst/>
                <a:latin typeface="+mj-lt"/>
              </a:rPr>
              <a:t>Le pays est connu pour son patrimoine historique, ses paysages naturels et son tourisme développé.</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6" name="Dreptunghi 12"/>
          <p:cNvSpPr/>
          <p:nvPr/>
        </p:nvSpPr>
        <p:spPr>
          <a:xfrm>
            <a:off x="7464733" y="1150982"/>
            <a:ext cx="2043001" cy="2642270"/>
          </a:xfrm>
          <a:prstGeom prst="rect">
            <a:avLst/>
          </a:prstGeom>
          <a:ln>
            <a:solidFill>
              <a:schemeClr val="tx1"/>
            </a:solidFill>
          </a:ln>
          <a:scene3d>
            <a:camera prst="orthographicFront"/>
            <a:lightRig rig="threePt" dir="t"/>
          </a:scene3d>
          <a:sp3d>
            <a:bevelT prst="relaxedInse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048888" name="Title 3"/>
          <p:cNvSpPr>
            <a:spLocks noGrp="1"/>
          </p:cNvSpPr>
          <p:nvPr>
            <p:ph type="title"/>
          </p:nvPr>
        </p:nvSpPr>
        <p:spPr/>
        <p:txBody>
          <a:bodyPr/>
          <a:lstStyle/>
          <a:p>
            <a:pPr algn="ctr"/>
            <a:r>
              <a:rPr lang="en-US" dirty="0" err="1"/>
              <a:t>Croati</a:t>
            </a:r>
            <a:r>
              <a:rPr lang="en-US" altLang="ro" dirty="0" err="1"/>
              <a:t>a</a:t>
            </a:r>
            <a:br>
              <a:rPr lang="en-US" dirty="0"/>
            </a:br>
            <a:r>
              <a:rPr lang="en-US" sz="2400" dirty="0"/>
              <a:t>M</a:t>
            </a:r>
            <a:r>
              <a:rPr lang="de-DE" sz="2000" dirty="0"/>
              <a:t>îndru Mihai</a:t>
            </a:r>
            <a:br>
              <a:rPr lang="de-DE" dirty="0"/>
            </a:br>
            <a:endParaRPr lang="ro-RO" dirty="0"/>
          </a:p>
        </p:txBody>
      </p:sp>
      <p:pic>
        <p:nvPicPr>
          <p:cNvPr id="2097289" name="Picture 2" descr="Drapelul Croației - Wikipedia"/>
          <p:cNvPicPr>
            <a:picLocks noChangeAspect="1" noChangeArrowheads="1"/>
          </p:cNvPicPr>
          <p:nvPr/>
        </p:nvPicPr>
        <p:blipFill>
          <a:blip r:embed="rId2"/>
          <a:srcRect/>
          <a:stretch>
            <a:fillRect/>
          </a:stretch>
        </p:blipFill>
        <p:spPr bwMode="auto">
          <a:xfrm>
            <a:off x="1602381" y="1624780"/>
            <a:ext cx="3746091" cy="1873046"/>
          </a:xfrm>
          <a:prstGeom prst="rect">
            <a:avLst/>
          </a:prstGeom>
          <a:noFill/>
        </p:spPr>
      </p:pic>
      <p:pic>
        <p:nvPicPr>
          <p:cNvPr id="2097291" name="Imagine 2"/>
          <p:cNvPicPr>
            <a:picLocks noChangeAspect="1"/>
          </p:cNvPicPr>
          <p:nvPr/>
        </p:nvPicPr>
        <p:blipFill>
          <a:blip r:embed="rId3"/>
          <a:stretch>
            <a:fillRect/>
          </a:stretch>
        </p:blipFill>
        <p:spPr>
          <a:xfrm>
            <a:off x="7537700" y="1208671"/>
            <a:ext cx="1897065" cy="2526891"/>
          </a:xfrm>
          <a:prstGeom prst="rect">
            <a:avLst/>
          </a:prstGeom>
        </p:spPr>
      </p:pic>
      <p:sp>
        <p:nvSpPr>
          <p:cNvPr id="1048890" name="Rectangle 3"/>
          <p:cNvSpPr>
            <a:spLocks noChangeArrowheads="1"/>
          </p:cNvSpPr>
          <p:nvPr/>
        </p:nvSpPr>
        <p:spPr bwMode="auto">
          <a:xfrm>
            <a:off x="609195" y="4301926"/>
            <a:ext cx="10642457" cy="169164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pPr>
            <a:r>
              <a:t>Croatia, officially the Republic of Croatia (Croatian: Republika Hrvatska), is a country in Southeastern Europe. It is located largely on the Adriatic coast and includes numerous islands. Its capital is Zagreb, which is also the country's largest city. Croatia declared its independence in 1991 after the dissolution of Yugoslavia. It has been a member of the European Union since 2013 and uses the euro as its official currency. The country is known for its historical heritage, natural landscapes, and thriving tourism industry.</a:t>
            </a: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Title 1"/>
          <p:cNvSpPr>
            <a:spLocks noGrp="1"/>
          </p:cNvSpPr>
          <p:nvPr>
            <p:ph type="title"/>
          </p:nvPr>
        </p:nvSpPr>
        <p:spPr>
          <a:xfrm>
            <a:off x="646111" y="452718"/>
            <a:ext cx="9579437" cy="1400530"/>
          </a:xfrm>
        </p:spPr>
        <p:txBody>
          <a:bodyPr/>
          <a:lstStyle/>
          <a:p>
            <a:pPr algn="ctr"/>
            <a:r>
              <a:rPr lang="ro-RO" dirty="0"/>
              <a:t>D</a:t>
            </a:r>
            <a:r>
              <a:rPr lang="en-US" dirty="0"/>
              <a:t>an</a:t>
            </a:r>
            <a:r>
              <a:rPr lang="en-GB" b="0" i="0" dirty="0" err="1">
                <a:effectLst/>
              </a:rPr>
              <a:t>emark</a:t>
            </a:r>
            <a:br>
              <a:rPr lang="en-GB" b="0" i="0" dirty="0">
                <a:effectLst/>
              </a:rPr>
            </a:br>
            <a:r>
              <a:rPr lang="ro-RO" sz="2400" b="0" i="0" dirty="0">
                <a:effectLst/>
              </a:rPr>
              <a:t>Dăn</a:t>
            </a:r>
            <a:r>
              <a:rPr lang="ro-RO" sz="2400" dirty="0"/>
              <a:t>ilă Rebeca </a:t>
            </a:r>
            <a:endParaRPr lang="ro-RO" dirty="0"/>
          </a:p>
        </p:txBody>
      </p:sp>
      <p:sp>
        <p:nvSpPr>
          <p:cNvPr id="1048634" name="Content Placeholder 2"/>
          <p:cNvSpPr>
            <a:spLocks noGrp="1"/>
          </p:cNvSpPr>
          <p:nvPr>
            <p:ph idx="1"/>
          </p:nvPr>
        </p:nvSpPr>
        <p:spPr>
          <a:xfrm>
            <a:off x="385964" y="2451728"/>
            <a:ext cx="11806036" cy="4195481"/>
          </a:xfrm>
        </p:spPr>
        <p:txBody>
          <a:bodyPr>
            <a:normAutofit lnSpcReduction="10000"/>
          </a:bodyPr>
          <a:lstStyle/>
          <a:p>
            <a:endParaRPr lang="ro-RO" dirty="0"/>
          </a:p>
          <a:p>
            <a:endParaRPr lang="ro-RO" dirty="0"/>
          </a:p>
          <a:p>
            <a:endParaRPr lang="ro-RO" dirty="0"/>
          </a:p>
          <a:p>
            <a:endParaRPr lang="ro-RO" dirty="0"/>
          </a:p>
          <a:p>
            <a:endParaRPr lang="ro-RO" dirty="0"/>
          </a:p>
          <a:p>
            <a:r>
              <a:rPr lang="en-GB" dirty="0" err="1"/>
              <a:t>Danemark</a:t>
            </a:r>
            <a:r>
              <a:rPr lang="en-GB" dirty="0"/>
              <a:t> est un pays </a:t>
            </a:r>
            <a:r>
              <a:rPr lang="en-GB" dirty="0" err="1"/>
              <a:t>nordique</a:t>
            </a:r>
            <a:r>
              <a:rPr lang="en-GB" dirty="0"/>
              <a:t> </a:t>
            </a:r>
            <a:r>
              <a:rPr lang="en-GB" dirty="0" err="1"/>
              <a:t>situé</a:t>
            </a:r>
            <a:r>
              <a:rPr lang="en-GB" dirty="0"/>
              <a:t> en Europe, </a:t>
            </a:r>
            <a:r>
              <a:rPr lang="en-GB" dirty="0" err="1"/>
              <a:t>formé</a:t>
            </a:r>
            <a:r>
              <a:rPr lang="en-GB" dirty="0"/>
              <a:t> de la </a:t>
            </a:r>
            <a:r>
              <a:rPr lang="en-GB" dirty="0" err="1"/>
              <a:t>péninsule</a:t>
            </a:r>
            <a:r>
              <a:rPr lang="en-GB" dirty="0"/>
              <a:t> du Jutland et de </a:t>
            </a:r>
            <a:r>
              <a:rPr lang="en-GB" dirty="0" err="1"/>
              <a:t>nombreuses</a:t>
            </a:r>
            <a:r>
              <a:rPr lang="en-GB" dirty="0"/>
              <a:t> </a:t>
            </a:r>
            <a:r>
              <a:rPr lang="en-GB" dirty="0" err="1"/>
              <a:t>îles</a:t>
            </a:r>
            <a:r>
              <a:rPr lang="en-GB" dirty="0"/>
              <a:t>.</a:t>
            </a:r>
            <a:r>
              <a:rPr lang="ro-RO" dirty="0"/>
              <a:t> </a:t>
            </a:r>
            <a:r>
              <a:rPr lang="en-GB" dirty="0"/>
              <a:t>Sa </a:t>
            </a:r>
            <a:r>
              <a:rPr lang="en-GB" dirty="0" err="1"/>
              <a:t>capitale</a:t>
            </a:r>
            <a:r>
              <a:rPr lang="en-GB" dirty="0"/>
              <a:t>, </a:t>
            </a:r>
            <a:r>
              <a:rPr lang="en-GB" dirty="0" err="1"/>
              <a:t>Copenhague</a:t>
            </a:r>
            <a:r>
              <a:rPr lang="en-GB" dirty="0"/>
              <a:t>, est </a:t>
            </a:r>
            <a:r>
              <a:rPr lang="en-GB" dirty="0" err="1"/>
              <a:t>connue</a:t>
            </a:r>
            <a:r>
              <a:rPr lang="en-GB" dirty="0"/>
              <a:t> pour </a:t>
            </a:r>
            <a:r>
              <a:rPr lang="en-GB" dirty="0" err="1"/>
              <a:t>sa</a:t>
            </a:r>
            <a:r>
              <a:rPr lang="en-GB" dirty="0"/>
              <a:t> haute </a:t>
            </a:r>
            <a:r>
              <a:rPr lang="en-GB" dirty="0" err="1"/>
              <a:t>qualité</a:t>
            </a:r>
            <a:r>
              <a:rPr lang="en-GB" dirty="0"/>
              <a:t> de vie.</a:t>
            </a:r>
            <a:br>
              <a:rPr lang="en-GB" dirty="0"/>
            </a:br>
            <a:r>
              <a:rPr lang="en-GB" dirty="0"/>
              <a:t>Le </a:t>
            </a:r>
            <a:r>
              <a:rPr lang="en-GB" dirty="0" err="1"/>
              <a:t>Danemark</a:t>
            </a:r>
            <a:r>
              <a:rPr lang="en-GB" dirty="0"/>
              <a:t> est </a:t>
            </a:r>
            <a:r>
              <a:rPr lang="en-GB" dirty="0" err="1"/>
              <a:t>une</a:t>
            </a:r>
            <a:r>
              <a:rPr lang="en-GB" dirty="0"/>
              <a:t> </a:t>
            </a:r>
            <a:r>
              <a:rPr lang="en-GB" dirty="0" err="1"/>
              <a:t>monarchie</a:t>
            </a:r>
            <a:r>
              <a:rPr lang="en-GB" dirty="0"/>
              <a:t> </a:t>
            </a:r>
            <a:r>
              <a:rPr lang="en-GB" dirty="0" err="1"/>
              <a:t>constitutionnelle</a:t>
            </a:r>
            <a:r>
              <a:rPr lang="en-GB" dirty="0"/>
              <a:t> </a:t>
            </a:r>
            <a:r>
              <a:rPr lang="en-GB" dirty="0" err="1"/>
              <a:t>dirigée</a:t>
            </a:r>
            <a:r>
              <a:rPr lang="en-GB" dirty="0"/>
              <a:t> par Margrethe II.</a:t>
            </a:r>
            <a:r>
              <a:rPr lang="ro-RO" dirty="0"/>
              <a:t> </a:t>
            </a:r>
            <a:r>
              <a:rPr lang="en-GB" dirty="0"/>
              <a:t>Le pays se distingue par </a:t>
            </a:r>
            <a:r>
              <a:rPr lang="en-GB" dirty="0" err="1"/>
              <a:t>une</a:t>
            </a:r>
            <a:r>
              <a:rPr lang="en-GB" dirty="0"/>
              <a:t> </a:t>
            </a:r>
            <a:r>
              <a:rPr lang="en-GB" dirty="0" err="1"/>
              <a:t>économie</a:t>
            </a:r>
            <a:r>
              <a:rPr lang="en-GB" dirty="0"/>
              <a:t> </a:t>
            </a:r>
            <a:r>
              <a:rPr lang="en-GB" dirty="0" err="1"/>
              <a:t>développée</a:t>
            </a:r>
            <a:r>
              <a:rPr lang="en-GB" dirty="0"/>
              <a:t> et son respect de </a:t>
            </a:r>
            <a:r>
              <a:rPr lang="en-GB" dirty="0" err="1"/>
              <a:t>l’environnement</a:t>
            </a:r>
            <a:r>
              <a:rPr lang="en-GB" dirty="0"/>
              <a:t>.</a:t>
            </a:r>
            <a:r>
              <a:rPr lang="ro-RO" dirty="0"/>
              <a:t> </a:t>
            </a:r>
            <a:r>
              <a:rPr lang="en-GB" dirty="0"/>
              <a:t>Les </a:t>
            </a:r>
            <a:r>
              <a:rPr lang="en-GB" dirty="0" err="1"/>
              <a:t>Danois</a:t>
            </a:r>
            <a:r>
              <a:rPr lang="en-GB" dirty="0"/>
              <a:t> </a:t>
            </a:r>
            <a:r>
              <a:rPr lang="en-GB" dirty="0" err="1"/>
              <a:t>comptent</a:t>
            </a:r>
            <a:r>
              <a:rPr lang="en-GB" dirty="0"/>
              <a:t> </a:t>
            </a:r>
            <a:r>
              <a:rPr lang="en-GB" dirty="0" err="1"/>
              <a:t>parmi</a:t>
            </a:r>
            <a:r>
              <a:rPr lang="en-GB" dirty="0"/>
              <a:t> les </a:t>
            </a:r>
            <a:r>
              <a:rPr lang="en-GB" dirty="0" err="1"/>
              <a:t>peuples</a:t>
            </a:r>
            <a:r>
              <a:rPr lang="en-GB" dirty="0"/>
              <a:t> les plus </a:t>
            </a:r>
            <a:r>
              <a:rPr lang="en-GB" dirty="0" err="1"/>
              <a:t>heureux</a:t>
            </a:r>
            <a:r>
              <a:rPr lang="en-GB" dirty="0"/>
              <a:t> du monde.</a:t>
            </a:r>
            <a:r>
              <a:rPr lang="ro-RO" dirty="0"/>
              <a:t> </a:t>
            </a:r>
            <a:r>
              <a:rPr lang="en-GB" dirty="0" err="1"/>
              <a:t>C’est</a:t>
            </a:r>
            <a:r>
              <a:rPr lang="en-GB" dirty="0"/>
              <a:t> la </a:t>
            </a:r>
            <a:r>
              <a:rPr lang="en-GB" dirty="0" err="1"/>
              <a:t>patrie</a:t>
            </a:r>
            <a:r>
              <a:rPr lang="en-GB" dirty="0"/>
              <a:t> de </a:t>
            </a:r>
            <a:r>
              <a:rPr lang="en-GB" dirty="0" err="1"/>
              <a:t>l’écrivain</a:t>
            </a:r>
            <a:r>
              <a:rPr lang="en-GB" dirty="0"/>
              <a:t> Hans Christian Andersen.</a:t>
            </a:r>
            <a:br>
              <a:rPr lang="en-GB" dirty="0"/>
            </a:br>
            <a:endParaRPr lang="ro-RO" dirty="0"/>
          </a:p>
        </p:txBody>
      </p:sp>
      <p:pic>
        <p:nvPicPr>
          <p:cNvPr id="2097180" name="Picture 4"/>
          <p:cNvPicPr>
            <a:picLocks noChangeAspect="1"/>
          </p:cNvPicPr>
          <p:nvPr/>
        </p:nvPicPr>
        <p:blipFill>
          <a:blip r:embed="rId2"/>
          <a:stretch>
            <a:fillRect/>
          </a:stretch>
        </p:blipFill>
        <p:spPr>
          <a:xfrm flipV="1">
            <a:off x="2355105" y="1853248"/>
            <a:ext cx="3080724" cy="2137381"/>
          </a:xfrm>
          <a:prstGeom prst="rect">
            <a:avLst/>
          </a:prstGeom>
        </p:spPr>
      </p:pic>
      <p:pic>
        <p:nvPicPr>
          <p:cNvPr id="2097181" name="Picture 5"/>
          <p:cNvPicPr>
            <a:picLocks noChangeAspect="1"/>
          </p:cNvPicPr>
          <p:nvPr/>
        </p:nvPicPr>
        <p:blipFill>
          <a:blip r:embed="rId3"/>
          <a:stretch>
            <a:fillRect/>
          </a:stretch>
        </p:blipFill>
        <p:spPr>
          <a:xfrm>
            <a:off x="6885415" y="1152983"/>
            <a:ext cx="1677589" cy="28454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itle 1"/>
          <p:cNvSpPr>
            <a:spLocks noGrp="1"/>
          </p:cNvSpPr>
          <p:nvPr>
            <p:ph type="title"/>
          </p:nvPr>
        </p:nvSpPr>
        <p:spPr>
          <a:xfrm>
            <a:off x="646111" y="452718"/>
            <a:ext cx="9579437" cy="1400530"/>
          </a:xfrm>
        </p:spPr>
        <p:txBody>
          <a:bodyPr/>
          <a:lstStyle/>
          <a:p>
            <a:pPr algn="ctr"/>
            <a:r>
              <a:rPr lang="ro-RO" dirty="0">
                <a:latin typeface="inherit"/>
              </a:rPr>
              <a:t>Denmark</a:t>
            </a:r>
            <a:br>
              <a:rPr lang="en-GB" b="0" i="0" dirty="0">
                <a:effectLst/>
                <a:latin typeface="inherit"/>
              </a:rPr>
            </a:br>
            <a:r>
              <a:rPr lang="ro-RO" sz="2400" b="0" i="0" dirty="0">
                <a:effectLst/>
                <a:latin typeface="inherit"/>
              </a:rPr>
              <a:t>Dăn</a:t>
            </a:r>
            <a:r>
              <a:rPr lang="ro-RO" sz="2400" dirty="0">
                <a:latin typeface="inherit"/>
              </a:rPr>
              <a:t>ilă Rebeca </a:t>
            </a:r>
            <a:endParaRPr lang="ro-RO" dirty="0"/>
          </a:p>
        </p:txBody>
      </p:sp>
      <p:sp>
        <p:nvSpPr>
          <p:cNvPr id="1048636" name="Content Placeholder 2"/>
          <p:cNvSpPr>
            <a:spLocks noGrp="1"/>
          </p:cNvSpPr>
          <p:nvPr>
            <p:ph idx="1"/>
          </p:nvPr>
        </p:nvSpPr>
        <p:spPr>
          <a:xfrm>
            <a:off x="646111" y="2432064"/>
            <a:ext cx="11806036" cy="4195481"/>
          </a:xfrm>
        </p:spPr>
        <p:txBody>
          <a:bodyPr>
            <a:normAutofit/>
          </a:bodyPr>
          <a:lstStyle/>
          <a:p>
            <a:endParaRPr lang="ro-RO" dirty="0"/>
          </a:p>
          <a:p>
            <a:endParaRPr lang="ro-RO" dirty="0"/>
          </a:p>
          <a:p>
            <a:endParaRPr lang="ro-RO" dirty="0"/>
          </a:p>
          <a:p>
            <a:endParaRPr lang="ro-RO" dirty="0"/>
          </a:p>
          <a:p>
            <a:r>
              <a:rPr lang="en-GB" dirty="0"/>
              <a:t>Denmark is a Nordic country located in Europe, made up of the Jutland Peninsula and numerous islands.</a:t>
            </a:r>
            <a:br>
              <a:rPr lang="en-GB" dirty="0"/>
            </a:br>
            <a:r>
              <a:rPr lang="en-GB" dirty="0"/>
              <a:t>Its capital, Copenhagen, is known for its high quality of life.</a:t>
            </a:r>
            <a:br>
              <a:rPr lang="en-GB" dirty="0"/>
            </a:br>
            <a:r>
              <a:rPr lang="en-GB" dirty="0"/>
              <a:t>Denmark is a constitutional monarchy led by </a:t>
            </a:r>
            <a:r>
              <a:rPr lang="en-GB" dirty="0" err="1"/>
              <a:t>Margrethe</a:t>
            </a:r>
            <a:r>
              <a:rPr lang="en-GB" dirty="0"/>
              <a:t> II.</a:t>
            </a:r>
            <a:br>
              <a:rPr lang="en-GB" dirty="0"/>
            </a:br>
            <a:r>
              <a:rPr lang="en-GB" dirty="0"/>
              <a:t>The country stands out for its developed economy and its respect for the environment.</a:t>
            </a:r>
            <a:br>
              <a:rPr lang="en-GB" dirty="0"/>
            </a:br>
            <a:r>
              <a:rPr lang="en-GB" dirty="0"/>
              <a:t>The Danes are among the happiest people in the world.</a:t>
            </a:r>
            <a:br>
              <a:rPr lang="en-GB" dirty="0"/>
            </a:br>
            <a:r>
              <a:rPr lang="en-GB" dirty="0"/>
              <a:t>It is the homeland of the writer Hans Christian Andersen.</a:t>
            </a:r>
          </a:p>
          <a:p>
            <a:endParaRPr lang="ro-RO" dirty="0"/>
          </a:p>
        </p:txBody>
      </p:sp>
      <p:pic>
        <p:nvPicPr>
          <p:cNvPr id="2097182" name="Picture 4"/>
          <p:cNvPicPr>
            <a:picLocks noChangeAspect="1"/>
          </p:cNvPicPr>
          <p:nvPr/>
        </p:nvPicPr>
        <p:blipFill>
          <a:blip r:embed="rId2"/>
          <a:stretch>
            <a:fillRect/>
          </a:stretch>
        </p:blipFill>
        <p:spPr>
          <a:xfrm flipV="1">
            <a:off x="2355105" y="1853248"/>
            <a:ext cx="3080724" cy="2137381"/>
          </a:xfrm>
          <a:prstGeom prst="rect">
            <a:avLst/>
          </a:prstGeom>
        </p:spPr>
      </p:pic>
      <p:pic>
        <p:nvPicPr>
          <p:cNvPr id="2097183" name="Picture 5"/>
          <p:cNvPicPr>
            <a:picLocks noChangeAspect="1"/>
          </p:cNvPicPr>
          <p:nvPr/>
        </p:nvPicPr>
        <p:blipFill>
          <a:blip r:embed="rId3"/>
          <a:stretch>
            <a:fillRect/>
          </a:stretch>
        </p:blipFill>
        <p:spPr>
          <a:xfrm>
            <a:off x="6885415" y="1152983"/>
            <a:ext cx="1677589" cy="28454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Title 3"/>
          <p:cNvSpPr>
            <a:spLocks noGrp="1"/>
          </p:cNvSpPr>
          <p:nvPr>
            <p:ph type="title"/>
          </p:nvPr>
        </p:nvSpPr>
        <p:spPr/>
        <p:txBody>
          <a:bodyPr/>
          <a:lstStyle/>
          <a:p>
            <a:pPr algn="ctr"/>
            <a:r>
              <a:rPr lang="en-US" b="0" i="0" dirty="0" err="1">
                <a:solidFill>
                  <a:schemeClr val="tx1">
                    <a:lumMod val="95000"/>
                  </a:schemeClr>
                </a:solidFill>
                <a:effectLst/>
                <a:latin typeface="Open Sans" panose="020F0502020204030204" pitchFamily="34" charset="0"/>
              </a:rPr>
              <a:t>Espagne</a:t>
            </a:r>
            <a:br>
              <a:rPr lang="en-US" dirty="0"/>
            </a:br>
            <a:r>
              <a:rPr lang="en-US" sz="2400" dirty="0"/>
              <a:t>Bor</a:t>
            </a:r>
            <a:r>
              <a:rPr lang="ro" sz="2400" dirty="0"/>
              <a:t>ș</a:t>
            </a:r>
            <a:r>
              <a:rPr lang="en-US" sz="2400" dirty="0"/>
              <a:t> Mara Andreea</a:t>
            </a:r>
            <a:endParaRPr lang="ro-RO" dirty="0"/>
          </a:p>
        </p:txBody>
      </p:sp>
      <p:sp>
        <p:nvSpPr>
          <p:cNvPr id="1048638" name="Content Placeholder 4"/>
          <p:cNvSpPr>
            <a:spLocks noGrp="1"/>
          </p:cNvSpPr>
          <p:nvPr>
            <p:ph idx="1"/>
          </p:nvPr>
        </p:nvSpPr>
        <p:spPr>
          <a:xfrm>
            <a:off x="1104293" y="2043086"/>
            <a:ext cx="9514546" cy="4682179"/>
          </a:xfrm>
        </p:spPr>
        <p:txBody>
          <a:bodyPr>
            <a:normAutofit/>
          </a:bodyPr>
          <a:lstStyle/>
          <a:p>
            <a:endParaRPr lang="ro-RO" dirty="0"/>
          </a:p>
          <a:p>
            <a:endParaRPr lang="ro-RO" dirty="0"/>
          </a:p>
          <a:p>
            <a:endParaRPr lang="ro-RO" dirty="0"/>
          </a:p>
          <a:p>
            <a:endParaRPr lang="ro-RO" dirty="0"/>
          </a:p>
          <a:p>
            <a:r>
              <a:rPr lang="fr-FR" dirty="0"/>
              <a:t>Saviez-vous que El </a:t>
            </a:r>
            <a:r>
              <a:rPr lang="fr-FR" dirty="0" err="1"/>
              <a:t>Clásico</a:t>
            </a:r>
            <a:r>
              <a:rPr lang="fr-FR" dirty="0"/>
              <a:t> est regardé par plus de 650 millions de personnes dans plus de 180 pays ? C’est l’un des matchs de football les plus célèbres au monde. Le match entre le Real Madrid et Barcelone apporte passion, histoire et émotion à chaque saison. Il est aussi très important pour l’Espagne car il aide à faire connaître le football et la culture espagnole à des millions de supporters dans le monde entier.</a:t>
            </a:r>
            <a:endParaRPr lang="ro-RO" dirty="0"/>
          </a:p>
          <a:p>
            <a:endParaRPr lang="ro-RO" dirty="0"/>
          </a:p>
          <a:p>
            <a:pPr marL="0" indent="0">
              <a:buNone/>
            </a:pPr>
            <a:endParaRPr lang="ro-RO" dirty="0"/>
          </a:p>
          <a:p>
            <a:pPr marL="0" indent="0">
              <a:buNone/>
            </a:pPr>
            <a:endParaRPr lang="ro-RO" dirty="0"/>
          </a:p>
        </p:txBody>
      </p:sp>
      <p:pic>
        <p:nvPicPr>
          <p:cNvPr id="2097184" name="Picture 1"/>
          <p:cNvPicPr>
            <a:picLocks noChangeAspect="1"/>
          </p:cNvPicPr>
          <p:nvPr/>
        </p:nvPicPr>
        <p:blipFill>
          <a:blip r:embed="rId3"/>
          <a:stretch>
            <a:fillRect/>
          </a:stretch>
        </p:blipFill>
        <p:spPr>
          <a:xfrm>
            <a:off x="1679179" y="1827728"/>
            <a:ext cx="3746091" cy="1767887"/>
          </a:xfrm>
          <a:prstGeom prst="rect">
            <a:avLst/>
          </a:prstGeom>
        </p:spPr>
      </p:pic>
      <p:pic>
        <p:nvPicPr>
          <p:cNvPr id="2097185" name="Picture 2"/>
          <p:cNvPicPr>
            <a:picLocks noChangeAspect="1"/>
          </p:cNvPicPr>
          <p:nvPr/>
        </p:nvPicPr>
        <p:blipFill>
          <a:blip r:embed="rId4"/>
          <a:stretch>
            <a:fillRect/>
          </a:stretch>
        </p:blipFill>
        <p:spPr>
          <a:xfrm>
            <a:off x="7048808" y="1149992"/>
            <a:ext cx="2381250" cy="23812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Title 3"/>
          <p:cNvSpPr>
            <a:spLocks noGrp="1"/>
          </p:cNvSpPr>
          <p:nvPr>
            <p:ph type="title"/>
          </p:nvPr>
        </p:nvSpPr>
        <p:spPr/>
        <p:txBody>
          <a:bodyPr/>
          <a:lstStyle/>
          <a:p>
            <a:pPr algn="ctr"/>
            <a:r>
              <a:rPr lang="en-US" b="0" i="0" dirty="0">
                <a:solidFill>
                  <a:schemeClr val="tx1">
                    <a:lumMod val="95000"/>
                  </a:schemeClr>
                </a:solidFill>
                <a:effectLst/>
                <a:latin typeface="Open Sans" panose="020F0502020204030204" pitchFamily="34" charset="0"/>
              </a:rPr>
              <a:t>Spain</a:t>
            </a:r>
            <a:br>
              <a:rPr lang="en-US" dirty="0"/>
            </a:br>
            <a:r>
              <a:rPr lang="en-US" sz="2400" dirty="0" err="1"/>
              <a:t>Bor</a:t>
            </a:r>
            <a:r>
              <a:rPr lang="ro-RO" sz="2800" dirty="0"/>
              <a:t>ș</a:t>
            </a:r>
            <a:r>
              <a:rPr lang="en-US" sz="2800" dirty="0"/>
              <a:t> </a:t>
            </a:r>
            <a:r>
              <a:rPr lang="en-US" sz="2400" dirty="0"/>
              <a:t>Mara </a:t>
            </a:r>
            <a:r>
              <a:rPr lang="en-US" sz="2400" dirty="0" err="1"/>
              <a:t>Andreea</a:t>
            </a:r>
            <a:endParaRPr lang="ro-RO" dirty="0"/>
          </a:p>
        </p:txBody>
      </p:sp>
      <p:sp>
        <p:nvSpPr>
          <p:cNvPr id="1048643" name="Content Placeholder 4"/>
          <p:cNvSpPr>
            <a:spLocks noGrp="1"/>
          </p:cNvSpPr>
          <p:nvPr>
            <p:ph idx="1"/>
          </p:nvPr>
        </p:nvSpPr>
        <p:spPr>
          <a:xfrm>
            <a:off x="1104293" y="2043086"/>
            <a:ext cx="9514546" cy="4682179"/>
          </a:xfrm>
        </p:spPr>
        <p:txBody>
          <a:bodyPr>
            <a:normAutofit/>
          </a:bodyPr>
          <a:lstStyle/>
          <a:p>
            <a:endParaRPr lang="ro-RO" dirty="0"/>
          </a:p>
          <a:p>
            <a:endParaRPr lang="ro-RO" dirty="0"/>
          </a:p>
          <a:p>
            <a:endParaRPr lang="ro-RO" dirty="0"/>
          </a:p>
          <a:p>
            <a:endParaRPr lang="ro-RO" dirty="0"/>
          </a:p>
          <a:p>
            <a:r>
              <a:rPr lang="en-US" dirty="0"/>
              <a:t>Did you know that El Clásico is watched by more than 650 million people in over 180 countries? It is one of the most famous football matches in the world. The game between Real Madrid and Barcelona brings passion, history, and excitement every season. It is also very important to Spain because it helps share Spanish football and culture with millions of fans worldwide.</a:t>
            </a:r>
            <a:endParaRPr lang="ro-RO" dirty="0"/>
          </a:p>
          <a:p>
            <a:pPr marL="0" indent="0">
              <a:buNone/>
            </a:pPr>
            <a:endParaRPr lang="ro-RO" dirty="0"/>
          </a:p>
        </p:txBody>
      </p:sp>
      <p:pic>
        <p:nvPicPr>
          <p:cNvPr id="2097186" name="Picture 1"/>
          <p:cNvPicPr>
            <a:picLocks noChangeAspect="1"/>
          </p:cNvPicPr>
          <p:nvPr/>
        </p:nvPicPr>
        <p:blipFill>
          <a:blip r:embed="rId3"/>
          <a:stretch>
            <a:fillRect/>
          </a:stretch>
        </p:blipFill>
        <p:spPr>
          <a:xfrm>
            <a:off x="1679179" y="1827728"/>
            <a:ext cx="3746091" cy="1767887"/>
          </a:xfrm>
          <a:prstGeom prst="rect">
            <a:avLst/>
          </a:prstGeom>
        </p:spPr>
      </p:pic>
      <p:pic>
        <p:nvPicPr>
          <p:cNvPr id="2097187" name="Picture 2"/>
          <p:cNvPicPr>
            <a:picLocks noChangeAspect="1"/>
          </p:cNvPicPr>
          <p:nvPr/>
        </p:nvPicPr>
        <p:blipFill>
          <a:blip r:embed="rId4"/>
          <a:stretch>
            <a:fillRect/>
          </a:stretch>
        </p:blipFill>
        <p:spPr>
          <a:xfrm>
            <a:off x="7048808" y="1149992"/>
            <a:ext cx="2381250" cy="23812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Text Box 3"/>
          <p:cNvSpPr txBox="1"/>
          <p:nvPr/>
        </p:nvSpPr>
        <p:spPr>
          <a:xfrm>
            <a:off x="3703320" y="621665"/>
            <a:ext cx="4801870" cy="887730"/>
          </a:xfrm>
          <a:prstGeom prst="rect">
            <a:avLst/>
          </a:prstGeom>
          <a:noFill/>
        </p:spPr>
        <p:txBody>
          <a:bodyPr wrap="square" rtlCol="0">
            <a:noAutofit/>
          </a:bodyPr>
          <a:lstStyle/>
          <a:p>
            <a:pPr algn="ctr"/>
            <a:r>
              <a:rPr lang="en-US" sz="4200" dirty="0" err="1"/>
              <a:t>Estoni</a:t>
            </a:r>
            <a:r>
              <a:rPr lang="en-US" altLang="ro" sz="4200" dirty="0" err="1"/>
              <a:t>e</a:t>
            </a:r>
            <a:r>
              <a:rPr lang="en-US" sz="4200" dirty="0"/>
              <a:t> </a:t>
            </a:r>
            <a:endParaRPr lang="zh-CN" altLang="en-US" dirty="0"/>
          </a:p>
          <a:p>
            <a:pPr algn="ctr"/>
            <a:endParaRPr lang="en-US" sz="4200" dirty="0"/>
          </a:p>
        </p:txBody>
      </p:sp>
      <p:sp>
        <p:nvSpPr>
          <p:cNvPr id="1048648" name="Text Box 4"/>
          <p:cNvSpPr txBox="1"/>
          <p:nvPr/>
        </p:nvSpPr>
        <p:spPr>
          <a:xfrm>
            <a:off x="4576445" y="1816735"/>
            <a:ext cx="4276725" cy="102870"/>
          </a:xfrm>
          <a:prstGeom prst="rect">
            <a:avLst/>
          </a:prstGeom>
          <a:noFill/>
        </p:spPr>
        <p:txBody>
          <a:bodyPr wrap="square" rtlCol="0">
            <a:noAutofit/>
          </a:bodyPr>
          <a:lstStyle/>
          <a:p>
            <a:endParaRPr lang="en-US"/>
          </a:p>
        </p:txBody>
      </p:sp>
      <p:sp>
        <p:nvSpPr>
          <p:cNvPr id="1048649" name="Text Box 5"/>
          <p:cNvSpPr txBox="1"/>
          <p:nvPr/>
        </p:nvSpPr>
        <p:spPr>
          <a:xfrm>
            <a:off x="4372610" y="1333500"/>
            <a:ext cx="3392170" cy="516255"/>
          </a:xfrm>
          <a:prstGeom prst="rect">
            <a:avLst/>
          </a:prstGeom>
          <a:noFill/>
        </p:spPr>
        <p:txBody>
          <a:bodyPr wrap="square" rtlCol="0">
            <a:noAutofit/>
          </a:bodyPr>
          <a:lstStyle/>
          <a:p>
            <a:pPr algn="ctr"/>
            <a:r>
              <a:rPr lang="en-US" sz="2400" dirty="0"/>
              <a:t>Afloarei Stefan</a:t>
            </a:r>
            <a:r>
              <a:rPr lang="en-US" dirty="0"/>
              <a:t> </a:t>
            </a:r>
          </a:p>
        </p:txBody>
      </p:sp>
      <p:pic>
        <p:nvPicPr>
          <p:cNvPr id="2097188" name="Picture 7"/>
          <p:cNvPicPr>
            <a:picLocks/>
          </p:cNvPicPr>
          <p:nvPr/>
        </p:nvPicPr>
        <p:blipFill>
          <a:blip r:embed="rId2"/>
          <a:stretch>
            <a:fillRect/>
          </a:stretch>
        </p:blipFill>
        <p:spPr>
          <a:xfrm>
            <a:off x="6068695" y="1912620"/>
            <a:ext cx="3251200" cy="2353126"/>
          </a:xfrm>
          <a:prstGeom prst="rect">
            <a:avLst/>
          </a:prstGeom>
        </p:spPr>
      </p:pic>
      <p:pic>
        <p:nvPicPr>
          <p:cNvPr id="2097189" name="Picture 8"/>
          <p:cNvPicPr>
            <a:picLocks/>
          </p:cNvPicPr>
          <p:nvPr/>
        </p:nvPicPr>
        <p:blipFill>
          <a:blip r:embed="rId3"/>
          <a:stretch>
            <a:fillRect/>
          </a:stretch>
        </p:blipFill>
        <p:spPr>
          <a:xfrm>
            <a:off x="1537970" y="2084070"/>
            <a:ext cx="3038475" cy="1926590"/>
          </a:xfrm>
          <a:prstGeom prst="rect">
            <a:avLst/>
          </a:prstGeom>
        </p:spPr>
      </p:pic>
      <p:sp>
        <p:nvSpPr>
          <p:cNvPr id="1048650" name="Text Box 12"/>
          <p:cNvSpPr txBox="1"/>
          <p:nvPr/>
        </p:nvSpPr>
        <p:spPr>
          <a:xfrm>
            <a:off x="1609090" y="4413885"/>
            <a:ext cx="8707120" cy="1706245"/>
          </a:xfrm>
          <a:prstGeom prst="rect">
            <a:avLst/>
          </a:prstGeom>
        </p:spPr>
        <p:txBody>
          <a:bodyPr wrap="square">
            <a:noAutofit/>
          </a:bodyPr>
          <a:lstStyle/>
          <a:p>
            <a:r>
              <a:rPr sz="2000"/>
              <a:t>Saviez-vous que l’Estonie est très </a:t>
            </a:r>
            <a:r>
              <a:rPr lang="en-US" altLang="ro" sz="2000"/>
              <a:t>performante</a:t>
            </a:r>
            <a:r>
              <a:rPr sz="2000"/>
              <a:t> ? On peut voter en ligne et les services publics sont disponibles sur Internet. Le pays a plus de 2 000 îles et Skype vient d’Estonie. De plus, les forêts couvrent la moitié du pays.</a:t>
            </a: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Text Box 3"/>
          <p:cNvSpPr txBox="1"/>
          <p:nvPr/>
        </p:nvSpPr>
        <p:spPr>
          <a:xfrm>
            <a:off x="3703320" y="621665"/>
            <a:ext cx="4801870" cy="887730"/>
          </a:xfrm>
          <a:prstGeom prst="rect">
            <a:avLst/>
          </a:prstGeom>
          <a:noFill/>
        </p:spPr>
        <p:txBody>
          <a:bodyPr wrap="square" rtlCol="0">
            <a:noAutofit/>
          </a:bodyPr>
          <a:lstStyle/>
          <a:p>
            <a:pPr algn="ctr"/>
            <a:r>
              <a:rPr lang="en-US" sz="4200" dirty="0">
                <a:latin typeface="Century Gothic" panose="020B0502020202020204" pitchFamily="34" charset="0"/>
                <a:cs typeface="Times New Roman" panose="02020603050405020304" pitchFamily="18" charset="0"/>
              </a:rPr>
              <a:t>E</a:t>
            </a:r>
            <a:r>
              <a:rPr lang="ro-RO" sz="4200" dirty="0" err="1">
                <a:latin typeface="Century Gothic" panose="020B0502020202020204" pitchFamily="34" charset="0"/>
                <a:cs typeface="Times New Roman" panose="02020603050405020304" pitchFamily="18" charset="0"/>
              </a:rPr>
              <a:t>stonia</a:t>
            </a:r>
            <a:r>
              <a:rPr lang="en-US" sz="4200" dirty="0"/>
              <a:t> </a:t>
            </a:r>
          </a:p>
          <a:p>
            <a:pPr algn="ctr"/>
            <a:endParaRPr lang="en-US" sz="4200" dirty="0"/>
          </a:p>
        </p:txBody>
      </p:sp>
      <p:sp>
        <p:nvSpPr>
          <p:cNvPr id="1048652" name="Text Box 4"/>
          <p:cNvSpPr txBox="1"/>
          <p:nvPr/>
        </p:nvSpPr>
        <p:spPr>
          <a:xfrm>
            <a:off x="4576445" y="1816735"/>
            <a:ext cx="4276725" cy="102870"/>
          </a:xfrm>
          <a:prstGeom prst="rect">
            <a:avLst/>
          </a:prstGeom>
          <a:noFill/>
        </p:spPr>
        <p:txBody>
          <a:bodyPr wrap="square" rtlCol="0">
            <a:noAutofit/>
          </a:bodyPr>
          <a:lstStyle/>
          <a:p>
            <a:endParaRPr lang="en-US"/>
          </a:p>
        </p:txBody>
      </p:sp>
      <p:sp>
        <p:nvSpPr>
          <p:cNvPr id="1048653" name="Text Box 5"/>
          <p:cNvSpPr txBox="1"/>
          <p:nvPr/>
        </p:nvSpPr>
        <p:spPr>
          <a:xfrm>
            <a:off x="4508211" y="1296785"/>
            <a:ext cx="3192088" cy="519950"/>
          </a:xfrm>
          <a:prstGeom prst="rect">
            <a:avLst/>
          </a:prstGeom>
          <a:noFill/>
        </p:spPr>
        <p:txBody>
          <a:bodyPr wrap="square" rtlCol="0">
            <a:noAutofit/>
          </a:bodyPr>
          <a:lstStyle/>
          <a:p>
            <a:pPr algn="ctr"/>
            <a:r>
              <a:rPr lang="en-US" sz="2400" dirty="0">
                <a:latin typeface="Century Gothic" panose="020B0502020202020204" pitchFamily="34" charset="0"/>
                <a:cs typeface="Times New Roman" panose="02020603050405020304" pitchFamily="18" charset="0"/>
              </a:rPr>
              <a:t>Afloarei</a:t>
            </a:r>
            <a:r>
              <a:rPr lang="en-US" sz="2400" dirty="0"/>
              <a:t> </a:t>
            </a:r>
            <a:r>
              <a:rPr lang="en-US" sz="2400" dirty="0" err="1"/>
              <a:t>Ștefan</a:t>
            </a:r>
            <a:endParaRPr lang="en-US" dirty="0"/>
          </a:p>
        </p:txBody>
      </p:sp>
      <p:pic>
        <p:nvPicPr>
          <p:cNvPr id="2097190" name="Picture 7"/>
          <p:cNvPicPr>
            <a:picLocks/>
          </p:cNvPicPr>
          <p:nvPr/>
        </p:nvPicPr>
        <p:blipFill>
          <a:blip r:embed="rId2"/>
          <a:stretch>
            <a:fillRect/>
          </a:stretch>
        </p:blipFill>
        <p:spPr>
          <a:xfrm>
            <a:off x="7377881" y="2124075"/>
            <a:ext cx="2810510" cy="1860226"/>
          </a:xfrm>
          <a:prstGeom prst="rect">
            <a:avLst/>
          </a:prstGeom>
        </p:spPr>
      </p:pic>
      <p:pic>
        <p:nvPicPr>
          <p:cNvPr id="2097191" name="Picture 8"/>
          <p:cNvPicPr>
            <a:picLocks/>
          </p:cNvPicPr>
          <p:nvPr/>
        </p:nvPicPr>
        <p:blipFill>
          <a:blip r:embed="rId3"/>
          <a:stretch>
            <a:fillRect/>
          </a:stretch>
        </p:blipFill>
        <p:spPr>
          <a:xfrm>
            <a:off x="1315951" y="2049780"/>
            <a:ext cx="3038475" cy="1926590"/>
          </a:xfrm>
          <a:prstGeom prst="rect">
            <a:avLst/>
          </a:prstGeom>
        </p:spPr>
      </p:pic>
      <p:sp>
        <p:nvSpPr>
          <p:cNvPr id="1048654" name="Text Box 12"/>
          <p:cNvSpPr txBox="1"/>
          <p:nvPr/>
        </p:nvSpPr>
        <p:spPr>
          <a:xfrm>
            <a:off x="1609090" y="4413885"/>
            <a:ext cx="8707120" cy="1706245"/>
          </a:xfrm>
          <a:prstGeom prst="rect">
            <a:avLst/>
          </a:prstGeom>
        </p:spPr>
        <p:txBody>
          <a:bodyPr wrap="square">
            <a:noAutofit/>
          </a:bodyPr>
          <a:lstStyle/>
          <a:p>
            <a:endParaRPr sz="2000" dirty="0"/>
          </a:p>
        </p:txBody>
      </p:sp>
      <p:sp>
        <p:nvSpPr>
          <p:cNvPr id="1048655" name="TextBox 9"/>
          <p:cNvSpPr txBox="1"/>
          <p:nvPr/>
        </p:nvSpPr>
        <p:spPr>
          <a:xfrm>
            <a:off x="787864" y="4106544"/>
            <a:ext cx="10311470" cy="1015663"/>
          </a:xfrm>
          <a:prstGeom prst="rect">
            <a:avLst/>
          </a:prstGeom>
          <a:noFill/>
        </p:spPr>
        <p:txBody>
          <a:bodyPr wrap="square">
            <a:spAutoFit/>
          </a:bodyPr>
          <a:lstStyle/>
          <a:p>
            <a:r>
              <a:rPr lang="en-US" sz="2000" dirty="0"/>
              <a:t>Did you know that Estonia is very digital? You can vote online, and public services are available on the internet. The country has over 2,000 islands, and Skype originated in Estonia. Furthermore, forests cover half the country.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TextBox 3"/>
          <p:cNvSpPr txBox="1"/>
          <p:nvPr/>
        </p:nvSpPr>
        <p:spPr>
          <a:xfrm>
            <a:off x="4516491" y="228370"/>
            <a:ext cx="1948180" cy="1069340"/>
          </a:xfrm>
          <a:prstGeom prst="rect">
            <a:avLst/>
          </a:prstGeom>
          <a:noFill/>
        </p:spPr>
        <p:txBody>
          <a:bodyPr wrap="none" rtlCol="0">
            <a:spAutoFit/>
          </a:bodyPr>
          <a:lstStyle/>
          <a:p>
            <a:pPr algn="ctr"/>
            <a:r>
              <a:rPr lang="en-US" sz="4200" dirty="0"/>
              <a:t>Albanie</a:t>
            </a:r>
          </a:p>
          <a:p>
            <a:pPr algn="ctr"/>
            <a:r>
              <a:rPr lang="en-US" sz="2400" dirty="0"/>
              <a:t>Arsene Luca</a:t>
            </a:r>
          </a:p>
        </p:txBody>
      </p:sp>
      <p:pic>
        <p:nvPicPr>
          <p:cNvPr id="2097157" name="Picture 8"/>
          <p:cNvPicPr>
            <a:picLocks noChangeAspect="1"/>
          </p:cNvPicPr>
          <p:nvPr/>
        </p:nvPicPr>
        <p:blipFill>
          <a:blip r:embed="rId3"/>
          <a:stretch>
            <a:fillRect/>
          </a:stretch>
        </p:blipFill>
        <p:spPr>
          <a:xfrm>
            <a:off x="1190244" y="1342168"/>
            <a:ext cx="3326247" cy="2432755"/>
          </a:xfrm>
          <a:prstGeom prst="rect">
            <a:avLst/>
          </a:prstGeom>
        </p:spPr>
      </p:pic>
      <p:pic>
        <p:nvPicPr>
          <p:cNvPr id="2097158" name="Picture 10"/>
          <p:cNvPicPr>
            <a:picLocks noChangeAspect="1"/>
          </p:cNvPicPr>
          <p:nvPr/>
        </p:nvPicPr>
        <p:blipFill>
          <a:blip r:embed="rId4"/>
          <a:stretch>
            <a:fillRect/>
          </a:stretch>
        </p:blipFill>
        <p:spPr>
          <a:xfrm>
            <a:off x="6728955" y="1342169"/>
            <a:ext cx="2212465" cy="2438558"/>
          </a:xfrm>
          <a:prstGeom prst="rect">
            <a:avLst/>
          </a:prstGeom>
        </p:spPr>
      </p:pic>
      <p:sp>
        <p:nvSpPr>
          <p:cNvPr id="1048591" name="TextBox 11"/>
          <p:cNvSpPr txBox="1"/>
          <p:nvPr/>
        </p:nvSpPr>
        <p:spPr>
          <a:xfrm>
            <a:off x="1190244" y="3780727"/>
            <a:ext cx="9811512" cy="2834641"/>
          </a:xfrm>
          <a:prstGeom prst="rect">
            <a:avLst/>
          </a:prstGeom>
          <a:noFill/>
        </p:spPr>
        <p:txBody>
          <a:bodyPr wrap="square" rtlCol="0">
            <a:spAutoFit/>
          </a:bodyPr>
          <a:lstStyle/>
          <a:p>
            <a:r>
              <a:rPr lang="fr-FR" sz="2000" dirty="0"/>
              <a:t>Chaque 9 mai, l'Albanie célèbre la Journée de l'Europe pour réaffirmer son engagement ferme envers l'intégration dans la famille Européenne. Depuis 2014, le pays détient officiellement le statut de candidat, faisant de cette célébration un symbole d'espoir et de réformes futures. À Tirana, </a:t>
            </a:r>
            <a:r>
              <a:rPr lang="en-US" altLang="ro" sz="2000" dirty="0"/>
              <a:t>La Maison de Europe</a:t>
            </a:r>
            <a:r>
              <a:rPr lang="fr-FR" sz="2000" dirty="0"/>
              <a:t> devient le centre des festivités, accueillant des débats et des activités culturelles pour les citoyens. Les célébrations mettent en avant l'unité, la paix et la démocratie, des valeurs que l'Albanie s'efforce de renforcer à travers ses institutions. Cette date souligne également l'importance des investissements et de l'aide au développement fournis par l'UE pour moderniser le pays</a:t>
            </a:r>
            <a:r>
              <a:rPr lang="fr-FR" dirty="0"/>
              <a:t>.</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Title 3"/>
          <p:cNvSpPr>
            <a:spLocks noGrp="1"/>
          </p:cNvSpPr>
          <p:nvPr>
            <p:ph type="title"/>
          </p:nvPr>
        </p:nvSpPr>
        <p:spPr/>
        <p:txBody>
          <a:bodyPr/>
          <a:lstStyle/>
          <a:p>
            <a:pPr algn="ctr"/>
            <a:r>
              <a:rPr lang="fr-FR" dirty="0"/>
              <a:t>Finlande</a:t>
            </a:r>
            <a:br>
              <a:rPr lang="en-US" dirty="0"/>
            </a:br>
            <a:r>
              <a:rPr lang="ro-RO" sz="2400" dirty="0"/>
              <a:t>Neculcea Ștefania</a:t>
            </a:r>
            <a:endParaRPr lang="ro-RO" dirty="0"/>
          </a:p>
        </p:txBody>
      </p:sp>
      <p:sp>
        <p:nvSpPr>
          <p:cNvPr id="1048657" name="Content Placeholder 4"/>
          <p:cNvSpPr>
            <a:spLocks noGrp="1"/>
          </p:cNvSpPr>
          <p:nvPr>
            <p:ph idx="1"/>
          </p:nvPr>
        </p:nvSpPr>
        <p:spPr>
          <a:xfrm>
            <a:off x="1104293" y="2426544"/>
            <a:ext cx="8946541" cy="4682179"/>
          </a:xfrm>
        </p:spPr>
        <p:txBody>
          <a:bodyPr>
            <a:normAutofit/>
          </a:bodyPr>
          <a:lstStyle/>
          <a:p>
            <a:endParaRPr lang="ro-RO" dirty="0"/>
          </a:p>
          <a:p>
            <a:endParaRPr lang="ro-RO" dirty="0"/>
          </a:p>
          <a:p>
            <a:endParaRPr lang="ro-RO" dirty="0"/>
          </a:p>
          <a:p>
            <a:endParaRPr lang="ro-RO" dirty="0"/>
          </a:p>
          <a:p>
            <a:r>
              <a:rPr lang="fr-FR" dirty="0"/>
              <a:t>L</a:t>
            </a:r>
            <a:r>
              <a:rPr lang="en-US" altLang="ro" dirty="0"/>
              <a:t>a</a:t>
            </a:r>
            <a:r>
              <a:rPr lang="fr-FR" dirty="0"/>
              <a:t> Finlande, en forme longue la République de Finlande, également appelée en finnois Suomi, </a:t>
            </a:r>
            <a:r>
              <a:rPr lang="en-US" altLang="ro" dirty="0"/>
              <a:t>est</a:t>
            </a:r>
            <a:r>
              <a:rPr lang="fr-FR" dirty="0"/>
              <a:t> un État d’Europe du Nord situé dans la région de la Scandinavie. Membre de l’Union Européenne depuis 1995, la Finlande est reconnue pour ses vastes forêts, ses milliers de lacs et son engagement envers la durabilité et l’innovation. À l’occasion de la Journée de l’Europe, la Finlande symbolise les valeurs </a:t>
            </a:r>
            <a:r>
              <a:rPr lang="en-US" altLang="ro" dirty="0"/>
              <a:t>e</a:t>
            </a:r>
            <a:r>
              <a:rPr lang="fr-FR" dirty="0"/>
              <a:t>uropéennes de coopération, de démocratie et de respect de l’environnement</a:t>
            </a:r>
            <a:r>
              <a:rPr lang="en-US" altLang="ro" dirty="0"/>
              <a:t>.</a:t>
            </a:r>
            <a:endParaRPr lang="ro-RO" dirty="0"/>
          </a:p>
          <a:p>
            <a:pPr marL="0" indent="0">
              <a:buNone/>
            </a:pPr>
            <a:endParaRPr lang="ro-RO" dirty="0"/>
          </a:p>
        </p:txBody>
      </p:sp>
      <p:sp>
        <p:nvSpPr>
          <p:cNvPr id="1048658" name="Rectangle 5"/>
          <p:cNvSpPr/>
          <p:nvPr/>
        </p:nvSpPr>
        <p:spPr>
          <a:xfrm>
            <a:off x="1563329" y="1853248"/>
            <a:ext cx="3746091" cy="18386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48659" name="TextBox 7"/>
          <p:cNvSpPr txBox="1"/>
          <p:nvPr/>
        </p:nvSpPr>
        <p:spPr>
          <a:xfrm>
            <a:off x="2827417" y="2551529"/>
            <a:ext cx="1016996" cy="369332"/>
          </a:xfrm>
          <a:prstGeom prst="rect">
            <a:avLst/>
          </a:prstGeom>
          <a:noFill/>
        </p:spPr>
        <p:txBody>
          <a:bodyPr wrap="square" rtlCol="0">
            <a:spAutoFit/>
          </a:bodyPr>
          <a:lstStyle/>
          <a:p>
            <a:r>
              <a:rPr lang="en-US" dirty="0"/>
              <a:t>STEAG</a:t>
            </a:r>
            <a:endParaRPr lang="ro-RO" dirty="0"/>
          </a:p>
        </p:txBody>
      </p:sp>
      <p:sp>
        <p:nvSpPr>
          <p:cNvPr id="1048660" name="TextBox 8"/>
          <p:cNvSpPr txBox="1"/>
          <p:nvPr/>
        </p:nvSpPr>
        <p:spPr>
          <a:xfrm>
            <a:off x="7217007" y="2527006"/>
            <a:ext cx="2054942" cy="369332"/>
          </a:xfrm>
          <a:prstGeom prst="rect">
            <a:avLst/>
          </a:prstGeom>
          <a:noFill/>
        </p:spPr>
        <p:txBody>
          <a:bodyPr wrap="square" rtlCol="0">
            <a:spAutoFit/>
          </a:bodyPr>
          <a:lstStyle/>
          <a:p>
            <a:endParaRPr lang="ro-RO" dirty="0"/>
          </a:p>
        </p:txBody>
      </p:sp>
      <p:pic>
        <p:nvPicPr>
          <p:cNvPr id="2097192" name="Picture 2"/>
          <p:cNvPicPr>
            <a:picLocks noChangeAspect="1"/>
          </p:cNvPicPr>
          <p:nvPr/>
        </p:nvPicPr>
        <p:blipFill>
          <a:blip r:embed="rId2"/>
          <a:stretch>
            <a:fillRect/>
          </a:stretch>
        </p:blipFill>
        <p:spPr>
          <a:xfrm>
            <a:off x="1563819" y="1853248"/>
            <a:ext cx="3745109" cy="1838633"/>
          </a:xfrm>
          <a:prstGeom prst="rect">
            <a:avLst/>
          </a:prstGeom>
        </p:spPr>
      </p:pic>
      <p:pic>
        <p:nvPicPr>
          <p:cNvPr id="2097193" name="Picture 12"/>
          <p:cNvPicPr>
            <a:picLocks noChangeAspect="1"/>
          </p:cNvPicPr>
          <p:nvPr/>
        </p:nvPicPr>
        <p:blipFill>
          <a:blip r:embed="rId3"/>
          <a:stretch>
            <a:fillRect/>
          </a:stretch>
        </p:blipFill>
        <p:spPr>
          <a:xfrm>
            <a:off x="6882582" y="1611999"/>
            <a:ext cx="2054942" cy="256867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2" name="Title 3"/>
          <p:cNvSpPr>
            <a:spLocks noGrp="1"/>
          </p:cNvSpPr>
          <p:nvPr>
            <p:ph type="title"/>
          </p:nvPr>
        </p:nvSpPr>
        <p:spPr/>
        <p:txBody>
          <a:bodyPr/>
          <a:lstStyle/>
          <a:p>
            <a:pPr algn="ctr"/>
            <a:r>
              <a:rPr lang="fr-FR" dirty="0"/>
              <a:t>Finland</a:t>
            </a:r>
            <a:br>
              <a:rPr lang="en-US" dirty="0"/>
            </a:br>
            <a:r>
              <a:rPr lang="ro-RO" sz="2400" dirty="0"/>
              <a:t>Neculcea Ștefania</a:t>
            </a:r>
            <a:endParaRPr lang="ro-RO" dirty="0"/>
          </a:p>
        </p:txBody>
      </p:sp>
      <p:sp>
        <p:nvSpPr>
          <p:cNvPr id="1048904" name="Content Placeholder 4"/>
          <p:cNvSpPr>
            <a:spLocks noGrp="1"/>
          </p:cNvSpPr>
          <p:nvPr>
            <p:ph idx="1"/>
          </p:nvPr>
        </p:nvSpPr>
        <p:spPr>
          <a:xfrm>
            <a:off x="1104293" y="2426544"/>
            <a:ext cx="8946541" cy="4682179"/>
          </a:xfrm>
        </p:spPr>
        <p:txBody>
          <a:bodyPr>
            <a:normAutofit/>
          </a:bodyPr>
          <a:lstStyle/>
          <a:p>
            <a:endParaRPr lang="ro-RO" dirty="0"/>
          </a:p>
          <a:p>
            <a:endParaRPr lang="ro-RO" dirty="0"/>
          </a:p>
          <a:p>
            <a:endParaRPr lang="ro-RO" dirty="0"/>
          </a:p>
          <a:p>
            <a:endParaRPr lang="ro-RO" dirty="0"/>
          </a:p>
          <a:p>
            <a:r>
              <a:rPr lang="ro-RO" dirty="0"/>
              <a:t>Finland, officially the Republic of Finland, also known as Suomi in Finnish, is a country in Northern Europe, located in the Scandinavian region. A member of the European Union since 1995, Finland is renowned for its vast forests, thousands of lakes, and commitment to sustainability and innovation. On Europe Day, Finland symbolizes the European values ​​of cooperation, democracy, and respect for the environment.</a:t>
            </a:r>
          </a:p>
        </p:txBody>
      </p:sp>
      <p:sp>
        <p:nvSpPr>
          <p:cNvPr id="1048906" name="Rectangle 5"/>
          <p:cNvSpPr/>
          <p:nvPr/>
        </p:nvSpPr>
        <p:spPr>
          <a:xfrm>
            <a:off x="1563329" y="1853248"/>
            <a:ext cx="3746091" cy="18386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48908" name="TextBox 7"/>
          <p:cNvSpPr txBox="1"/>
          <p:nvPr/>
        </p:nvSpPr>
        <p:spPr>
          <a:xfrm>
            <a:off x="2827417" y="2551529"/>
            <a:ext cx="1016996" cy="369332"/>
          </a:xfrm>
          <a:prstGeom prst="rect">
            <a:avLst/>
          </a:prstGeom>
          <a:noFill/>
        </p:spPr>
        <p:txBody>
          <a:bodyPr wrap="square" rtlCol="0">
            <a:spAutoFit/>
          </a:bodyPr>
          <a:lstStyle/>
          <a:p>
            <a:r>
              <a:rPr lang="en-US" dirty="0"/>
              <a:t>STEAG</a:t>
            </a:r>
            <a:endParaRPr lang="ro-RO" dirty="0"/>
          </a:p>
        </p:txBody>
      </p:sp>
      <p:sp>
        <p:nvSpPr>
          <p:cNvPr id="1048910" name="TextBox 8"/>
          <p:cNvSpPr txBox="1"/>
          <p:nvPr/>
        </p:nvSpPr>
        <p:spPr>
          <a:xfrm>
            <a:off x="7217007" y="2527006"/>
            <a:ext cx="2054942" cy="369332"/>
          </a:xfrm>
          <a:prstGeom prst="rect">
            <a:avLst/>
          </a:prstGeom>
          <a:noFill/>
        </p:spPr>
        <p:txBody>
          <a:bodyPr wrap="square" rtlCol="0">
            <a:spAutoFit/>
          </a:bodyPr>
          <a:lstStyle/>
          <a:p>
            <a:endParaRPr lang="ro-RO" dirty="0"/>
          </a:p>
        </p:txBody>
      </p:sp>
      <p:pic>
        <p:nvPicPr>
          <p:cNvPr id="2097297" name="Picture 2"/>
          <p:cNvPicPr>
            <a:picLocks noChangeAspect="1"/>
          </p:cNvPicPr>
          <p:nvPr/>
        </p:nvPicPr>
        <p:blipFill>
          <a:blip r:embed="rId2"/>
          <a:stretch>
            <a:fillRect/>
          </a:stretch>
        </p:blipFill>
        <p:spPr>
          <a:xfrm>
            <a:off x="1563819" y="1853248"/>
            <a:ext cx="3745109" cy="1838633"/>
          </a:xfrm>
          <a:prstGeom prst="rect">
            <a:avLst/>
          </a:prstGeom>
        </p:spPr>
      </p:pic>
      <p:pic>
        <p:nvPicPr>
          <p:cNvPr id="2097299" name="Picture 12"/>
          <p:cNvPicPr>
            <a:picLocks noChangeAspect="1"/>
          </p:cNvPicPr>
          <p:nvPr/>
        </p:nvPicPr>
        <p:blipFill>
          <a:blip r:embed="rId3"/>
          <a:stretch>
            <a:fillRect/>
          </a:stretch>
        </p:blipFill>
        <p:spPr>
          <a:xfrm>
            <a:off x="6882582" y="1611999"/>
            <a:ext cx="2054942" cy="256867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Title 3"/>
          <p:cNvSpPr>
            <a:spLocks noGrp="1"/>
          </p:cNvSpPr>
          <p:nvPr>
            <p:ph type="title"/>
          </p:nvPr>
        </p:nvSpPr>
        <p:spPr/>
        <p:txBody>
          <a:bodyPr/>
          <a:lstStyle/>
          <a:p>
            <a:pPr algn="ctr"/>
            <a:r>
              <a:rPr lang="ro-RO" dirty="0"/>
              <a:t>Fran</a:t>
            </a:r>
            <a:r>
              <a:rPr lang="en-US" altLang="ro" dirty="0"/>
              <a:t>ce</a:t>
            </a:r>
            <a:br>
              <a:rPr lang="en-US" dirty="0"/>
            </a:br>
            <a:r>
              <a:rPr lang="ro-RO" sz="2400" dirty="0"/>
              <a:t>Podaru Rareș</a:t>
            </a:r>
            <a:endParaRPr lang="ro-RO" dirty="0"/>
          </a:p>
        </p:txBody>
      </p:sp>
      <p:sp>
        <p:nvSpPr>
          <p:cNvPr id="1048662" name="Content Placeholder 4"/>
          <p:cNvSpPr>
            <a:spLocks noGrp="1"/>
          </p:cNvSpPr>
          <p:nvPr>
            <p:ph idx="1"/>
          </p:nvPr>
        </p:nvSpPr>
        <p:spPr>
          <a:xfrm>
            <a:off x="1104293" y="2043086"/>
            <a:ext cx="8946541" cy="4682179"/>
          </a:xfrm>
        </p:spPr>
        <p:txBody>
          <a:bodyPr>
            <a:normAutofit/>
          </a:bodyPr>
          <a:lstStyle/>
          <a:p>
            <a:endParaRPr lang="ro-RO" dirty="0"/>
          </a:p>
          <a:p>
            <a:endParaRPr lang="ro-RO" dirty="0"/>
          </a:p>
          <a:p>
            <a:endParaRPr lang="ro-RO" dirty="0"/>
          </a:p>
          <a:p>
            <a:endParaRPr lang="ro-RO" dirty="0"/>
          </a:p>
          <a:p>
            <a:r>
              <a:rPr lang="fr-FR" dirty="0"/>
              <a:t>Saviez-vous que la France est le pays le plus visité au monde, avec plus de 80 millions de touristes chaque année ?</a:t>
            </a:r>
            <a:endParaRPr lang="ro-RO" dirty="0"/>
          </a:p>
          <a:p>
            <a:r>
              <a:rPr lang="fr-FR" dirty="0"/>
              <a:t>Saviez-vous que la Tou</a:t>
            </a:r>
            <a:r>
              <a:rPr lang="ro-RO" dirty="0"/>
              <a:t>r</a:t>
            </a:r>
            <a:r>
              <a:rPr lang="fr-FR" dirty="0"/>
              <a:t> Eiffel a été construite pour l’Exposition universelle de 1889 et devait être démontée après 20 ans ?</a:t>
            </a:r>
            <a:endParaRPr lang="ro-RO" dirty="0"/>
          </a:p>
          <a:p>
            <a:r>
              <a:rPr lang="fr-FR" dirty="0"/>
              <a:t>Saviez-vous que la baguette traditionnelle française est inscrite au patrimoine culturel immatériel de l’UNESCO ?</a:t>
            </a:r>
            <a:endParaRPr lang="ro-RO" dirty="0"/>
          </a:p>
          <a:p>
            <a:endParaRPr lang="ro-RO" dirty="0"/>
          </a:p>
          <a:p>
            <a:pPr marL="0" indent="0">
              <a:buNone/>
            </a:pPr>
            <a:endParaRPr lang="ro-RO" dirty="0"/>
          </a:p>
        </p:txBody>
      </p:sp>
      <p:pic>
        <p:nvPicPr>
          <p:cNvPr id="2097194" name="Picture 4" descr="Steag Franta - Vision, dimensiune 150x90cm"/>
          <p:cNvPicPr>
            <a:picLocks noChangeAspect="1" noChangeArrowheads="1"/>
          </p:cNvPicPr>
          <p:nvPr/>
        </p:nvPicPr>
        <p:blipFill>
          <a:blip r:embed="rId2"/>
          <a:srcRect/>
          <a:stretch>
            <a:fillRect/>
          </a:stretch>
        </p:blipFill>
        <p:spPr bwMode="auto">
          <a:xfrm>
            <a:off x="1386350" y="1709796"/>
            <a:ext cx="3737011" cy="1968219"/>
          </a:xfrm>
          <a:prstGeom prst="rect">
            <a:avLst/>
          </a:prstGeom>
          <a:noFill/>
        </p:spPr>
      </p:pic>
      <p:pic>
        <p:nvPicPr>
          <p:cNvPr id="2097195" name="Picture 6" descr="Emblema națională a Franței Steagul Franței Al doilea Imperiu Francez,  Franța, opera de arta, Stema png | PNGEgg"/>
          <p:cNvPicPr>
            <a:picLocks noChangeAspect="1" noChangeArrowheads="1"/>
          </p:cNvPicPr>
          <p:nvPr/>
        </p:nvPicPr>
        <p:blipFill>
          <a:blip r:embed="rId3"/>
          <a:srcRect/>
          <a:stretch>
            <a:fillRect/>
          </a:stretch>
        </p:blipFill>
        <p:spPr bwMode="auto">
          <a:xfrm>
            <a:off x="6096000" y="1709796"/>
            <a:ext cx="3784226" cy="1968219"/>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3" name="Title 3"/>
          <p:cNvSpPr>
            <a:spLocks noGrp="1"/>
          </p:cNvSpPr>
          <p:nvPr>
            <p:ph type="title"/>
          </p:nvPr>
        </p:nvSpPr>
        <p:spPr/>
        <p:txBody>
          <a:bodyPr/>
          <a:lstStyle/>
          <a:p>
            <a:pPr algn="ctr"/>
            <a:r>
              <a:rPr lang="ro-RO" dirty="0"/>
              <a:t>France</a:t>
            </a:r>
            <a:br>
              <a:rPr lang="en-US" dirty="0"/>
            </a:br>
            <a:r>
              <a:rPr lang="ro-RO" sz="2400" dirty="0"/>
              <a:t>Podaru Rareș</a:t>
            </a:r>
            <a:endParaRPr lang="ro-RO" dirty="0"/>
          </a:p>
        </p:txBody>
      </p:sp>
      <p:sp>
        <p:nvSpPr>
          <p:cNvPr id="1048674" name="Content Placeholder 4"/>
          <p:cNvSpPr>
            <a:spLocks noGrp="1"/>
          </p:cNvSpPr>
          <p:nvPr>
            <p:ph idx="1"/>
          </p:nvPr>
        </p:nvSpPr>
        <p:spPr>
          <a:xfrm>
            <a:off x="1104293" y="2043086"/>
            <a:ext cx="8946541" cy="4682179"/>
          </a:xfrm>
        </p:spPr>
        <p:txBody>
          <a:bodyPr>
            <a:normAutofit/>
          </a:bodyPr>
          <a:lstStyle/>
          <a:p>
            <a:endParaRPr lang="ro-RO" dirty="0"/>
          </a:p>
          <a:p>
            <a:endParaRPr lang="ro-RO" dirty="0"/>
          </a:p>
          <a:p>
            <a:endParaRPr lang="ro-RO" dirty="0"/>
          </a:p>
          <a:p>
            <a:endParaRPr lang="ro-RO" dirty="0"/>
          </a:p>
          <a:p>
            <a:r>
              <a:rPr lang="en-US" dirty="0"/>
              <a:t>Did you know that France is the most visited country in the world, with more than 80 million tourists every year?</a:t>
            </a:r>
          </a:p>
          <a:p>
            <a:r>
              <a:rPr lang="en-US" dirty="0"/>
              <a:t>Did you know that the Eiffel Tower was built for the 1889 World’s Fair and was supposed to be dismantled after 20 years?</a:t>
            </a:r>
          </a:p>
          <a:p>
            <a:r>
              <a:rPr lang="en-US" dirty="0"/>
              <a:t>Did you know that the traditional French baguette is listed as part of UNESCO’s Intangible Cultural Heritage?</a:t>
            </a:r>
          </a:p>
          <a:p>
            <a:endParaRPr lang="ro-RO" dirty="0"/>
          </a:p>
          <a:p>
            <a:pPr marL="0" indent="0">
              <a:buNone/>
            </a:pPr>
            <a:endParaRPr lang="ro-RO" dirty="0"/>
          </a:p>
        </p:txBody>
      </p:sp>
      <p:pic>
        <p:nvPicPr>
          <p:cNvPr id="2097202" name="Picture 4" descr="Steag Franta - Vision, dimensiune 150x90cm"/>
          <p:cNvPicPr>
            <a:picLocks noChangeAspect="1" noChangeArrowheads="1"/>
          </p:cNvPicPr>
          <p:nvPr/>
        </p:nvPicPr>
        <p:blipFill>
          <a:blip r:embed="rId2"/>
          <a:srcRect/>
          <a:stretch>
            <a:fillRect/>
          </a:stretch>
        </p:blipFill>
        <p:spPr bwMode="auto">
          <a:xfrm>
            <a:off x="1426649" y="1637925"/>
            <a:ext cx="3737011" cy="1968219"/>
          </a:xfrm>
          <a:prstGeom prst="rect">
            <a:avLst/>
          </a:prstGeom>
          <a:noFill/>
        </p:spPr>
      </p:pic>
      <p:pic>
        <p:nvPicPr>
          <p:cNvPr id="2097203" name="Picture 6" descr="Emblema națională a Franței Steagul Franței Al doilea Imperiu Francez,  Franța, opera de arta, Stema png | PNGEgg"/>
          <p:cNvPicPr>
            <a:picLocks noChangeAspect="1" noChangeArrowheads="1"/>
          </p:cNvPicPr>
          <p:nvPr/>
        </p:nvPicPr>
        <p:blipFill>
          <a:blip r:embed="rId3"/>
          <a:srcRect/>
          <a:stretch>
            <a:fillRect/>
          </a:stretch>
        </p:blipFill>
        <p:spPr bwMode="auto">
          <a:xfrm>
            <a:off x="5944197" y="1637925"/>
            <a:ext cx="3784226" cy="1968219"/>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5" name="Title 1"/>
          <p:cNvSpPr>
            <a:spLocks noGrp="1"/>
          </p:cNvSpPr>
          <p:nvPr>
            <p:ph type="title"/>
          </p:nvPr>
        </p:nvSpPr>
        <p:spPr/>
        <p:txBody>
          <a:bodyPr/>
          <a:lstStyle/>
          <a:p>
            <a:pPr algn="ctr"/>
            <a:r>
              <a:rPr lang="fr-FR" dirty="0"/>
              <a:t>Grèce</a:t>
            </a:r>
            <a:br>
              <a:rPr lang="fr-FR" dirty="0"/>
            </a:br>
            <a:r>
              <a:rPr lang="fr-FR" sz="2400" dirty="0"/>
              <a:t>Balaban Teodor Constantin</a:t>
            </a:r>
            <a:br>
              <a:rPr lang="fr-FR" dirty="0"/>
            </a:br>
            <a:endParaRPr lang="ro-RO" dirty="0"/>
          </a:p>
        </p:txBody>
      </p:sp>
      <p:sp>
        <p:nvSpPr>
          <p:cNvPr id="1048676" name="Content Placeholder 2"/>
          <p:cNvSpPr>
            <a:spLocks noGrp="1"/>
          </p:cNvSpPr>
          <p:nvPr>
            <p:ph idx="1"/>
          </p:nvPr>
        </p:nvSpPr>
        <p:spPr/>
        <p:txBody>
          <a:bodyPr/>
          <a:lstStyle/>
          <a:p>
            <a:endParaRPr lang="en-US" dirty="0"/>
          </a:p>
          <a:p>
            <a:endParaRPr lang="en-US" dirty="0"/>
          </a:p>
          <a:p>
            <a:endParaRPr lang="en-US" dirty="0"/>
          </a:p>
          <a:p>
            <a:endParaRPr lang="en-US" dirty="0"/>
          </a:p>
          <a:p>
            <a:r>
              <a:rPr lang="fr-FR" dirty="0"/>
              <a:t>La </a:t>
            </a:r>
            <a:r>
              <a:rPr lang="en-US" dirty="0"/>
              <a:t>Gr</a:t>
            </a:r>
            <a:r>
              <a:rPr lang="fr-FR" dirty="0" err="1"/>
              <a:t>èce</a:t>
            </a:r>
            <a:r>
              <a:rPr lang="fr-FR" dirty="0"/>
              <a:t>, en forme longue la République Hellénique est un pays d’Europe du Sud et des Balkans. La Grèce est souvent considérée comme la première démocratie au monde, remontant au </a:t>
            </a:r>
            <a:r>
              <a:rPr lang="fr-FR" dirty="0" err="1"/>
              <a:t>V-eme</a:t>
            </a:r>
            <a:r>
              <a:rPr lang="fr-FR" dirty="0"/>
              <a:t> siècle avant J.-C. La Grèce compte actuellement 18 sites inscrits au patrimoine mondial de l'UNESCO. Deux sites répondent à la fois aux critères « culturels » et « naturels », comme le mont Athos et les Météores, et 16 sites sont exclusivement culturels.</a:t>
            </a:r>
            <a:endParaRPr lang="ro-RO" dirty="0"/>
          </a:p>
        </p:txBody>
      </p:sp>
      <p:pic>
        <p:nvPicPr>
          <p:cNvPr id="2097204" name="Picture 6"/>
          <p:cNvPicPr>
            <a:picLocks noChangeAspect="1"/>
          </p:cNvPicPr>
          <p:nvPr/>
        </p:nvPicPr>
        <p:blipFill>
          <a:blip r:embed="rId2"/>
          <a:stretch>
            <a:fillRect/>
          </a:stretch>
        </p:blipFill>
        <p:spPr>
          <a:xfrm>
            <a:off x="2039815" y="1631339"/>
            <a:ext cx="2694386" cy="1797661"/>
          </a:xfrm>
          <a:prstGeom prst="rect">
            <a:avLst/>
          </a:prstGeom>
        </p:spPr>
      </p:pic>
      <p:pic>
        <p:nvPicPr>
          <p:cNvPr id="2097205" name="Picture 4" descr="Stema Greciei[*]​"/>
          <p:cNvPicPr>
            <a:picLocks noChangeAspect="1" noChangeArrowheads="1"/>
          </p:cNvPicPr>
          <p:nvPr/>
        </p:nvPicPr>
        <p:blipFill>
          <a:blip r:embed="rId3"/>
          <a:srcRect/>
          <a:stretch>
            <a:fillRect/>
          </a:stretch>
        </p:blipFill>
        <p:spPr bwMode="auto">
          <a:xfrm>
            <a:off x="6577993" y="1637416"/>
            <a:ext cx="1762139" cy="1791584"/>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Title 1"/>
          <p:cNvSpPr>
            <a:spLocks noGrp="1"/>
          </p:cNvSpPr>
          <p:nvPr>
            <p:ph type="title"/>
          </p:nvPr>
        </p:nvSpPr>
        <p:spPr/>
        <p:txBody>
          <a:bodyPr/>
          <a:lstStyle/>
          <a:p>
            <a:pPr algn="ctr"/>
            <a:r>
              <a:rPr lang="ro-RO" dirty="0" err="1"/>
              <a:t>Greece</a:t>
            </a:r>
            <a:br>
              <a:rPr lang="fr-FR" dirty="0"/>
            </a:br>
            <a:r>
              <a:rPr lang="fr-FR" sz="2400" dirty="0"/>
              <a:t>Balaban Teodor Constantin</a:t>
            </a:r>
            <a:br>
              <a:rPr lang="fr-FR" dirty="0"/>
            </a:br>
            <a:endParaRPr lang="ro-RO" dirty="0"/>
          </a:p>
        </p:txBody>
      </p:sp>
      <p:sp>
        <p:nvSpPr>
          <p:cNvPr id="1048678" name="Content Placeholder 2"/>
          <p:cNvSpPr>
            <a:spLocks noGrp="1"/>
          </p:cNvSpPr>
          <p:nvPr>
            <p:ph idx="1"/>
          </p:nvPr>
        </p:nvSpPr>
        <p:spPr/>
        <p:txBody>
          <a:bodyPr/>
          <a:lstStyle/>
          <a:p>
            <a:endParaRPr lang="ro-RO" dirty="0"/>
          </a:p>
          <a:p>
            <a:endParaRPr lang="ro-RO" dirty="0"/>
          </a:p>
          <a:p>
            <a:endParaRPr lang="ro-RO" dirty="0"/>
          </a:p>
          <a:p>
            <a:endParaRPr lang="ro-RO" dirty="0"/>
          </a:p>
          <a:p>
            <a:r>
              <a:rPr lang="en-US" dirty="0"/>
              <a:t>Greece, in long form the Hellenic Republic is a country of southern Europe and the Balkans. Greece is often considered the world’s first democracy, dating back to the 5th century BC. Greece currently has 18 UNESCO World Heritage sites. Two sites meet both the criteria of "cultural" and "natural", such as Mount Athos and Meteora, and 16 sites are exclusively cultural.</a:t>
            </a:r>
            <a:endParaRPr lang="ro-RO" dirty="0"/>
          </a:p>
        </p:txBody>
      </p:sp>
      <p:pic>
        <p:nvPicPr>
          <p:cNvPr id="2097206" name="Picture 6"/>
          <p:cNvPicPr>
            <a:picLocks noChangeAspect="1"/>
          </p:cNvPicPr>
          <p:nvPr/>
        </p:nvPicPr>
        <p:blipFill>
          <a:blip r:embed="rId2"/>
          <a:stretch>
            <a:fillRect/>
          </a:stretch>
        </p:blipFill>
        <p:spPr>
          <a:xfrm>
            <a:off x="2039815" y="1631339"/>
            <a:ext cx="2694386" cy="1797661"/>
          </a:xfrm>
          <a:prstGeom prst="rect">
            <a:avLst/>
          </a:prstGeom>
        </p:spPr>
      </p:pic>
      <p:pic>
        <p:nvPicPr>
          <p:cNvPr id="2097207" name="Picture 4" descr="Stema Greciei[*]​"/>
          <p:cNvPicPr>
            <a:picLocks noChangeAspect="1" noChangeArrowheads="1"/>
          </p:cNvPicPr>
          <p:nvPr/>
        </p:nvPicPr>
        <p:blipFill>
          <a:blip r:embed="rId3"/>
          <a:srcRect/>
          <a:stretch>
            <a:fillRect/>
          </a:stretch>
        </p:blipFill>
        <p:spPr bwMode="auto">
          <a:xfrm>
            <a:off x="6577993" y="1637416"/>
            <a:ext cx="1762139" cy="1791584"/>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Title 1"/>
          <p:cNvSpPr>
            <a:spLocks noGrp="1"/>
          </p:cNvSpPr>
          <p:nvPr>
            <p:ph type="title"/>
          </p:nvPr>
        </p:nvSpPr>
        <p:spPr>
          <a:xfrm>
            <a:off x="1244627" y="211649"/>
            <a:ext cx="9404723" cy="1400530"/>
          </a:xfrm>
        </p:spPr>
        <p:txBody>
          <a:bodyPr/>
          <a:lstStyle/>
          <a:p>
            <a:pPr algn="ctr"/>
            <a:r>
              <a:rPr lang="en-US" dirty="0" err="1"/>
              <a:t>Hongrie</a:t>
            </a:r>
            <a:br>
              <a:rPr lang="en-US" dirty="0"/>
            </a:br>
            <a:r>
              <a:rPr lang="en-US" sz="2400" dirty="0" err="1"/>
              <a:t>Tablan</a:t>
            </a:r>
            <a:r>
              <a:rPr lang="en-US" sz="2400" dirty="0"/>
              <a:t> Victor</a:t>
            </a:r>
          </a:p>
        </p:txBody>
      </p:sp>
      <p:sp>
        <p:nvSpPr>
          <p:cNvPr id="1048680" name="Content Placeholder 2"/>
          <p:cNvSpPr>
            <a:spLocks noGrp="1"/>
          </p:cNvSpPr>
          <p:nvPr>
            <p:ph idx="1"/>
          </p:nvPr>
        </p:nvSpPr>
        <p:spPr>
          <a:xfrm>
            <a:off x="498763" y="3632661"/>
            <a:ext cx="11089177" cy="2773679"/>
          </a:xfrm>
        </p:spPr>
        <p:txBody>
          <a:bodyPr>
            <a:normAutofit/>
          </a:bodyPr>
          <a:lstStyle/>
          <a:p>
            <a:r>
              <a:rPr lang="fr-FR" dirty="0"/>
              <a:t>La Hongrie, officiellement la République de Hongrie, est un pays situé en Europe centrale.</a:t>
            </a:r>
            <a:r>
              <a:rPr lang="ro-RO" dirty="0"/>
              <a:t> </a:t>
            </a:r>
            <a:r>
              <a:rPr lang="fr-FR" dirty="0"/>
              <a:t>Sa capitale est Budapest, l’une des villes les plus importantes de la région.</a:t>
            </a:r>
            <a:br>
              <a:rPr lang="fr-FR" dirty="0"/>
            </a:br>
            <a:r>
              <a:rPr lang="fr-FR" dirty="0"/>
              <a:t>La Hongrie n’a pas d’accès à la mer et est traversée par le Danube.</a:t>
            </a:r>
            <a:r>
              <a:rPr lang="ro-RO" dirty="0"/>
              <a:t> </a:t>
            </a:r>
            <a:r>
              <a:rPr lang="fr-FR" dirty="0"/>
              <a:t>La langue officielle est le hongrois et la monnaie nationale est le forint.</a:t>
            </a:r>
            <a:r>
              <a:rPr lang="ro-RO" dirty="0"/>
              <a:t> </a:t>
            </a:r>
            <a:r>
              <a:rPr lang="fr-FR" dirty="0"/>
              <a:t>Le pays possède une histoire riche et est connu pour sa culture et son architecture.</a:t>
            </a:r>
            <a:r>
              <a:rPr lang="ro-RO" dirty="0"/>
              <a:t> </a:t>
            </a:r>
            <a:r>
              <a:rPr lang="fr-FR" dirty="0"/>
              <a:t>La Hongrie est membre de l’Union </a:t>
            </a:r>
            <a:r>
              <a:rPr lang="en-US" altLang="ro" dirty="0"/>
              <a:t>E</a:t>
            </a:r>
            <a:r>
              <a:rPr lang="fr-FR" dirty="0"/>
              <a:t>uropéenne.</a:t>
            </a:r>
            <a:endParaRPr lang="zh-CN" altLang="en-US" dirty="0"/>
          </a:p>
          <a:p>
            <a:endParaRPr lang="en-US" dirty="0"/>
          </a:p>
        </p:txBody>
      </p:sp>
      <p:pic>
        <p:nvPicPr>
          <p:cNvPr id="2097208" name="Picture 3"/>
          <p:cNvPicPr>
            <a:picLocks noChangeAspect="1"/>
          </p:cNvPicPr>
          <p:nvPr/>
        </p:nvPicPr>
        <p:blipFill>
          <a:blip r:embed="rId2"/>
          <a:stretch>
            <a:fillRect/>
          </a:stretch>
        </p:blipFill>
        <p:spPr>
          <a:xfrm>
            <a:off x="1113905" y="1612179"/>
            <a:ext cx="2701637" cy="1801092"/>
          </a:xfrm>
          <a:prstGeom prst="rect">
            <a:avLst/>
          </a:prstGeom>
        </p:spPr>
      </p:pic>
      <p:pic>
        <p:nvPicPr>
          <p:cNvPr id="2097209" name="Picture 4"/>
          <p:cNvPicPr>
            <a:picLocks noChangeAspect="1"/>
          </p:cNvPicPr>
          <p:nvPr/>
        </p:nvPicPr>
        <p:blipFill>
          <a:blip r:embed="rId3"/>
          <a:stretch>
            <a:fillRect/>
          </a:stretch>
        </p:blipFill>
        <p:spPr>
          <a:xfrm>
            <a:off x="7464829" y="1489916"/>
            <a:ext cx="1005840" cy="21427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1" name="Title 1"/>
          <p:cNvSpPr>
            <a:spLocks noGrp="1"/>
          </p:cNvSpPr>
          <p:nvPr>
            <p:ph type="title"/>
          </p:nvPr>
        </p:nvSpPr>
        <p:spPr>
          <a:xfrm>
            <a:off x="1244627" y="211649"/>
            <a:ext cx="9404723" cy="1400530"/>
          </a:xfrm>
        </p:spPr>
        <p:txBody>
          <a:bodyPr/>
          <a:lstStyle/>
          <a:p>
            <a:pPr algn="ctr"/>
            <a:r>
              <a:rPr lang="en-US" dirty="0"/>
              <a:t>Hungary</a:t>
            </a:r>
            <a:br>
              <a:rPr lang="en-US" dirty="0"/>
            </a:br>
            <a:r>
              <a:rPr lang="en-US" sz="2400" dirty="0" err="1"/>
              <a:t>Tablan</a:t>
            </a:r>
            <a:r>
              <a:rPr lang="en-US" sz="2400" dirty="0"/>
              <a:t> Victor</a:t>
            </a:r>
          </a:p>
        </p:txBody>
      </p:sp>
      <p:sp>
        <p:nvSpPr>
          <p:cNvPr id="1048682" name="Content Placeholder 2"/>
          <p:cNvSpPr>
            <a:spLocks noGrp="1"/>
          </p:cNvSpPr>
          <p:nvPr>
            <p:ph idx="1"/>
          </p:nvPr>
        </p:nvSpPr>
        <p:spPr>
          <a:xfrm>
            <a:off x="498763" y="3632661"/>
            <a:ext cx="11089177" cy="2773679"/>
          </a:xfrm>
        </p:spPr>
        <p:txBody>
          <a:bodyPr>
            <a:normAutofit/>
          </a:bodyPr>
          <a:lstStyle/>
          <a:p>
            <a:pPr marL="0" indent="-36000">
              <a:spcBef>
                <a:spcPts val="0"/>
              </a:spcBef>
            </a:pPr>
            <a:r>
              <a:rPr lang="en-US" dirty="0"/>
              <a:t>Hungary, officially the Republic of Hungary, is a country located in Central Europe. </a:t>
            </a:r>
          </a:p>
          <a:p>
            <a:pPr marL="0" indent="-36000">
              <a:spcBef>
                <a:spcPts val="0"/>
              </a:spcBef>
            </a:pPr>
            <a:r>
              <a:rPr lang="en-US" dirty="0"/>
              <a:t>Its capital is Budapest, one of the most important cities in the region. </a:t>
            </a:r>
          </a:p>
          <a:p>
            <a:pPr marL="0" indent="-36000">
              <a:spcBef>
                <a:spcPts val="0"/>
              </a:spcBef>
            </a:pPr>
            <a:r>
              <a:rPr lang="en-US" dirty="0"/>
              <a:t>Hungary is landlocked and is bisected by the Danube River. </a:t>
            </a:r>
          </a:p>
          <a:p>
            <a:pPr marL="0" indent="-36000">
              <a:spcBef>
                <a:spcPts val="0"/>
              </a:spcBef>
            </a:pPr>
            <a:r>
              <a:rPr lang="en-US" dirty="0"/>
              <a:t>The official language is Hungarian, and the national currency is the forint. </a:t>
            </a:r>
          </a:p>
          <a:p>
            <a:pPr marL="0" indent="-36000">
              <a:spcBef>
                <a:spcPts val="0"/>
              </a:spcBef>
            </a:pPr>
            <a:r>
              <a:rPr lang="en-US" dirty="0"/>
              <a:t>The country has a rich history and is known for its culture and architecture. </a:t>
            </a:r>
          </a:p>
          <a:p>
            <a:pPr marL="0" indent="-36000">
              <a:spcBef>
                <a:spcPts val="0"/>
              </a:spcBef>
            </a:pPr>
            <a:r>
              <a:rPr lang="en-US" dirty="0"/>
              <a:t>Hungary is a member of the European Union.</a:t>
            </a:r>
          </a:p>
        </p:txBody>
      </p:sp>
      <p:pic>
        <p:nvPicPr>
          <p:cNvPr id="2097210" name="Picture 3"/>
          <p:cNvPicPr>
            <a:picLocks noChangeAspect="1"/>
          </p:cNvPicPr>
          <p:nvPr/>
        </p:nvPicPr>
        <p:blipFill>
          <a:blip r:embed="rId2"/>
          <a:stretch>
            <a:fillRect/>
          </a:stretch>
        </p:blipFill>
        <p:spPr>
          <a:xfrm>
            <a:off x="1113905" y="1612179"/>
            <a:ext cx="2701637" cy="1801092"/>
          </a:xfrm>
          <a:prstGeom prst="rect">
            <a:avLst/>
          </a:prstGeom>
        </p:spPr>
      </p:pic>
      <p:pic>
        <p:nvPicPr>
          <p:cNvPr id="2097211" name="Picture 4"/>
          <p:cNvPicPr>
            <a:picLocks noChangeAspect="1"/>
          </p:cNvPicPr>
          <p:nvPr/>
        </p:nvPicPr>
        <p:blipFill>
          <a:blip r:embed="rId3"/>
          <a:stretch>
            <a:fillRect/>
          </a:stretch>
        </p:blipFill>
        <p:spPr>
          <a:xfrm>
            <a:off x="7464829" y="1489916"/>
            <a:ext cx="1005840" cy="21427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Title 3"/>
          <p:cNvSpPr>
            <a:spLocks noGrp="1"/>
          </p:cNvSpPr>
          <p:nvPr>
            <p:ph type="title"/>
          </p:nvPr>
        </p:nvSpPr>
        <p:spPr>
          <a:xfrm>
            <a:off x="1446475" y="615553"/>
            <a:ext cx="9185595" cy="609601"/>
          </a:xfrm>
        </p:spPr>
        <p:txBody>
          <a:bodyPr/>
          <a:lstStyle/>
          <a:p>
            <a:pPr algn="ctr"/>
            <a:r>
              <a:rPr lang="ro-RO" dirty="0"/>
              <a:t>Irlande</a:t>
            </a:r>
            <a:br>
              <a:rPr lang="en-US" dirty="0"/>
            </a:br>
            <a:endParaRPr lang="ro-RO" dirty="0"/>
          </a:p>
        </p:txBody>
      </p:sp>
      <p:sp>
        <p:nvSpPr>
          <p:cNvPr id="1048670" name="Content Placeholder 4"/>
          <p:cNvSpPr>
            <a:spLocks noGrp="1"/>
          </p:cNvSpPr>
          <p:nvPr>
            <p:ph idx="1"/>
          </p:nvPr>
        </p:nvSpPr>
        <p:spPr>
          <a:xfrm>
            <a:off x="1150374" y="3844814"/>
            <a:ext cx="8900460" cy="2880451"/>
          </a:xfrm>
        </p:spPr>
        <p:txBody>
          <a:bodyPr>
            <a:normAutofit/>
          </a:bodyPr>
          <a:lstStyle/>
          <a:p>
            <a:endParaRPr lang="ro-RO" dirty="0"/>
          </a:p>
          <a:p>
            <a:endParaRPr lang="ro-RO" dirty="0"/>
          </a:p>
          <a:p>
            <a:endParaRPr lang="ro-RO" dirty="0"/>
          </a:p>
          <a:p>
            <a:endParaRPr lang="ro-RO" dirty="0"/>
          </a:p>
          <a:p>
            <a:endParaRPr lang="ro-RO" dirty="0"/>
          </a:p>
          <a:p>
            <a:endParaRPr lang="ro-RO" dirty="0"/>
          </a:p>
          <a:p>
            <a:pPr marL="0" indent="0">
              <a:buNone/>
            </a:pPr>
            <a:endParaRPr lang="ro-RO" dirty="0"/>
          </a:p>
        </p:txBody>
      </p:sp>
      <p:sp>
        <p:nvSpPr>
          <p:cNvPr id="1048671" name="TextBox 1"/>
          <p:cNvSpPr txBox="1"/>
          <p:nvPr/>
        </p:nvSpPr>
        <p:spPr>
          <a:xfrm>
            <a:off x="4033491" y="1120671"/>
            <a:ext cx="4011561" cy="471807"/>
          </a:xfrm>
          <a:prstGeom prst="rect">
            <a:avLst/>
          </a:prstGeom>
          <a:noFill/>
        </p:spPr>
        <p:txBody>
          <a:bodyPr wrap="square" rtlCol="0">
            <a:spAutoFit/>
          </a:bodyPr>
          <a:lstStyle/>
          <a:p>
            <a:pPr algn="ctr"/>
            <a:r>
              <a:rPr lang="ro-RO" sz="2400" dirty="0"/>
              <a:t>Iftime </a:t>
            </a:r>
            <a:r>
              <a:rPr lang="ro-RO" sz="2400" dirty="0">
                <a:latin typeface="+mj-lt"/>
              </a:rPr>
              <a:t>Veronica</a:t>
            </a:r>
            <a:endParaRPr lang="en-GB" sz="2400" dirty="0">
              <a:latin typeface="+mj-lt"/>
            </a:endParaRPr>
          </a:p>
        </p:txBody>
      </p:sp>
      <p:pic>
        <p:nvPicPr>
          <p:cNvPr id="2097200" name="Picture 2"/>
          <p:cNvPicPr>
            <a:picLocks noChangeAspect="1"/>
          </p:cNvPicPr>
          <p:nvPr/>
        </p:nvPicPr>
        <p:blipFill>
          <a:blip r:embed="rId2"/>
          <a:stretch>
            <a:fillRect/>
          </a:stretch>
        </p:blipFill>
        <p:spPr>
          <a:xfrm>
            <a:off x="1446475" y="1687863"/>
            <a:ext cx="3835188" cy="1917594"/>
          </a:xfrm>
          <a:prstGeom prst="rect">
            <a:avLst/>
          </a:prstGeom>
        </p:spPr>
      </p:pic>
      <p:pic>
        <p:nvPicPr>
          <p:cNvPr id="2097201" name="Picture 9"/>
          <p:cNvPicPr>
            <a:picLocks noChangeAspect="1"/>
          </p:cNvPicPr>
          <p:nvPr/>
        </p:nvPicPr>
        <p:blipFill>
          <a:blip r:embed="rId3"/>
          <a:stretch>
            <a:fillRect/>
          </a:stretch>
        </p:blipFill>
        <p:spPr>
          <a:xfrm>
            <a:off x="7355212" y="1592478"/>
            <a:ext cx="3386805" cy="2252336"/>
          </a:xfrm>
          <a:prstGeom prst="rect">
            <a:avLst/>
          </a:prstGeom>
        </p:spPr>
      </p:pic>
      <p:sp>
        <p:nvSpPr>
          <p:cNvPr id="1048672" name="TextBox 11"/>
          <p:cNvSpPr txBox="1"/>
          <p:nvPr/>
        </p:nvSpPr>
        <p:spPr>
          <a:xfrm>
            <a:off x="1707964" y="3909929"/>
            <a:ext cx="8688461" cy="1615441"/>
          </a:xfrm>
          <a:prstGeom prst="rect">
            <a:avLst/>
          </a:prstGeom>
          <a:noFill/>
        </p:spPr>
        <p:txBody>
          <a:bodyPr wrap="square">
            <a:spAutoFit/>
          </a:bodyPr>
          <a:lstStyle/>
          <a:p>
            <a:pPr marL="342900" indent="-342900">
              <a:buFont typeface="Wingdings" panose="05000000000000000000" pitchFamily="2" charset="2"/>
              <a:buChar char="Ø"/>
            </a:pPr>
            <a:r>
              <a:rPr lang="fr-FR" sz="2000" dirty="0">
                <a:solidFill>
                  <a:srgbClr val="E6E8F0"/>
                </a:solidFill>
                <a:latin typeface="+mj-lt"/>
              </a:rPr>
              <a:t>  En Irlande, il y a un phare, le phare de Hook, qui est l’un des plus anciens phares en activité au monde, guidant les navires depuis plus de 800 ans ? Il y a aussi ici une tombe préhistorique, Newgrange, plus ancienne que Stonehenge et les grandes pyramides de Gizeh, construite de façon à ne pouvoir être parfaitement éclairée qu’au solstice d’hiver. </a:t>
            </a:r>
            <a:endParaRPr lang="en-GB" sz="2000"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Title 3"/>
          <p:cNvSpPr>
            <a:spLocks noGrp="1"/>
          </p:cNvSpPr>
          <p:nvPr>
            <p:ph type="title"/>
          </p:nvPr>
        </p:nvSpPr>
        <p:spPr>
          <a:xfrm>
            <a:off x="1446475" y="615553"/>
            <a:ext cx="9185595" cy="609601"/>
          </a:xfrm>
        </p:spPr>
        <p:txBody>
          <a:bodyPr/>
          <a:lstStyle/>
          <a:p>
            <a:pPr algn="ctr"/>
            <a:r>
              <a:rPr lang="ro-RO" dirty="0"/>
              <a:t>Ir</a:t>
            </a:r>
            <a:r>
              <a:rPr lang="en-GB" dirty="0"/>
              <a:t>eland</a:t>
            </a:r>
            <a:br>
              <a:rPr lang="en-US" dirty="0"/>
            </a:br>
            <a:endParaRPr lang="ro-RO" dirty="0"/>
          </a:p>
        </p:txBody>
      </p:sp>
      <p:sp>
        <p:nvSpPr>
          <p:cNvPr id="1048664" name="Content Placeholder 4"/>
          <p:cNvSpPr>
            <a:spLocks noGrp="1"/>
          </p:cNvSpPr>
          <p:nvPr>
            <p:ph idx="1"/>
          </p:nvPr>
        </p:nvSpPr>
        <p:spPr>
          <a:xfrm>
            <a:off x="1150374" y="3844814"/>
            <a:ext cx="8900460" cy="2880451"/>
          </a:xfrm>
        </p:spPr>
        <p:txBody>
          <a:bodyPr>
            <a:normAutofit/>
          </a:bodyPr>
          <a:lstStyle/>
          <a:p>
            <a:endParaRPr lang="ro-RO" dirty="0"/>
          </a:p>
          <a:p>
            <a:endParaRPr lang="ro-RO" dirty="0"/>
          </a:p>
          <a:p>
            <a:endParaRPr lang="ro-RO" dirty="0"/>
          </a:p>
          <a:p>
            <a:endParaRPr lang="ro-RO" dirty="0"/>
          </a:p>
          <a:p>
            <a:endParaRPr lang="ro-RO" dirty="0"/>
          </a:p>
          <a:p>
            <a:endParaRPr lang="ro-RO" dirty="0"/>
          </a:p>
          <a:p>
            <a:pPr marL="0" indent="0">
              <a:buNone/>
            </a:pPr>
            <a:endParaRPr lang="ro-RO" dirty="0"/>
          </a:p>
        </p:txBody>
      </p:sp>
      <p:sp>
        <p:nvSpPr>
          <p:cNvPr id="1048665" name="TextBox 1"/>
          <p:cNvSpPr txBox="1"/>
          <p:nvPr/>
        </p:nvSpPr>
        <p:spPr>
          <a:xfrm>
            <a:off x="4033491" y="1120671"/>
            <a:ext cx="4011561" cy="471807"/>
          </a:xfrm>
          <a:prstGeom prst="rect">
            <a:avLst/>
          </a:prstGeom>
          <a:noFill/>
        </p:spPr>
        <p:txBody>
          <a:bodyPr wrap="square" rtlCol="0">
            <a:spAutoFit/>
          </a:bodyPr>
          <a:lstStyle/>
          <a:p>
            <a:pPr algn="ctr"/>
            <a:r>
              <a:rPr lang="ro-RO" sz="2400" dirty="0"/>
              <a:t>Iftime </a:t>
            </a:r>
            <a:r>
              <a:rPr lang="ro-RO" sz="2400" dirty="0">
                <a:latin typeface="+mj-lt"/>
              </a:rPr>
              <a:t>Veronica</a:t>
            </a:r>
            <a:endParaRPr lang="en-GB" sz="2400" dirty="0">
              <a:latin typeface="+mj-lt"/>
            </a:endParaRPr>
          </a:p>
        </p:txBody>
      </p:sp>
      <p:pic>
        <p:nvPicPr>
          <p:cNvPr id="2097196" name="Picture 2"/>
          <p:cNvPicPr>
            <a:picLocks noChangeAspect="1"/>
          </p:cNvPicPr>
          <p:nvPr/>
        </p:nvPicPr>
        <p:blipFill>
          <a:blip r:embed="rId2"/>
          <a:stretch>
            <a:fillRect/>
          </a:stretch>
        </p:blipFill>
        <p:spPr>
          <a:xfrm>
            <a:off x="1446475" y="1687863"/>
            <a:ext cx="3835188" cy="1917594"/>
          </a:xfrm>
          <a:prstGeom prst="rect">
            <a:avLst/>
          </a:prstGeom>
        </p:spPr>
      </p:pic>
      <p:pic>
        <p:nvPicPr>
          <p:cNvPr id="2097197" name="Picture 9"/>
          <p:cNvPicPr>
            <a:picLocks noChangeAspect="1"/>
          </p:cNvPicPr>
          <p:nvPr/>
        </p:nvPicPr>
        <p:blipFill>
          <a:blip r:embed="rId3"/>
          <a:stretch>
            <a:fillRect/>
          </a:stretch>
        </p:blipFill>
        <p:spPr>
          <a:xfrm>
            <a:off x="7355212" y="1592478"/>
            <a:ext cx="3386805" cy="2252336"/>
          </a:xfrm>
          <a:prstGeom prst="rect">
            <a:avLst/>
          </a:prstGeom>
        </p:spPr>
      </p:pic>
      <p:sp>
        <p:nvSpPr>
          <p:cNvPr id="1048666" name="TextBox 11"/>
          <p:cNvSpPr txBox="1"/>
          <p:nvPr/>
        </p:nvSpPr>
        <p:spPr>
          <a:xfrm>
            <a:off x="1707964" y="3909929"/>
            <a:ext cx="8688461" cy="1938992"/>
          </a:xfrm>
          <a:prstGeom prst="rect">
            <a:avLst/>
          </a:prstGeom>
          <a:noFill/>
        </p:spPr>
        <p:txBody>
          <a:bodyPr wrap="square">
            <a:spAutoFit/>
          </a:bodyPr>
          <a:lstStyle/>
          <a:p>
            <a:pPr marL="342900" indent="-342900">
              <a:buFont typeface="Wingdings" panose="05000000000000000000" pitchFamily="2" charset="2"/>
              <a:buChar char="Ø"/>
            </a:pPr>
            <a:r>
              <a:rPr lang="fr-FR" sz="2000" dirty="0">
                <a:solidFill>
                  <a:srgbClr val="E6E8F0"/>
                </a:solidFill>
                <a:latin typeface="+mj-lt"/>
              </a:rPr>
              <a:t>  </a:t>
            </a:r>
            <a:r>
              <a:rPr lang="en-GB" sz="2000" dirty="0">
                <a:solidFill>
                  <a:srgbClr val="E6E8F0"/>
                </a:solidFill>
                <a:latin typeface="+mj-lt"/>
              </a:rPr>
              <a:t>In Ireland, there is a lighthouse, the Hook Lighthouse, which is one of the oldest working lighthouses in the world, guiding ships for over 800 years. There is also a prehistoric tomb here, Newgrange, older than Stonehenge and the Great Pyramids of Giza, built so that it could only be perfectly lit on the winter solstice. Ireland is home to over 30,000 castles and ruins.</a:t>
            </a:r>
            <a:endParaRPr lang="en-GB" sz="2000"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extBox 3"/>
          <p:cNvSpPr txBox="1"/>
          <p:nvPr/>
        </p:nvSpPr>
        <p:spPr>
          <a:xfrm>
            <a:off x="4506873" y="228370"/>
            <a:ext cx="1960880" cy="1069340"/>
          </a:xfrm>
          <a:prstGeom prst="rect">
            <a:avLst/>
          </a:prstGeom>
          <a:noFill/>
        </p:spPr>
        <p:txBody>
          <a:bodyPr wrap="none" rtlCol="0">
            <a:spAutoFit/>
          </a:bodyPr>
          <a:lstStyle/>
          <a:p>
            <a:pPr algn="ctr"/>
            <a:r>
              <a:rPr lang="en-US" sz="4200" dirty="0"/>
              <a:t>Albania</a:t>
            </a:r>
            <a:endParaRPr lang="ro-RO" sz="4200" dirty="0"/>
          </a:p>
          <a:p>
            <a:pPr algn="ctr"/>
            <a:r>
              <a:rPr lang="en-US" sz="2400" dirty="0"/>
              <a:t>Arsene Luca</a:t>
            </a:r>
          </a:p>
        </p:txBody>
      </p:sp>
      <p:pic>
        <p:nvPicPr>
          <p:cNvPr id="2097159" name="Picture 8"/>
          <p:cNvPicPr>
            <a:picLocks noChangeAspect="1"/>
          </p:cNvPicPr>
          <p:nvPr/>
        </p:nvPicPr>
        <p:blipFill>
          <a:blip r:embed="rId3"/>
          <a:stretch>
            <a:fillRect/>
          </a:stretch>
        </p:blipFill>
        <p:spPr>
          <a:xfrm>
            <a:off x="1190244" y="1342168"/>
            <a:ext cx="3326247" cy="2432755"/>
          </a:xfrm>
          <a:prstGeom prst="rect">
            <a:avLst/>
          </a:prstGeom>
        </p:spPr>
      </p:pic>
      <p:pic>
        <p:nvPicPr>
          <p:cNvPr id="2097160" name="Picture 10"/>
          <p:cNvPicPr>
            <a:picLocks noChangeAspect="1"/>
          </p:cNvPicPr>
          <p:nvPr/>
        </p:nvPicPr>
        <p:blipFill>
          <a:blip r:embed="rId4"/>
          <a:stretch>
            <a:fillRect/>
          </a:stretch>
        </p:blipFill>
        <p:spPr>
          <a:xfrm>
            <a:off x="6728955" y="1342169"/>
            <a:ext cx="2212465" cy="2438558"/>
          </a:xfrm>
          <a:prstGeom prst="rect">
            <a:avLst/>
          </a:prstGeom>
        </p:spPr>
      </p:pic>
      <p:sp>
        <p:nvSpPr>
          <p:cNvPr id="1048596" name="TextBox 11"/>
          <p:cNvSpPr txBox="1"/>
          <p:nvPr/>
        </p:nvSpPr>
        <p:spPr>
          <a:xfrm>
            <a:off x="1190244" y="3780727"/>
            <a:ext cx="9811512" cy="1958341"/>
          </a:xfrm>
          <a:prstGeom prst="rect">
            <a:avLst/>
          </a:prstGeom>
          <a:noFill/>
        </p:spPr>
        <p:txBody>
          <a:bodyPr wrap="square" rtlCol="0">
            <a:spAutoFit/>
          </a:bodyPr>
          <a:lstStyle/>
          <a:p>
            <a:r>
              <a:rPr lang="en-US" dirty="0"/>
              <a:t>Every May 9th, Albania celebrates Europe Day to reaffirm its strong commitment to integration into the European family. Since 2014, the country has officially held candidate status, making this celebration a symbol of hope and future reforms. In Tirana, Europe House becomes the center of the festivities, hosting debates and cultural activities for citizens. The celebrations highlight unity, peace, and democracy—values ​​that Albania strives to strengthen through its institutions. </a:t>
            </a:r>
            <a:r>
              <a:rPr lang="en-US"/>
              <a:t>This date also underscores the importance of EU investment and development aid in modernizing the country.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Title 3"/>
          <p:cNvSpPr>
            <a:spLocks noGrp="1"/>
          </p:cNvSpPr>
          <p:nvPr>
            <p:ph type="title"/>
          </p:nvPr>
        </p:nvSpPr>
        <p:spPr/>
        <p:txBody>
          <a:bodyPr/>
          <a:lstStyle/>
          <a:p>
            <a:pPr algn="ctr"/>
            <a:r>
              <a:rPr lang="en-US" dirty="0" err="1"/>
              <a:t>Island</a:t>
            </a:r>
            <a:r>
              <a:rPr lang="en-US" altLang="ro" dirty="0" err="1"/>
              <a:t>e</a:t>
            </a:r>
            <a:br>
              <a:rPr lang="en-US" dirty="0"/>
            </a:br>
            <a:r>
              <a:rPr lang="en-US" sz="2400" dirty="0"/>
              <a:t>Apetri Ilie Rares Ioan</a:t>
            </a:r>
            <a:endParaRPr lang="ro-RO" sz="2400" dirty="0"/>
          </a:p>
        </p:txBody>
      </p:sp>
      <p:sp>
        <p:nvSpPr>
          <p:cNvPr id="1048668" name="Content Placeholder 4"/>
          <p:cNvSpPr>
            <a:spLocks noGrp="1"/>
          </p:cNvSpPr>
          <p:nvPr>
            <p:ph idx="1"/>
          </p:nvPr>
        </p:nvSpPr>
        <p:spPr>
          <a:xfrm>
            <a:off x="1104293" y="2043086"/>
            <a:ext cx="8946541" cy="4682179"/>
          </a:xfrm>
        </p:spPr>
        <p:txBody>
          <a:bodyPr>
            <a:normAutofit/>
          </a:bodyPr>
          <a:lstStyle/>
          <a:p>
            <a:endParaRPr lang="ro-RO" dirty="0"/>
          </a:p>
          <a:p>
            <a:endParaRPr lang="ro-RO" dirty="0"/>
          </a:p>
          <a:p>
            <a:endParaRPr lang="en-US" dirty="0"/>
          </a:p>
          <a:p>
            <a:endParaRPr lang="en-US" dirty="0"/>
          </a:p>
          <a:p>
            <a:r>
              <a:rPr lang="fr-FR" sz="1700" dirty="0"/>
              <a:t>Origine : L'île est née d'éruptions volcaniques sur la dorsale médio-atlantique il y a 18 millions d'années.</a:t>
            </a:r>
          </a:p>
          <a:p>
            <a:r>
              <a:rPr lang="fr-FR" sz="1700" dirty="0"/>
              <a:t>Peuplement : Colonisée dès 874 par des Vikings norvégiens fuyant la tyrannie.</a:t>
            </a:r>
          </a:p>
          <a:p>
            <a:r>
              <a:rPr lang="fr-FR" sz="1700" dirty="0"/>
              <a:t>Démocratie : En 930, ils créent l'</a:t>
            </a:r>
            <a:r>
              <a:rPr lang="fr-FR" sz="1700" dirty="0" err="1"/>
              <a:t>Althing</a:t>
            </a:r>
            <a:r>
              <a:rPr lang="fr-FR" sz="1700" dirty="0"/>
              <a:t>, l'un des plus vieux parlements au monde.</a:t>
            </a:r>
          </a:p>
          <a:p>
            <a:r>
              <a:rPr lang="fr-FR" sz="1700" dirty="0"/>
              <a:t>Indépendance : Longtemps sous domination danoise, l'Islande devient une république en 1944.</a:t>
            </a:r>
          </a:p>
          <a:p>
            <a:r>
              <a:rPr lang="fr-FR" sz="1700" dirty="0"/>
              <a:t>Monnaie : La couronne islandaise (</a:t>
            </a:r>
            <a:r>
              <a:rPr lang="fr-FR" sz="1700" dirty="0" err="1"/>
              <a:t>Króna</a:t>
            </a:r>
            <a:r>
              <a:rPr lang="fr-FR" sz="1700" dirty="0"/>
              <a:t>) illustre leur culture ; le billet de 5000 ISK représente Ragnheiður Jónsdóttir, une célèbre couturière du XVIIe siècle.</a:t>
            </a:r>
          </a:p>
          <a:p>
            <a:endParaRPr lang="en-US" dirty="0"/>
          </a:p>
        </p:txBody>
      </p:sp>
      <p:pic>
        <p:nvPicPr>
          <p:cNvPr id="2097198" name="Picture 2"/>
          <p:cNvPicPr>
            <a:picLocks noChangeAspect="1"/>
          </p:cNvPicPr>
          <p:nvPr/>
        </p:nvPicPr>
        <p:blipFill>
          <a:blip r:embed="rId2"/>
          <a:stretch>
            <a:fillRect/>
          </a:stretch>
        </p:blipFill>
        <p:spPr>
          <a:xfrm>
            <a:off x="2066833" y="1798891"/>
            <a:ext cx="3034550" cy="1883830"/>
          </a:xfrm>
          <a:prstGeom prst="rect">
            <a:avLst/>
          </a:prstGeom>
        </p:spPr>
      </p:pic>
      <p:pic>
        <p:nvPicPr>
          <p:cNvPr id="2097199" name="Picture 10"/>
          <p:cNvPicPr>
            <a:picLocks noChangeAspect="1"/>
          </p:cNvPicPr>
          <p:nvPr/>
        </p:nvPicPr>
        <p:blipFill>
          <a:blip r:embed="rId3"/>
          <a:stretch>
            <a:fillRect/>
          </a:stretch>
        </p:blipFill>
        <p:spPr>
          <a:xfrm>
            <a:off x="6063924" y="1795990"/>
            <a:ext cx="2822902" cy="18867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3" name="Title 3"/>
          <p:cNvSpPr>
            <a:spLocks noGrp="1"/>
          </p:cNvSpPr>
          <p:nvPr>
            <p:ph type="title"/>
          </p:nvPr>
        </p:nvSpPr>
        <p:spPr/>
        <p:txBody>
          <a:bodyPr/>
          <a:lstStyle/>
          <a:p>
            <a:pPr algn="ctr"/>
            <a:r>
              <a:rPr lang="en-US" dirty="0"/>
              <a:t>Iceland</a:t>
            </a:r>
            <a:br>
              <a:rPr lang="en-US" dirty="0"/>
            </a:br>
            <a:r>
              <a:rPr lang="en-US" sz="2400" dirty="0"/>
              <a:t>Apetri Ilie Rares Ioan</a:t>
            </a:r>
            <a:endParaRPr lang="ro-RO" sz="2400" dirty="0"/>
          </a:p>
        </p:txBody>
      </p:sp>
      <p:sp>
        <p:nvSpPr>
          <p:cNvPr id="1048684" name="Content Placeholder 4"/>
          <p:cNvSpPr>
            <a:spLocks noGrp="1"/>
          </p:cNvSpPr>
          <p:nvPr>
            <p:ph idx="1"/>
          </p:nvPr>
        </p:nvSpPr>
        <p:spPr>
          <a:xfrm>
            <a:off x="1104293" y="2018581"/>
            <a:ext cx="8946541" cy="4706684"/>
          </a:xfrm>
        </p:spPr>
        <p:txBody>
          <a:bodyPr>
            <a:normAutofit fontScale="90000" lnSpcReduction="20000"/>
          </a:bodyPr>
          <a:lstStyle/>
          <a:p>
            <a:endParaRPr lang="ro-RO" dirty="0"/>
          </a:p>
          <a:p>
            <a:endParaRPr lang="ro-RO" dirty="0"/>
          </a:p>
          <a:p>
            <a:endParaRPr lang="en-US" dirty="0"/>
          </a:p>
          <a:p>
            <a:endParaRPr lang="en-US" dirty="0"/>
          </a:p>
          <a:p>
            <a:pPr marL="0" indent="0">
              <a:buNone/>
            </a:pPr>
            <a:endParaRPr lang="en-US" dirty="0"/>
          </a:p>
          <a:p>
            <a:r>
              <a:rPr lang="en-US" dirty="0"/>
              <a:t>Origin: The island was formed by volcanic eruptions on the Mid-Atlantic Ridge 18 million years ago.</a:t>
            </a:r>
          </a:p>
          <a:p>
            <a:r>
              <a:rPr lang="en-US" dirty="0"/>
              <a:t>Settlement: Colonized as early as 874 by Norwegian Vikings fleeing tyranny.</a:t>
            </a:r>
          </a:p>
          <a:p>
            <a:r>
              <a:rPr lang="en-US" dirty="0"/>
              <a:t>Democracy: In 930, they created the Althing, one of the oldest parliaments in the world.</a:t>
            </a:r>
          </a:p>
          <a:p>
            <a:r>
              <a:rPr lang="en-US" dirty="0"/>
              <a:t>Independence: After long being under Danish rule, Iceland became a republic in 1944.</a:t>
            </a:r>
          </a:p>
          <a:p>
            <a:r>
              <a:rPr lang="en-US" dirty="0"/>
              <a:t>Currency: The Icelandic </a:t>
            </a:r>
            <a:r>
              <a:rPr lang="en-US" dirty="0" err="1"/>
              <a:t>króna</a:t>
            </a:r>
            <a:r>
              <a:rPr lang="en-US" dirty="0"/>
              <a:t> (</a:t>
            </a:r>
            <a:r>
              <a:rPr lang="en-US" dirty="0" err="1"/>
              <a:t>Króna</a:t>
            </a:r>
            <a:r>
              <a:rPr lang="en-US" dirty="0"/>
              <a:t>) reflects their culture; the 5000 ISK banknote features Ragnheiður Jónsdóttir, a famous 17th-century seamstress.</a:t>
            </a:r>
          </a:p>
          <a:p>
            <a:endParaRPr lang="en-US" dirty="0"/>
          </a:p>
        </p:txBody>
      </p:sp>
      <p:pic>
        <p:nvPicPr>
          <p:cNvPr id="2097212" name="Picture 2"/>
          <p:cNvPicPr>
            <a:picLocks noChangeAspect="1"/>
          </p:cNvPicPr>
          <p:nvPr/>
        </p:nvPicPr>
        <p:blipFill>
          <a:blip r:embed="rId2"/>
          <a:stretch>
            <a:fillRect/>
          </a:stretch>
        </p:blipFill>
        <p:spPr>
          <a:xfrm>
            <a:off x="2066833" y="1798891"/>
            <a:ext cx="3034550" cy="1883830"/>
          </a:xfrm>
          <a:prstGeom prst="rect">
            <a:avLst/>
          </a:prstGeom>
        </p:spPr>
      </p:pic>
      <p:pic>
        <p:nvPicPr>
          <p:cNvPr id="2097213" name="Picture 10"/>
          <p:cNvPicPr>
            <a:picLocks noChangeAspect="1"/>
          </p:cNvPicPr>
          <p:nvPr/>
        </p:nvPicPr>
        <p:blipFill>
          <a:blip r:embed="rId3"/>
          <a:stretch>
            <a:fillRect/>
          </a:stretch>
        </p:blipFill>
        <p:spPr>
          <a:xfrm>
            <a:off x="6063924" y="1795990"/>
            <a:ext cx="2822902" cy="18867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4" name="Picture 4" descr="Italia - Wikipedia"/>
          <p:cNvPicPr>
            <a:picLocks noChangeAspect="1" noChangeArrowheads="1"/>
          </p:cNvPicPr>
          <p:nvPr/>
        </p:nvPicPr>
        <p:blipFill>
          <a:blip r:embed="rId2"/>
          <a:srcRect/>
          <a:stretch>
            <a:fillRect/>
          </a:stretch>
        </p:blipFill>
        <p:spPr bwMode="auto">
          <a:xfrm>
            <a:off x="1715028" y="1512521"/>
            <a:ext cx="2461424" cy="1557338"/>
          </a:xfrm>
          <a:prstGeom prst="rect">
            <a:avLst/>
          </a:prstGeom>
          <a:noFill/>
        </p:spPr>
      </p:pic>
      <p:pic>
        <p:nvPicPr>
          <p:cNvPr id="2097215" name="Picture 6" descr="Emblema Italiei png | PNGEgg"/>
          <p:cNvPicPr>
            <a:picLocks noChangeAspect="1" noChangeArrowheads="1"/>
          </p:cNvPicPr>
          <p:nvPr/>
        </p:nvPicPr>
        <p:blipFill>
          <a:blip r:embed="rId3"/>
          <a:srcRect/>
          <a:stretch>
            <a:fillRect/>
          </a:stretch>
        </p:blipFill>
        <p:spPr bwMode="auto">
          <a:xfrm>
            <a:off x="6484938" y="986264"/>
            <a:ext cx="3495675" cy="24280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48690" name="Title 1"/>
          <p:cNvSpPr>
            <a:spLocks noGrp="1"/>
          </p:cNvSpPr>
          <p:nvPr>
            <p:ph type="title"/>
          </p:nvPr>
        </p:nvSpPr>
        <p:spPr>
          <a:xfrm>
            <a:off x="1154955" y="219075"/>
            <a:ext cx="8292258" cy="1981200"/>
          </a:xfrm>
        </p:spPr>
        <p:txBody>
          <a:bodyPr/>
          <a:lstStyle/>
          <a:p>
            <a:pPr algn="ctr"/>
            <a:r>
              <a:rPr lang="fr-FR" sz="4200" dirty="0"/>
              <a:t>Italie</a:t>
            </a:r>
            <a:br>
              <a:rPr lang="fr-FR" sz="4200" dirty="0"/>
            </a:br>
            <a:r>
              <a:rPr lang="fr-FR" sz="2400" dirty="0"/>
              <a:t>Mitrea Alexandru</a:t>
            </a:r>
            <a:br>
              <a:rPr lang="fr-FR" sz="4200" dirty="0"/>
            </a:br>
            <a:endParaRPr lang="en-US" sz="4200" dirty="0"/>
          </a:p>
        </p:txBody>
      </p:sp>
      <p:sp>
        <p:nvSpPr>
          <p:cNvPr id="1048691" name="Rectangle 7"/>
          <p:cNvSpPr>
            <a:spLocks noGrp="1" noChangeArrowheads="1"/>
          </p:cNvSpPr>
          <p:nvPr>
            <p:ph type="body" sz="half" idx="2"/>
          </p:nvPr>
        </p:nvSpPr>
        <p:spPr bwMode="auto">
          <a:xfrm>
            <a:off x="1155700" y="3695731"/>
            <a:ext cx="8950325" cy="2133538"/>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0" tIns="101568"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600" i="0" u="none" strike="noStrike" cap="none" normalizeH="0" baseline="0" dirty="0">
                <a:ln>
                  <a:noFill/>
                </a:ln>
                <a:solidFill>
                  <a:schemeClr val="tx1"/>
                </a:solidFill>
                <a:effectLst/>
              </a:rPr>
              <a:t>Plus de 600 types de pâtes : Les </a:t>
            </a:r>
            <a:r>
              <a:rPr kumimoji="0" lang="en-US" altLang="en-US" sz="1600" i="0" u="none" strike="noStrike" cap="none" normalizeH="0" baseline="0" dirty="0" err="1">
                <a:ln>
                  <a:noFill/>
                </a:ln>
                <a:solidFill>
                  <a:schemeClr val="tx1"/>
                </a:solidFill>
                <a:effectLst/>
              </a:rPr>
              <a:t>Italiens</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ont</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créé</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une</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variété</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incroyable</a:t>
            </a:r>
            <a:r>
              <a:rPr kumimoji="0" lang="en-US" altLang="en-US" sz="1600" i="0" u="none" strike="noStrike" cap="none" normalizeH="0" baseline="0" dirty="0">
                <a:ln>
                  <a:noFill/>
                </a:ln>
                <a:solidFill>
                  <a:schemeClr val="tx1"/>
                </a:solidFill>
                <a:effectLst/>
              </a:rPr>
              <a:t> de </a:t>
            </a:r>
            <a:r>
              <a:rPr kumimoji="0" lang="en-US" altLang="en-US" sz="1600" i="0" u="none" strike="noStrike" cap="none" normalizeH="0" baseline="0" dirty="0" err="1">
                <a:ln>
                  <a:noFill/>
                </a:ln>
                <a:solidFill>
                  <a:schemeClr val="tx1"/>
                </a:solidFill>
                <a:effectLst/>
              </a:rPr>
              <a:t>formes</a:t>
            </a:r>
            <a:r>
              <a:rPr kumimoji="0" lang="en-US" altLang="en-US" sz="1600" i="0" u="none" strike="noStrike" cap="none" normalizeH="0" baseline="0" dirty="0">
                <a:ln>
                  <a:noFill/>
                </a:ln>
                <a:solidFill>
                  <a:schemeClr val="tx1"/>
                </a:solidFill>
                <a:effectLst/>
              </a:rPr>
              <a:t> de pâtes, </a:t>
            </a:r>
            <a:r>
              <a:rPr kumimoji="0" lang="en-US" altLang="en-US" sz="1600" i="0" u="none" strike="noStrike" cap="none" normalizeH="0" baseline="0" dirty="0" err="1">
                <a:ln>
                  <a:noFill/>
                </a:ln>
                <a:solidFill>
                  <a:schemeClr val="tx1"/>
                </a:solidFill>
                <a:effectLst/>
              </a:rPr>
              <a:t>chacune</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étant</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conçue</a:t>
            </a:r>
            <a:r>
              <a:rPr kumimoji="0" lang="en-US" altLang="en-US" sz="1600" i="0" u="none" strike="noStrike" cap="none" normalizeH="0" baseline="0" dirty="0">
                <a:ln>
                  <a:noFill/>
                </a:ln>
                <a:solidFill>
                  <a:schemeClr val="tx1"/>
                </a:solidFill>
                <a:effectLst/>
              </a:rPr>
              <a:t> pour </a:t>
            </a:r>
            <a:r>
              <a:rPr kumimoji="0" lang="en-US" altLang="en-US" sz="1600" i="0" u="none" strike="noStrike" cap="none" normalizeH="0" baseline="0" dirty="0" err="1">
                <a:ln>
                  <a:noFill/>
                </a:ln>
                <a:solidFill>
                  <a:schemeClr val="tx1"/>
                </a:solidFill>
                <a:effectLst/>
              </a:rPr>
              <a:t>retenir</a:t>
            </a:r>
            <a:r>
              <a:rPr kumimoji="0" lang="en-US" altLang="en-US" sz="1600" i="0" u="none" strike="noStrike" cap="none" normalizeH="0" baseline="0" dirty="0">
                <a:ln>
                  <a:noFill/>
                </a:ln>
                <a:solidFill>
                  <a:schemeClr val="tx1"/>
                </a:solidFill>
                <a:effectLst/>
              </a:rPr>
              <a:t> un type de sauce </a:t>
            </a:r>
            <a:r>
              <a:rPr kumimoji="0" lang="en-US" altLang="en-US" sz="1600" i="0" u="none" strike="noStrike" cap="none" normalizeH="0" baseline="0" dirty="0" err="1">
                <a:ln>
                  <a:noFill/>
                </a:ln>
                <a:solidFill>
                  <a:schemeClr val="tx1"/>
                </a:solidFill>
                <a:effectLst/>
              </a:rPr>
              <a:t>spécifique</a:t>
            </a:r>
            <a:r>
              <a:rPr kumimoji="0" lang="en-US" altLang="en-US" sz="160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600" i="0" u="none" strike="noStrike" cap="none" normalizeH="0" baseline="0" dirty="0">
                <a:ln>
                  <a:noFill/>
                </a:ln>
                <a:solidFill>
                  <a:schemeClr val="tx1"/>
                </a:solidFill>
                <a:effectLst/>
              </a:rPr>
              <a:t>La première pizzeria : Le monde doit la pizza à la </a:t>
            </a:r>
            <a:r>
              <a:rPr kumimoji="0" lang="en-US" altLang="en-US" sz="1600" i="0" u="none" strike="noStrike" cap="none" normalizeH="0" baseline="0" dirty="0" err="1">
                <a:ln>
                  <a:noFill/>
                </a:ln>
                <a:solidFill>
                  <a:schemeClr val="tx1"/>
                </a:solidFill>
                <a:effectLst/>
              </a:rPr>
              <a:t>ville</a:t>
            </a:r>
            <a:r>
              <a:rPr kumimoji="0" lang="en-US" altLang="en-US" sz="1600" i="0" u="none" strike="noStrike" cap="none" normalizeH="0" baseline="0" dirty="0">
                <a:ln>
                  <a:noFill/>
                </a:ln>
                <a:solidFill>
                  <a:schemeClr val="tx1"/>
                </a:solidFill>
                <a:effectLst/>
              </a:rPr>
              <a:t> de Naples, </a:t>
            </a:r>
            <a:r>
              <a:rPr kumimoji="0" lang="en-US" altLang="en-US" sz="1600" i="0" u="none" strike="noStrike" cap="none" normalizeH="0" baseline="0" dirty="0" err="1">
                <a:ln>
                  <a:noFill/>
                </a:ln>
                <a:solidFill>
                  <a:schemeClr val="tx1"/>
                </a:solidFill>
                <a:effectLst/>
              </a:rPr>
              <a:t>où</a:t>
            </a:r>
            <a:r>
              <a:rPr kumimoji="0" lang="en-US" altLang="en-US" sz="1600" i="0" u="none" strike="noStrike" cap="none" normalizeH="0" baseline="0" dirty="0">
                <a:ln>
                  <a:noFill/>
                </a:ln>
                <a:solidFill>
                  <a:schemeClr val="tx1"/>
                </a:solidFill>
                <a:effectLst/>
              </a:rPr>
              <a:t> la première pizzeria au monde, </a:t>
            </a:r>
            <a:r>
              <a:rPr kumimoji="0" lang="en-US" altLang="en-US" sz="1600" i="1" u="none" strike="noStrike" cap="none" normalizeH="0" baseline="0" dirty="0">
                <a:ln>
                  <a:noFill/>
                </a:ln>
                <a:solidFill>
                  <a:schemeClr val="tx1"/>
                </a:solidFill>
                <a:effectLst/>
              </a:rPr>
              <a:t>Antica Pizzeria </a:t>
            </a:r>
            <a:r>
              <a:rPr kumimoji="0" lang="en-US" altLang="en-US" sz="1600" i="1" u="none" strike="noStrike" cap="none" normalizeH="0" baseline="0" dirty="0" err="1">
                <a:ln>
                  <a:noFill/>
                </a:ln>
                <a:solidFill>
                  <a:schemeClr val="tx1"/>
                </a:solidFill>
                <a:effectLst/>
              </a:rPr>
              <a:t>Port'Alba</a:t>
            </a:r>
            <a:r>
              <a:rPr kumimoji="0" lang="en-US" altLang="en-US" sz="1600" i="0" u="none" strike="noStrike" cap="none" normalizeH="0" baseline="0" dirty="0">
                <a:ln>
                  <a:noFill/>
                </a:ln>
                <a:solidFill>
                  <a:schemeClr val="tx1"/>
                </a:solidFill>
                <a:effectLst/>
              </a:rPr>
              <a:t>, a </a:t>
            </a:r>
            <a:r>
              <a:rPr kumimoji="0" lang="en-US" altLang="en-US" sz="1600" i="0" u="none" strike="noStrike" cap="none" normalizeH="0" baseline="0" dirty="0" err="1">
                <a:ln>
                  <a:noFill/>
                </a:ln>
                <a:solidFill>
                  <a:schemeClr val="tx1"/>
                </a:solidFill>
                <a:effectLst/>
              </a:rPr>
              <a:t>ouvert</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ses</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portes</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en</a:t>
            </a:r>
            <a:r>
              <a:rPr kumimoji="0" lang="en-US" altLang="en-US" sz="1600" i="0" u="none" strike="noStrike" cap="none" normalizeH="0" baseline="0" dirty="0">
                <a:ln>
                  <a:noFill/>
                </a:ln>
                <a:solidFill>
                  <a:schemeClr val="tx1"/>
                </a:solidFill>
                <a:effectLst/>
              </a:rPr>
              <a:t> 1738 (à </a:t>
            </a:r>
            <a:r>
              <a:rPr kumimoji="0" lang="en-US" altLang="en-US" sz="1600" i="0" u="none" strike="noStrike" cap="none" normalizeH="0" baseline="0" dirty="0" err="1">
                <a:ln>
                  <a:noFill/>
                </a:ln>
                <a:solidFill>
                  <a:schemeClr val="tx1"/>
                </a:solidFill>
                <a:effectLst/>
              </a:rPr>
              <a:t>l'origine</a:t>
            </a:r>
            <a:r>
              <a:rPr kumimoji="0" lang="en-US" altLang="en-US" sz="1600" i="0" u="none" strike="noStrike" cap="none" normalizeH="0" baseline="0" dirty="0">
                <a:ln>
                  <a:noFill/>
                </a:ln>
                <a:solidFill>
                  <a:schemeClr val="tx1"/>
                </a:solidFill>
                <a:effectLst/>
              </a:rPr>
              <a:t> pour les </a:t>
            </a:r>
            <a:r>
              <a:rPr kumimoji="0" lang="en-US" altLang="en-US" sz="1600" i="0" u="none" strike="noStrike" cap="none" normalizeH="0" baseline="0" dirty="0" err="1">
                <a:ln>
                  <a:noFill/>
                </a:ln>
                <a:solidFill>
                  <a:schemeClr val="tx1"/>
                </a:solidFill>
                <a:effectLst/>
              </a:rPr>
              <a:t>marchands</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ambulants</a:t>
            </a:r>
            <a:r>
              <a:rPr kumimoji="0" lang="en-US" altLang="en-US" sz="160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600" i="0" u="none" strike="noStrike" cap="none" normalizeH="0" baseline="0" dirty="0">
                <a:ln>
                  <a:noFill/>
                </a:ln>
                <a:solidFill>
                  <a:schemeClr val="tx1"/>
                </a:solidFill>
                <a:effectLst/>
              </a:rPr>
              <a:t>Le </a:t>
            </a:r>
            <a:r>
              <a:rPr kumimoji="0" lang="en-US" altLang="en-US" sz="1600" i="0" u="none" strike="noStrike" cap="none" normalizeH="0" baseline="0" dirty="0" err="1">
                <a:ln>
                  <a:noFill/>
                </a:ln>
                <a:solidFill>
                  <a:schemeClr val="tx1"/>
                </a:solidFill>
                <a:effectLst/>
              </a:rPr>
              <a:t>rituel</a:t>
            </a:r>
            <a:r>
              <a:rPr kumimoji="0" lang="en-US" altLang="en-US" sz="1600" i="0" u="none" strike="noStrike" cap="none" normalizeH="0" baseline="0" dirty="0">
                <a:ln>
                  <a:noFill/>
                </a:ln>
                <a:solidFill>
                  <a:schemeClr val="tx1"/>
                </a:solidFill>
                <a:effectLst/>
              </a:rPr>
              <a:t> du café : Bien </a:t>
            </a:r>
            <a:r>
              <a:rPr kumimoji="0" lang="en-US" altLang="en-US" sz="1600" i="0" u="none" strike="noStrike" cap="none" normalizeH="0" baseline="0" dirty="0" err="1">
                <a:ln>
                  <a:noFill/>
                </a:ln>
                <a:solidFill>
                  <a:schemeClr val="tx1"/>
                </a:solidFill>
                <a:effectLst/>
              </a:rPr>
              <a:t>que</a:t>
            </a:r>
            <a:r>
              <a:rPr kumimoji="0" lang="en-US" altLang="en-US" sz="1600" i="0" u="none" strike="noStrike" cap="none" normalizeH="0" baseline="0" dirty="0">
                <a:ln>
                  <a:noFill/>
                </a:ln>
                <a:solidFill>
                  <a:schemeClr val="tx1"/>
                </a:solidFill>
                <a:effectLst/>
              </a:rPr>
              <a:t> le café soit un </a:t>
            </a:r>
            <a:r>
              <a:rPr kumimoji="0" lang="en-US" altLang="en-US" sz="1600" i="0" u="none" strike="noStrike" cap="none" normalizeH="0" baseline="0" dirty="0" err="1">
                <a:ln>
                  <a:noFill/>
                </a:ln>
                <a:solidFill>
                  <a:schemeClr val="tx1"/>
                </a:solidFill>
                <a:effectLst/>
              </a:rPr>
              <a:t>symbole</a:t>
            </a:r>
            <a:r>
              <a:rPr kumimoji="0" lang="en-US" altLang="en-US" sz="1600" i="0" u="none" strike="noStrike" cap="none" normalizeH="0" baseline="0" dirty="0">
                <a:ln>
                  <a:noFill/>
                </a:ln>
                <a:solidFill>
                  <a:schemeClr val="tx1"/>
                </a:solidFill>
                <a:effectLst/>
              </a:rPr>
              <a:t> national, les </a:t>
            </a:r>
            <a:r>
              <a:rPr kumimoji="0" lang="en-US" altLang="en-US" sz="1600" i="0" u="none" strike="noStrike" cap="none" normalizeH="0" baseline="0" dirty="0" err="1">
                <a:ln>
                  <a:noFill/>
                </a:ln>
                <a:solidFill>
                  <a:schemeClr val="tx1"/>
                </a:solidFill>
                <a:effectLst/>
              </a:rPr>
              <a:t>Italiens</a:t>
            </a:r>
            <a:r>
              <a:rPr kumimoji="0" lang="en-US" altLang="en-US" sz="1600" i="0" u="none" strike="noStrike" cap="none" normalizeH="0" baseline="0" dirty="0">
                <a:ln>
                  <a:noFill/>
                </a:ln>
                <a:solidFill>
                  <a:schemeClr val="tx1"/>
                </a:solidFill>
                <a:effectLst/>
              </a:rPr>
              <a:t> ne </a:t>
            </a:r>
            <a:r>
              <a:rPr kumimoji="0" lang="en-US" altLang="en-US" sz="1600" i="0" u="none" strike="noStrike" cap="none" normalizeH="0" baseline="0" dirty="0" err="1">
                <a:ln>
                  <a:noFill/>
                </a:ln>
                <a:solidFill>
                  <a:schemeClr val="tx1"/>
                </a:solidFill>
                <a:effectLst/>
              </a:rPr>
              <a:t>boivent</a:t>
            </a:r>
            <a:r>
              <a:rPr kumimoji="0" lang="en-US" altLang="en-US" sz="1600" i="0" u="none" strike="noStrike" cap="none" normalizeH="0" baseline="0" dirty="0">
                <a:ln>
                  <a:noFill/>
                </a:ln>
                <a:solidFill>
                  <a:schemeClr val="tx1"/>
                </a:solidFill>
                <a:effectLst/>
              </a:rPr>
              <a:t> jamais de cappuccino après 11h00 du matin, car </a:t>
            </a:r>
            <a:r>
              <a:rPr kumimoji="0" lang="en-US" altLang="en-US" sz="1600" i="0" u="none" strike="noStrike" cap="none" normalizeH="0" baseline="0" dirty="0" err="1">
                <a:ln>
                  <a:noFill/>
                </a:ln>
                <a:solidFill>
                  <a:schemeClr val="tx1"/>
                </a:solidFill>
                <a:effectLst/>
              </a:rPr>
              <a:t>ils</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considèrent</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que</a:t>
            </a:r>
            <a:r>
              <a:rPr kumimoji="0" lang="en-US" altLang="en-US" sz="1600" i="0" u="none" strike="noStrike" cap="none" normalizeH="0" baseline="0" dirty="0">
                <a:ln>
                  <a:noFill/>
                </a:ln>
                <a:solidFill>
                  <a:schemeClr val="tx1"/>
                </a:solidFill>
                <a:effectLst/>
              </a:rPr>
              <a:t> le lait </a:t>
            </a:r>
            <a:r>
              <a:rPr kumimoji="0" lang="en-US" altLang="en-US" sz="1600" i="0" u="none" strike="noStrike" cap="none" normalizeH="0" baseline="0" dirty="0" err="1">
                <a:ln>
                  <a:noFill/>
                </a:ln>
                <a:solidFill>
                  <a:schemeClr val="tx1"/>
                </a:solidFill>
                <a:effectLst/>
              </a:rPr>
              <a:t>freine</a:t>
            </a:r>
            <a:r>
              <a:rPr kumimoji="0" lang="en-US" altLang="en-US" sz="1600" i="0" u="none" strike="noStrike" cap="none" normalizeH="0" baseline="0" dirty="0">
                <a:ln>
                  <a:noFill/>
                </a:ln>
                <a:solidFill>
                  <a:schemeClr val="tx1"/>
                </a:solidFill>
                <a:effectLst/>
              </a:rPr>
              <a:t> la digestion après le </a:t>
            </a:r>
            <a:r>
              <a:rPr kumimoji="0" lang="en-US" altLang="en-US" sz="1600" i="0" u="none" strike="noStrike" cap="none" normalizeH="0" baseline="0" dirty="0" err="1">
                <a:ln>
                  <a:noFill/>
                </a:ln>
                <a:solidFill>
                  <a:schemeClr val="tx1"/>
                </a:solidFill>
                <a:effectLst/>
              </a:rPr>
              <a:t>repas</a:t>
            </a:r>
            <a:r>
              <a:rPr kumimoji="0" lang="en-US" altLang="en-US" sz="160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Char char="•"/>
            </a:pPr>
            <a:r>
              <a:rPr kumimoji="0" lang="en-US" altLang="en-US" sz="1600" i="0" u="none" strike="noStrike" cap="none" normalizeH="0" baseline="0" dirty="0">
                <a:ln>
                  <a:noFill/>
                </a:ln>
                <a:solidFill>
                  <a:schemeClr val="tx1"/>
                </a:solidFill>
                <a:effectLst/>
              </a:rPr>
              <a:t>Le pays du vin : </a:t>
            </a:r>
            <a:r>
              <a:rPr kumimoji="0" lang="en-US" altLang="en-US" sz="1600" i="0" u="none" strike="noStrike" cap="none" normalizeH="0" baseline="0" dirty="0" err="1">
                <a:ln>
                  <a:noFill/>
                </a:ln>
                <a:solidFill>
                  <a:schemeClr val="tx1"/>
                </a:solidFill>
                <a:effectLst/>
              </a:rPr>
              <a:t>L'Italie</a:t>
            </a:r>
            <a:r>
              <a:rPr kumimoji="0" lang="en-US" altLang="en-US" sz="1600" i="0" u="none" strike="noStrike" cap="none" normalizeH="0" baseline="0" dirty="0">
                <a:ln>
                  <a:noFill/>
                </a:ln>
                <a:solidFill>
                  <a:schemeClr val="tx1"/>
                </a:solidFill>
                <a:effectLst/>
              </a:rPr>
              <a:t> dispute </a:t>
            </a:r>
            <a:r>
              <a:rPr kumimoji="0" lang="en-US" altLang="en-US" sz="1600" i="0" u="none" strike="noStrike" cap="none" normalizeH="0" baseline="0" dirty="0" err="1">
                <a:ln>
                  <a:noFill/>
                </a:ln>
                <a:solidFill>
                  <a:schemeClr val="tx1"/>
                </a:solidFill>
                <a:effectLst/>
              </a:rPr>
              <a:t>souvent</a:t>
            </a:r>
            <a:r>
              <a:rPr kumimoji="0" lang="en-US" altLang="en-US" sz="1600" i="0" u="none" strike="noStrike" cap="none" normalizeH="0" baseline="0" dirty="0">
                <a:ln>
                  <a:noFill/>
                </a:ln>
                <a:solidFill>
                  <a:schemeClr val="tx1"/>
                </a:solidFill>
                <a:effectLst/>
              </a:rPr>
              <a:t> à la France le </a:t>
            </a:r>
            <a:r>
              <a:rPr kumimoji="0" lang="en-US" altLang="en-US" sz="1600" i="0" u="none" strike="noStrike" cap="none" normalizeH="0" baseline="0" dirty="0" err="1">
                <a:ln>
                  <a:noFill/>
                </a:ln>
                <a:solidFill>
                  <a:schemeClr val="tx1"/>
                </a:solidFill>
                <a:effectLst/>
              </a:rPr>
              <a:t>titre</a:t>
            </a:r>
            <a:r>
              <a:rPr kumimoji="0" lang="en-US" altLang="en-US" sz="1600" i="0" u="none" strike="noStrike" cap="none" normalizeH="0" baseline="0" dirty="0">
                <a:ln>
                  <a:noFill/>
                </a:ln>
                <a:solidFill>
                  <a:schemeClr val="tx1"/>
                </a:solidFill>
                <a:effectLst/>
              </a:rPr>
              <a:t> de premier </a:t>
            </a:r>
            <a:r>
              <a:rPr kumimoji="0" lang="en-US" altLang="en-US" sz="1600" i="0" u="none" strike="noStrike" cap="none" normalizeH="0" baseline="0" dirty="0" err="1">
                <a:ln>
                  <a:noFill/>
                </a:ln>
                <a:solidFill>
                  <a:schemeClr val="tx1"/>
                </a:solidFill>
                <a:effectLst/>
              </a:rPr>
              <a:t>producteur</a:t>
            </a:r>
            <a:r>
              <a:rPr kumimoji="0" lang="en-US" altLang="en-US" sz="1600" i="0" u="none" strike="noStrike" cap="none" normalizeH="0" baseline="0" dirty="0">
                <a:ln>
                  <a:noFill/>
                </a:ln>
                <a:solidFill>
                  <a:schemeClr val="tx1"/>
                </a:solidFill>
                <a:effectLst/>
              </a:rPr>
              <a:t> </a:t>
            </a:r>
            <a:r>
              <a:rPr kumimoji="0" lang="en-US" altLang="en-US" sz="1600" i="0" u="none" strike="noStrike" cap="none" normalizeH="0" baseline="0" dirty="0" err="1">
                <a:ln>
                  <a:noFill/>
                </a:ln>
                <a:solidFill>
                  <a:schemeClr val="tx1"/>
                </a:solidFill>
                <a:effectLst/>
              </a:rPr>
              <a:t>mondial</a:t>
            </a:r>
            <a:r>
              <a:rPr kumimoji="0" lang="en-US" altLang="en-US" sz="1600" i="0" u="none" strike="noStrike" cap="none" normalizeH="0" baseline="0" dirty="0">
                <a:ln>
                  <a:noFill/>
                </a:ln>
                <a:solidFill>
                  <a:schemeClr val="tx1"/>
                </a:solidFill>
                <a:effectLst/>
              </a:rPr>
              <a:t> de vin, avec </a:t>
            </a:r>
            <a:r>
              <a:rPr kumimoji="0" lang="en-US" altLang="en-US" sz="1600" i="0" u="none" strike="noStrike" cap="none" normalizeH="0" baseline="0" dirty="0" err="1">
                <a:ln>
                  <a:noFill/>
                </a:ln>
                <a:solidFill>
                  <a:schemeClr val="tx1"/>
                </a:solidFill>
                <a:effectLst/>
              </a:rPr>
              <a:t>une</a:t>
            </a:r>
            <a:r>
              <a:rPr kumimoji="0" lang="en-US" altLang="en-US" sz="1600" i="0" u="none" strike="noStrike" cap="none" normalizeH="0" baseline="0" dirty="0">
                <a:ln>
                  <a:noFill/>
                </a:ln>
                <a:solidFill>
                  <a:schemeClr val="tx1"/>
                </a:solidFill>
                <a:effectLst/>
              </a:rPr>
              <a:t> tradition </a:t>
            </a:r>
            <a:r>
              <a:rPr kumimoji="0" lang="en-US" altLang="en-US" sz="1600" i="0" u="none" strike="noStrike" cap="none" normalizeH="0" baseline="0" dirty="0" err="1">
                <a:ln>
                  <a:noFill/>
                </a:ln>
                <a:solidFill>
                  <a:schemeClr val="tx1"/>
                </a:solidFill>
                <a:effectLst/>
              </a:rPr>
              <a:t>viticole</a:t>
            </a:r>
            <a:r>
              <a:rPr kumimoji="0" lang="en-US" altLang="en-US" sz="1600" i="0" u="none" strike="noStrike" cap="none" normalizeH="0" baseline="0" dirty="0">
                <a:ln>
                  <a:noFill/>
                </a:ln>
                <a:solidFill>
                  <a:schemeClr val="tx1"/>
                </a:solidFill>
                <a:effectLst/>
              </a:rPr>
              <a:t> qui </a:t>
            </a:r>
            <a:r>
              <a:rPr kumimoji="0" lang="en-US" altLang="en-US" sz="1600" i="0" u="none" strike="noStrike" cap="none" normalizeH="0" baseline="0" dirty="0" err="1">
                <a:ln>
                  <a:noFill/>
                </a:ln>
                <a:solidFill>
                  <a:schemeClr val="tx1"/>
                </a:solidFill>
                <a:effectLst/>
              </a:rPr>
              <a:t>remonte</a:t>
            </a:r>
            <a:r>
              <a:rPr kumimoji="0" lang="en-US" altLang="en-US" sz="1600" i="0" u="none" strike="noStrike" cap="none" normalizeH="0" baseline="0" dirty="0">
                <a:ln>
                  <a:noFill/>
                </a:ln>
                <a:solidFill>
                  <a:schemeClr val="tx1"/>
                </a:solidFill>
                <a:effectLst/>
              </a:rPr>
              <a:t> à </a:t>
            </a:r>
            <a:r>
              <a:rPr kumimoji="0" lang="en-US" altLang="en-US" sz="1600" i="0" u="none" strike="noStrike" cap="none" normalizeH="0" baseline="0" dirty="0" err="1">
                <a:ln>
                  <a:noFill/>
                </a:ln>
                <a:solidFill>
                  <a:schemeClr val="tx1"/>
                </a:solidFill>
                <a:effectLst/>
              </a:rPr>
              <a:t>l'Antiquité</a:t>
            </a:r>
            <a:r>
              <a:rPr kumimoji="0" lang="en-US" altLang="en-US" sz="1600" i="0" u="none" strike="noStrike" cap="none" normalizeH="0" baseline="0" dirty="0">
                <a:ln>
                  <a:noFill/>
                </a:ln>
                <a:solidFill>
                  <a:schemeClr val="tx1"/>
                </a:solidFill>
                <a:effectLst/>
              </a:rPr>
              <a:t>.</a:t>
            </a:r>
            <a:endParaRPr kumimoji="0" lang="en-US" altLang="en-US" sz="1600" b="1" i="0" u="none" strike="noStrike" cap="none" normalizeH="0" baseline="0" dirty="0">
              <a:ln>
                <a:noFill/>
              </a:ln>
              <a:solidFill>
                <a:schemeClr val="tx1"/>
              </a:solidFill>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16" name="Picture 4" descr="Italia - Wikipedia"/>
          <p:cNvPicPr>
            <a:picLocks noChangeAspect="1" noChangeArrowheads="1"/>
          </p:cNvPicPr>
          <p:nvPr/>
        </p:nvPicPr>
        <p:blipFill>
          <a:blip r:embed="rId2"/>
          <a:srcRect/>
          <a:stretch>
            <a:fillRect/>
          </a:stretch>
        </p:blipFill>
        <p:spPr bwMode="auto">
          <a:xfrm>
            <a:off x="1715028" y="1512521"/>
            <a:ext cx="2461424" cy="1557338"/>
          </a:xfrm>
          <a:prstGeom prst="rect">
            <a:avLst/>
          </a:prstGeom>
          <a:noFill/>
        </p:spPr>
      </p:pic>
      <p:pic>
        <p:nvPicPr>
          <p:cNvPr id="2097217" name="Picture 6" descr="Emblema Italiei png | PNGEgg"/>
          <p:cNvPicPr>
            <a:picLocks noChangeAspect="1" noChangeArrowheads="1"/>
          </p:cNvPicPr>
          <p:nvPr/>
        </p:nvPicPr>
        <p:blipFill>
          <a:blip r:embed="rId3"/>
          <a:srcRect/>
          <a:stretch>
            <a:fillRect/>
          </a:stretch>
        </p:blipFill>
        <p:spPr bwMode="auto">
          <a:xfrm>
            <a:off x="6484938" y="986264"/>
            <a:ext cx="3495675" cy="24280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48692" name="Title 1"/>
          <p:cNvSpPr>
            <a:spLocks noGrp="1"/>
          </p:cNvSpPr>
          <p:nvPr>
            <p:ph type="title"/>
          </p:nvPr>
        </p:nvSpPr>
        <p:spPr>
          <a:xfrm>
            <a:off x="1154955" y="219075"/>
            <a:ext cx="8292258" cy="1981200"/>
          </a:xfrm>
        </p:spPr>
        <p:txBody>
          <a:bodyPr/>
          <a:lstStyle/>
          <a:p>
            <a:pPr algn="ctr"/>
            <a:r>
              <a:rPr lang="fr-FR" sz="4200" dirty="0"/>
              <a:t>Italy</a:t>
            </a:r>
            <a:br>
              <a:rPr lang="fr-FR" sz="4200" dirty="0"/>
            </a:br>
            <a:r>
              <a:rPr lang="fr-FR" sz="2400" dirty="0"/>
              <a:t>Mitrea Alexandru</a:t>
            </a:r>
            <a:br>
              <a:rPr lang="fr-FR" sz="4200" dirty="0"/>
            </a:br>
            <a:endParaRPr lang="en-US" sz="4200" dirty="0"/>
          </a:p>
        </p:txBody>
      </p:sp>
      <p:sp>
        <p:nvSpPr>
          <p:cNvPr id="1048693" name="Rectangle 7"/>
          <p:cNvSpPr>
            <a:spLocks noGrp="1" noChangeArrowheads="1"/>
          </p:cNvSpPr>
          <p:nvPr>
            <p:ph type="body" sz="half" idx="2"/>
          </p:nvPr>
        </p:nvSpPr>
        <p:spPr bwMode="auto">
          <a:xfrm>
            <a:off x="1155700" y="3270284"/>
            <a:ext cx="8950325" cy="298443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vert="horz" wrap="square" lIns="0" tIns="101568" rIns="0" bIns="101568" numCol="1" anchor="ctr" anchorCtr="0" compatLnSpc="1">
            <a:prstTxWarp prst="textNoShape">
              <a:avLst/>
            </a:prstTxWarp>
            <a:spAutoFit/>
          </a:bodyPr>
          <a:lstStyle/>
          <a:p>
            <a:r>
              <a:rPr lang="en-US" dirty="0">
                <a:solidFill>
                  <a:schemeClr val="tx1"/>
                </a:solidFill>
              </a:rPr>
              <a:t>Over 600 Types of Pasta: Italians have created an incredible variety of pasta shapes, each designed to hold a specific type of sauce.</a:t>
            </a:r>
          </a:p>
          <a:p>
            <a:r>
              <a:rPr lang="en-US" dirty="0">
                <a:solidFill>
                  <a:schemeClr val="tx1"/>
                </a:solidFill>
              </a:rPr>
              <a:t>The First Pizzeria: The world owes pizza to the city of Naples, where the world's first pizzeria, Antica Pizzeria </a:t>
            </a:r>
            <a:r>
              <a:rPr lang="en-US" dirty="0" err="1">
                <a:solidFill>
                  <a:schemeClr val="tx1"/>
                </a:solidFill>
              </a:rPr>
              <a:t>Port'Alba</a:t>
            </a:r>
            <a:r>
              <a:rPr lang="en-US" dirty="0">
                <a:solidFill>
                  <a:schemeClr val="tx1"/>
                </a:solidFill>
              </a:rPr>
              <a:t>, opened in 1738 (originally catering to street vendors).</a:t>
            </a:r>
          </a:p>
          <a:p>
            <a:r>
              <a:rPr lang="en-US" dirty="0">
                <a:solidFill>
                  <a:schemeClr val="tx1"/>
                </a:solidFill>
              </a:rPr>
              <a:t>The Coffee Ritual: Although coffee is a national symbol, Italians never drink cappuccino after 11:00 a.m., as they believe milk slows digestion after a meal.</a:t>
            </a:r>
          </a:p>
          <a:p>
            <a:r>
              <a:rPr lang="en-US" dirty="0">
                <a:solidFill>
                  <a:schemeClr val="tx1"/>
                </a:solidFill>
              </a:rPr>
              <a:t>The Land of Wine: Italy often vies with France for the title of the world's leading wine producer, with a winemaking tradition that dates back to antiquity.</a:t>
            </a: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4" name="Title 1"/>
          <p:cNvSpPr>
            <a:spLocks noGrp="1"/>
          </p:cNvSpPr>
          <p:nvPr>
            <p:ph type="title"/>
          </p:nvPr>
        </p:nvSpPr>
        <p:spPr>
          <a:xfrm>
            <a:off x="646111" y="452718"/>
            <a:ext cx="9579437" cy="1400530"/>
          </a:xfrm>
        </p:spPr>
        <p:txBody>
          <a:bodyPr/>
          <a:lstStyle/>
          <a:p>
            <a:pPr algn="ctr"/>
            <a:r>
              <a:rPr lang="ro-RO" dirty="0"/>
              <a:t>Lettonie</a:t>
            </a:r>
            <a:br>
              <a:rPr lang="ro-RO" dirty="0"/>
            </a:br>
            <a:r>
              <a:rPr lang="ro-RO" sz="2400" dirty="0"/>
              <a:t>Crețu Elena</a:t>
            </a:r>
            <a:endParaRPr lang="ro-RO" dirty="0"/>
          </a:p>
        </p:txBody>
      </p:sp>
      <p:sp>
        <p:nvSpPr>
          <p:cNvPr id="1048695" name="Content Placeholder 2"/>
          <p:cNvSpPr>
            <a:spLocks noGrp="1"/>
          </p:cNvSpPr>
          <p:nvPr>
            <p:ph idx="1"/>
          </p:nvPr>
        </p:nvSpPr>
        <p:spPr>
          <a:xfrm>
            <a:off x="1103312" y="2052918"/>
            <a:ext cx="8946541" cy="4195481"/>
          </a:xfrm>
        </p:spPr>
        <p:txBody>
          <a:bodyPr>
            <a:normAutofit/>
          </a:bodyPr>
          <a:lstStyle/>
          <a:p>
            <a:endParaRPr lang="ro-RO" dirty="0"/>
          </a:p>
          <a:p>
            <a:endParaRPr lang="ro-RO" dirty="0"/>
          </a:p>
          <a:p>
            <a:endParaRPr lang="ro-RO" dirty="0"/>
          </a:p>
          <a:p>
            <a:endParaRPr lang="ro-RO" dirty="0"/>
          </a:p>
          <a:p>
            <a:endParaRPr lang="ro-RO" dirty="0"/>
          </a:p>
          <a:p>
            <a:r>
              <a:rPr lang="fr-FR" dirty="0"/>
              <a:t>La Lettonie est un pays d’Europe du Nord, dans la région baltique.</a:t>
            </a:r>
            <a:r>
              <a:rPr lang="ro-RO" dirty="0"/>
              <a:t> </a:t>
            </a:r>
            <a:r>
              <a:rPr lang="fr-FR" dirty="0"/>
              <a:t>Elle est bordée par l’Estonie, la Lituanie, la Russie et la Biélorussie.</a:t>
            </a:r>
            <a:r>
              <a:rPr lang="ro-RO" dirty="0"/>
              <a:t> </a:t>
            </a:r>
            <a:r>
              <a:rPr lang="fr-FR" dirty="0"/>
              <a:t>Sa capitale est Riga, connue pour son architecture.</a:t>
            </a:r>
            <a:r>
              <a:rPr lang="ro-RO" dirty="0"/>
              <a:t> </a:t>
            </a:r>
            <a:r>
              <a:rPr lang="fr-FR" dirty="0"/>
              <a:t>La langue officielle est le letton et la monnaie est l’euro.</a:t>
            </a:r>
            <a:r>
              <a:rPr lang="ro-RO" dirty="0"/>
              <a:t> </a:t>
            </a:r>
            <a:r>
              <a:rPr lang="fr-FR" dirty="0"/>
              <a:t>Le pays compte environ 1,9 million d’habitants.</a:t>
            </a:r>
            <a:r>
              <a:rPr lang="ro-RO" dirty="0"/>
              <a:t> </a:t>
            </a:r>
            <a:r>
              <a:rPr lang="fr-FR" dirty="0"/>
              <a:t>La Lettonie possède de nombreuses forêts et rivières.</a:t>
            </a:r>
            <a:endParaRPr lang="ro-RO" dirty="0"/>
          </a:p>
        </p:txBody>
      </p:sp>
      <p:pic>
        <p:nvPicPr>
          <p:cNvPr id="2097218" name="Picture 2"/>
          <p:cNvPicPr>
            <a:picLocks noChangeAspect="1" noChangeArrowheads="1"/>
          </p:cNvPicPr>
          <p:nvPr/>
        </p:nvPicPr>
        <p:blipFill>
          <a:blip r:embed="rId2" cstate="print"/>
          <a:srcRect/>
          <a:stretch>
            <a:fillRect/>
          </a:stretch>
        </p:blipFill>
        <p:spPr bwMode="auto">
          <a:xfrm>
            <a:off x="1560511" y="1774667"/>
            <a:ext cx="3871965" cy="2030418"/>
          </a:xfrm>
          <a:prstGeom prst="rect">
            <a:avLst/>
          </a:prstGeom>
          <a:noFill/>
          <a:ln>
            <a:noFill/>
          </a:ln>
          <a:effectLst/>
        </p:spPr>
      </p:pic>
      <p:pic>
        <p:nvPicPr>
          <p:cNvPr id="2097219" name="Picture 3"/>
          <p:cNvPicPr>
            <a:picLocks noChangeAspect="1" noChangeArrowheads="1"/>
          </p:cNvPicPr>
          <p:nvPr/>
        </p:nvPicPr>
        <p:blipFill>
          <a:blip r:embed="rId3" cstate="print"/>
          <a:srcRect/>
          <a:stretch>
            <a:fillRect/>
          </a:stretch>
        </p:blipFill>
        <p:spPr bwMode="auto">
          <a:xfrm>
            <a:off x="6562776" y="1511065"/>
            <a:ext cx="2886024" cy="2294019"/>
          </a:xfrm>
          <a:prstGeom prst="rect">
            <a:avLst/>
          </a:prstGeom>
          <a:noFill/>
          <a:ln>
            <a:noFill/>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Title 1"/>
          <p:cNvSpPr>
            <a:spLocks noGrp="1"/>
          </p:cNvSpPr>
          <p:nvPr>
            <p:ph type="title"/>
          </p:nvPr>
        </p:nvSpPr>
        <p:spPr>
          <a:xfrm>
            <a:off x="646111" y="452718"/>
            <a:ext cx="9579437" cy="1400530"/>
          </a:xfrm>
        </p:spPr>
        <p:txBody>
          <a:bodyPr/>
          <a:lstStyle/>
          <a:p>
            <a:pPr algn="ctr"/>
            <a:r>
              <a:rPr lang="ro-RO"/>
              <a:t>Latvia</a:t>
            </a:r>
            <a:br>
              <a:rPr lang="ro-RO" dirty="0"/>
            </a:br>
            <a:r>
              <a:rPr lang="ro-RO" sz="2400" dirty="0"/>
              <a:t>Crețu Elena</a:t>
            </a:r>
            <a:endParaRPr lang="ro-RO" dirty="0"/>
          </a:p>
        </p:txBody>
      </p:sp>
      <p:sp>
        <p:nvSpPr>
          <p:cNvPr id="1048697" name="Content Placeholder 2"/>
          <p:cNvSpPr>
            <a:spLocks noGrp="1"/>
          </p:cNvSpPr>
          <p:nvPr>
            <p:ph idx="1"/>
          </p:nvPr>
        </p:nvSpPr>
        <p:spPr>
          <a:xfrm>
            <a:off x="1103312" y="2052918"/>
            <a:ext cx="8946541" cy="4195481"/>
          </a:xfrm>
        </p:spPr>
        <p:txBody>
          <a:bodyPr>
            <a:normAutofit/>
          </a:bodyPr>
          <a:lstStyle/>
          <a:p>
            <a:endParaRPr lang="ro-RO" dirty="0"/>
          </a:p>
          <a:p>
            <a:endParaRPr lang="ro-RO" dirty="0"/>
          </a:p>
          <a:p>
            <a:endParaRPr lang="ro-RO" dirty="0"/>
          </a:p>
          <a:p>
            <a:endParaRPr lang="ro-RO" dirty="0"/>
          </a:p>
          <a:p>
            <a:endParaRPr lang="ro-RO" dirty="0"/>
          </a:p>
          <a:p>
            <a:r>
              <a:rPr lang="en-US" dirty="0"/>
              <a:t>Latvia is a country in Northern Europe, in the Baltic </a:t>
            </a:r>
            <a:r>
              <a:rPr lang="en-US" dirty="0" err="1"/>
              <a:t>region.It</a:t>
            </a:r>
            <a:r>
              <a:rPr lang="en-US" dirty="0"/>
              <a:t> is bordered by Estonia, Lithuania, Russia, and </a:t>
            </a:r>
            <a:r>
              <a:rPr lang="en-US" dirty="0" err="1"/>
              <a:t>Belarus.Its</a:t>
            </a:r>
            <a:r>
              <a:rPr lang="en-US" dirty="0"/>
              <a:t> capital is Riga, known for its </a:t>
            </a:r>
            <a:r>
              <a:rPr lang="en-US" dirty="0" err="1"/>
              <a:t>architecture.The</a:t>
            </a:r>
            <a:r>
              <a:rPr lang="en-US" dirty="0"/>
              <a:t> official language is Latvian, and the currency is the </a:t>
            </a:r>
            <a:r>
              <a:rPr lang="en-US" dirty="0" err="1"/>
              <a:t>euro.The</a:t>
            </a:r>
            <a:r>
              <a:rPr lang="en-US" dirty="0"/>
              <a:t> country has about 1.9 million </a:t>
            </a:r>
            <a:r>
              <a:rPr lang="en-US" dirty="0" err="1"/>
              <a:t>inhabitants.Latvia</a:t>
            </a:r>
            <a:r>
              <a:rPr lang="en-US" dirty="0"/>
              <a:t> has many forests and rivers.</a:t>
            </a:r>
            <a:endParaRPr lang="ro-RO" dirty="0"/>
          </a:p>
        </p:txBody>
      </p:sp>
      <p:pic>
        <p:nvPicPr>
          <p:cNvPr id="2097220" name="Picture 2"/>
          <p:cNvPicPr>
            <a:picLocks noChangeAspect="1" noChangeArrowheads="1"/>
          </p:cNvPicPr>
          <p:nvPr/>
        </p:nvPicPr>
        <p:blipFill>
          <a:blip r:embed="rId2" cstate="print"/>
          <a:srcRect/>
          <a:stretch>
            <a:fillRect/>
          </a:stretch>
        </p:blipFill>
        <p:spPr bwMode="auto">
          <a:xfrm>
            <a:off x="1560511" y="1774667"/>
            <a:ext cx="3871965" cy="2030418"/>
          </a:xfrm>
          <a:prstGeom prst="rect">
            <a:avLst/>
          </a:prstGeom>
          <a:noFill/>
          <a:ln>
            <a:noFill/>
          </a:ln>
          <a:effectLst/>
        </p:spPr>
      </p:pic>
      <p:pic>
        <p:nvPicPr>
          <p:cNvPr id="2097221" name="Picture 3"/>
          <p:cNvPicPr>
            <a:picLocks noChangeAspect="1" noChangeArrowheads="1"/>
          </p:cNvPicPr>
          <p:nvPr/>
        </p:nvPicPr>
        <p:blipFill>
          <a:blip r:embed="rId3" cstate="print"/>
          <a:srcRect/>
          <a:stretch>
            <a:fillRect/>
          </a:stretch>
        </p:blipFill>
        <p:spPr bwMode="auto">
          <a:xfrm>
            <a:off x="6562776" y="1511065"/>
            <a:ext cx="2886024" cy="2294019"/>
          </a:xfrm>
          <a:prstGeom prst="rect">
            <a:avLst/>
          </a:prstGeom>
          <a:noFill/>
          <a:ln>
            <a:noFill/>
          </a:ln>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8" name="Titlu 1"/>
          <p:cNvSpPr>
            <a:spLocks noGrp="1"/>
          </p:cNvSpPr>
          <p:nvPr>
            <p:ph type="title"/>
          </p:nvPr>
        </p:nvSpPr>
        <p:spPr>
          <a:xfrm>
            <a:off x="815794" y="452718"/>
            <a:ext cx="9404723" cy="1400530"/>
          </a:xfrm>
        </p:spPr>
        <p:txBody>
          <a:bodyPr/>
          <a:lstStyle/>
          <a:p>
            <a:pPr algn="ctr"/>
            <a:r>
              <a:rPr lang="en-GB" dirty="0" err="1"/>
              <a:t>Lituanie</a:t>
            </a:r>
            <a:br>
              <a:rPr lang="en-GB" dirty="0"/>
            </a:br>
            <a:r>
              <a:rPr lang="en-GB" sz="2400" dirty="0"/>
              <a:t>Apetrei Emilian</a:t>
            </a:r>
          </a:p>
        </p:txBody>
      </p:sp>
      <p:pic>
        <p:nvPicPr>
          <p:cNvPr id="2097222" name="Picture 2" descr="Blason"/>
          <p:cNvPicPr>
            <a:picLocks noGrp="1" noChangeAspect="1" noChangeArrowheads="1"/>
          </p:cNvPicPr>
          <p:nvPr>
            <p:ph idx="1"/>
          </p:nvPr>
        </p:nvPicPr>
        <p:blipFill>
          <a:blip r:embed="rId2"/>
          <a:srcRect/>
          <a:stretch>
            <a:fillRect/>
          </a:stretch>
        </p:blipFill>
        <p:spPr bwMode="auto">
          <a:xfrm>
            <a:off x="7222305" y="1398078"/>
            <a:ext cx="2788303" cy="2815702"/>
          </a:xfrm>
          <a:prstGeom prst="rect">
            <a:avLst/>
          </a:prstGeom>
          <a:noFill/>
        </p:spPr>
      </p:pic>
      <p:pic>
        <p:nvPicPr>
          <p:cNvPr id="2097223" name="Picture 4" descr="Drapeau"/>
          <p:cNvPicPr>
            <a:picLocks noChangeAspect="1" noChangeArrowheads="1"/>
          </p:cNvPicPr>
          <p:nvPr/>
        </p:nvPicPr>
        <p:blipFill>
          <a:blip r:embed="rId3"/>
          <a:srcRect/>
          <a:stretch>
            <a:fillRect/>
          </a:stretch>
        </p:blipFill>
        <p:spPr bwMode="auto">
          <a:xfrm>
            <a:off x="815794" y="1676724"/>
            <a:ext cx="3499701" cy="2099821"/>
          </a:xfrm>
          <a:prstGeom prst="rect">
            <a:avLst/>
          </a:prstGeom>
          <a:noFill/>
        </p:spPr>
      </p:pic>
      <p:sp>
        <p:nvSpPr>
          <p:cNvPr id="1048699" name="CasetăText 3"/>
          <p:cNvSpPr txBox="1"/>
          <p:nvPr/>
        </p:nvSpPr>
        <p:spPr>
          <a:xfrm>
            <a:off x="744718" y="4213780"/>
            <a:ext cx="10234281" cy="2031325"/>
          </a:xfrm>
          <a:prstGeom prst="rect">
            <a:avLst/>
          </a:prstGeom>
          <a:noFill/>
        </p:spPr>
        <p:txBody>
          <a:bodyPr wrap="square" rtlCol="0">
            <a:spAutoFit/>
          </a:bodyPr>
          <a:lstStyle/>
          <a:p>
            <a:pPr algn="just"/>
            <a:r>
              <a:rPr lang="fr-FR" dirty="0"/>
              <a:t>La Lituanie</a:t>
            </a:r>
            <a:r>
              <a:rPr lang="ro-RO" dirty="0"/>
              <a:t>, </a:t>
            </a:r>
            <a:r>
              <a:rPr lang="fr-FR" dirty="0"/>
              <a:t>en forme longue la république de Lituanie(</a:t>
            </a:r>
            <a:r>
              <a:rPr lang="fr-FR" i="1" dirty="0" err="1"/>
              <a:t>Lietuvos</a:t>
            </a:r>
            <a:r>
              <a:rPr lang="fr-FR" i="1" dirty="0"/>
              <a:t> </a:t>
            </a:r>
            <a:r>
              <a:rPr lang="fr-FR" i="1" dirty="0" err="1"/>
              <a:t>Respublika</a:t>
            </a:r>
            <a:r>
              <a:rPr lang="fr-FR" dirty="0"/>
              <a:t>), est un État souverain d'Europe du Nord dont le territoire s'étend sur le flanc oriental de la mer Baltique. Le territoire possède des frontières terrestres avec la Biélorussie à l'est, la Lettonie au nord ainsi que la Pologne et la Russie (exclave de Kaliningrad) au sud. La Lituanie est une république unitaire ayant un régime parlementaire. Elle a pour capitale Vilnius et pour langue officielle le lituanien. </a:t>
            </a:r>
          </a:p>
          <a:p>
            <a:endParaRPr lang="en-GB"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0" name="Titlu 1"/>
          <p:cNvSpPr>
            <a:spLocks noGrp="1"/>
          </p:cNvSpPr>
          <p:nvPr>
            <p:ph type="title"/>
          </p:nvPr>
        </p:nvSpPr>
        <p:spPr>
          <a:xfrm>
            <a:off x="815794" y="452718"/>
            <a:ext cx="9404723" cy="1400530"/>
          </a:xfrm>
        </p:spPr>
        <p:txBody>
          <a:bodyPr/>
          <a:lstStyle/>
          <a:p>
            <a:pPr algn="ctr"/>
            <a:r>
              <a:rPr lang="en-US"/>
              <a:t>Lithuania</a:t>
            </a:r>
            <a:br>
              <a:rPr lang="en-GB" dirty="0"/>
            </a:br>
            <a:r>
              <a:rPr lang="en-GB" sz="2400" dirty="0"/>
              <a:t>Apetrei Emilian</a:t>
            </a:r>
          </a:p>
        </p:txBody>
      </p:sp>
      <p:pic>
        <p:nvPicPr>
          <p:cNvPr id="2097224" name="Picture 2" descr="Blason"/>
          <p:cNvPicPr>
            <a:picLocks noGrp="1" noChangeAspect="1" noChangeArrowheads="1"/>
          </p:cNvPicPr>
          <p:nvPr>
            <p:ph idx="1"/>
          </p:nvPr>
        </p:nvPicPr>
        <p:blipFill>
          <a:blip r:embed="rId2"/>
          <a:srcRect/>
          <a:stretch>
            <a:fillRect/>
          </a:stretch>
        </p:blipFill>
        <p:spPr bwMode="auto">
          <a:xfrm>
            <a:off x="6701195" y="1407046"/>
            <a:ext cx="2788303" cy="2815702"/>
          </a:xfrm>
          <a:prstGeom prst="rect">
            <a:avLst/>
          </a:prstGeom>
          <a:noFill/>
        </p:spPr>
      </p:pic>
      <p:pic>
        <p:nvPicPr>
          <p:cNvPr id="2097225" name="Picture 4" descr="Drapeau"/>
          <p:cNvPicPr>
            <a:picLocks noChangeAspect="1" noChangeArrowheads="1"/>
          </p:cNvPicPr>
          <p:nvPr/>
        </p:nvPicPr>
        <p:blipFill>
          <a:blip r:embed="rId3"/>
          <a:srcRect/>
          <a:stretch>
            <a:fillRect/>
          </a:stretch>
        </p:blipFill>
        <p:spPr bwMode="auto">
          <a:xfrm>
            <a:off x="815794" y="1676724"/>
            <a:ext cx="3499701" cy="2099821"/>
          </a:xfrm>
          <a:prstGeom prst="rect">
            <a:avLst/>
          </a:prstGeom>
          <a:noFill/>
        </p:spPr>
      </p:pic>
      <p:sp>
        <p:nvSpPr>
          <p:cNvPr id="1048701" name="CasetăText 3"/>
          <p:cNvSpPr txBox="1"/>
          <p:nvPr/>
        </p:nvSpPr>
        <p:spPr>
          <a:xfrm>
            <a:off x="744718" y="4213780"/>
            <a:ext cx="10234281" cy="1477328"/>
          </a:xfrm>
          <a:prstGeom prst="rect">
            <a:avLst/>
          </a:prstGeom>
          <a:noFill/>
        </p:spPr>
        <p:txBody>
          <a:bodyPr wrap="square" rtlCol="0">
            <a:spAutoFit/>
          </a:bodyPr>
          <a:lstStyle/>
          <a:p>
            <a:r>
              <a:rPr lang="en-GB" dirty="0"/>
              <a:t>Lithuania (in Lithuanian: Lietuva), officially the Republic of Lithuania (Lietuvos Respublika), is a sovereign state in Northern Europe whose territory extends along the eastern side of the Baltic Sea. The territory has land borders with Belarus to the east, Latvia to the north, as well as Poland and Russia (Kaliningrad exclave) to the south. Lithuania is a unitary republic with a parliamentary system. Its capital is Vilnius, and its official language is Lithuanian.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26" name="Picture 2" descr="Drapelul Luxemburgului - Wikipedia"/>
          <p:cNvPicPr>
            <a:picLocks noChangeAspect="1" noChangeArrowheads="1"/>
          </p:cNvPicPr>
          <p:nvPr/>
        </p:nvPicPr>
        <p:blipFill>
          <a:blip r:embed="rId2"/>
          <a:srcRect/>
          <a:stretch>
            <a:fillRect/>
          </a:stretch>
        </p:blipFill>
        <p:spPr bwMode="auto">
          <a:xfrm>
            <a:off x="1757362" y="1666872"/>
            <a:ext cx="3324225" cy="1994535"/>
          </a:xfrm>
          <a:prstGeom prst="rect">
            <a:avLst/>
          </a:prstGeom>
          <a:noFill/>
        </p:spPr>
      </p:pic>
      <p:sp>
        <p:nvSpPr>
          <p:cNvPr id="1048702" name="CasetăText 3"/>
          <p:cNvSpPr txBox="1"/>
          <p:nvPr/>
        </p:nvSpPr>
        <p:spPr>
          <a:xfrm>
            <a:off x="3695700" y="228600"/>
            <a:ext cx="4800600" cy="1107996"/>
          </a:xfrm>
          <a:prstGeom prst="rect">
            <a:avLst/>
          </a:prstGeom>
          <a:noFill/>
        </p:spPr>
        <p:txBody>
          <a:bodyPr wrap="square" rtlCol="0">
            <a:spAutoFit/>
          </a:bodyPr>
          <a:lstStyle/>
          <a:p>
            <a:pPr algn="ctr"/>
            <a:r>
              <a:rPr lang="en-US" sz="4200" dirty="0"/>
              <a:t>Luxemb</a:t>
            </a:r>
            <a:r>
              <a:rPr lang="en-US" altLang="ro" sz="4200" dirty="0"/>
              <a:t>o</a:t>
            </a:r>
            <a:r>
              <a:rPr lang="en-US" sz="4200" dirty="0"/>
              <a:t>urg</a:t>
            </a:r>
            <a:endParaRPr lang="zh-CN" altLang="en-US" dirty="0"/>
          </a:p>
          <a:p>
            <a:pPr algn="ctr"/>
            <a:r>
              <a:rPr lang="en-US" sz="2400" dirty="0" err="1"/>
              <a:t>Dascalitei</a:t>
            </a:r>
            <a:r>
              <a:rPr lang="en-US" sz="2400" dirty="0"/>
              <a:t> </a:t>
            </a:r>
            <a:r>
              <a:rPr lang="ro-RO" sz="2400" dirty="0"/>
              <a:t>R</a:t>
            </a:r>
            <a:r>
              <a:rPr lang="en-US" sz="2400" dirty="0" err="1"/>
              <a:t>icardo</a:t>
            </a:r>
            <a:endParaRPr lang="ro-RO" sz="2400" dirty="0"/>
          </a:p>
        </p:txBody>
      </p:sp>
      <p:pic>
        <p:nvPicPr>
          <p:cNvPr id="2097227" name="Picture 4"/>
          <p:cNvPicPr>
            <a:picLocks noChangeAspect="1" noChangeArrowheads="1"/>
          </p:cNvPicPr>
          <p:nvPr/>
        </p:nvPicPr>
        <p:blipFill>
          <a:blip r:embed="rId3"/>
          <a:srcRect/>
          <a:stretch>
            <a:fillRect/>
          </a:stretch>
        </p:blipFill>
        <p:spPr bwMode="auto">
          <a:xfrm>
            <a:off x="7746206" y="1500705"/>
            <a:ext cx="2128837" cy="2326868"/>
          </a:xfrm>
          <a:prstGeom prst="rect">
            <a:avLst/>
          </a:prstGeom>
          <a:noFill/>
        </p:spPr>
      </p:pic>
      <p:sp>
        <p:nvSpPr>
          <p:cNvPr id="1048703" name="Rectangle 5"/>
          <p:cNvSpPr>
            <a:spLocks noChangeArrowheads="1"/>
          </p:cNvSpPr>
          <p:nvPr/>
        </p:nvSpPr>
        <p:spPr bwMode="auto">
          <a:xfrm>
            <a:off x="935645" y="4184043"/>
            <a:ext cx="10320710" cy="142494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1" eaLnBrk="0" fontAlgn="base" hangingPunct="0">
              <a:spcBef>
                <a:spcPct val="0"/>
              </a:spcBef>
              <a:spcAft>
                <a:spcPct val="0"/>
              </a:spcAft>
            </a:pPr>
            <a:r>
              <a:rPr kumimoji="0" lang="ro-RO" altLang="ro-RO" b="0" i="0" u="none" strike="noStrike" cap="none" normalizeH="0" baseline="0" dirty="0">
                <a:ln>
                  <a:noFill/>
                </a:ln>
                <a:solidFill>
                  <a:schemeClr val="tx1"/>
                </a:solidFill>
                <a:effectLst/>
                <a:latin typeface="Arial" panose="020B0604020202020204" pitchFamily="34" charset="0"/>
              </a:rPr>
              <a:t> </a:t>
            </a:r>
          </a:p>
          <a:p>
            <a:pPr lvl="0" defTabSz="914400" eaLnBrk="0" fontAlgn="base" hangingPunct="0">
              <a:spcBef>
                <a:spcPct val="0"/>
              </a:spcBef>
              <a:spcAft>
                <a:spcPct val="0"/>
              </a:spcAft>
            </a:pPr>
            <a:r>
              <a:rPr lang="fr-FR" dirty="0"/>
              <a:t>Luxembourg est un petit pays d’Europe connu pour sa richesse et ses institutions financières. Sa capitale est Luxembourg. Le pays a trois langues officielles : le luxembourgeois, le français et l’allemand. Il fait partie de Union </a:t>
            </a:r>
            <a:r>
              <a:rPr lang="en-US" altLang="ro" dirty="0"/>
              <a:t>E</a:t>
            </a:r>
            <a:r>
              <a:rPr lang="fr-FR" dirty="0"/>
              <a:t>uropéenne et de la zone euro. Luxembourg est réputé pour sa qualité de vie élevée.</a:t>
            </a:r>
            <a:endParaRPr kumimoji="0" lang="en-US" altLang="ro-RO"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28" name="Picture 2" descr="Drapelul Luxemburgului - Wikipedia"/>
          <p:cNvPicPr>
            <a:picLocks noChangeAspect="1" noChangeArrowheads="1"/>
          </p:cNvPicPr>
          <p:nvPr/>
        </p:nvPicPr>
        <p:blipFill>
          <a:blip r:embed="rId2"/>
          <a:srcRect/>
          <a:stretch>
            <a:fillRect/>
          </a:stretch>
        </p:blipFill>
        <p:spPr bwMode="auto">
          <a:xfrm>
            <a:off x="1757362" y="1666872"/>
            <a:ext cx="3324225" cy="1994535"/>
          </a:xfrm>
          <a:prstGeom prst="rect">
            <a:avLst/>
          </a:prstGeom>
          <a:noFill/>
        </p:spPr>
      </p:pic>
      <p:sp>
        <p:nvSpPr>
          <p:cNvPr id="1048704" name="CasetăText 3"/>
          <p:cNvSpPr txBox="1"/>
          <p:nvPr/>
        </p:nvSpPr>
        <p:spPr>
          <a:xfrm>
            <a:off x="3695700" y="228600"/>
            <a:ext cx="4800600" cy="1107996"/>
          </a:xfrm>
          <a:prstGeom prst="rect">
            <a:avLst/>
          </a:prstGeom>
          <a:noFill/>
        </p:spPr>
        <p:txBody>
          <a:bodyPr wrap="square" rtlCol="0">
            <a:spAutoFit/>
          </a:bodyPr>
          <a:lstStyle/>
          <a:p>
            <a:pPr algn="ctr"/>
            <a:r>
              <a:rPr lang="en-US" sz="4200" dirty="0"/>
              <a:t>LUXEMBURG</a:t>
            </a:r>
          </a:p>
          <a:p>
            <a:pPr algn="ctr"/>
            <a:r>
              <a:rPr lang="en-US" sz="2400" dirty="0"/>
              <a:t>DASCALITEI RICARDO</a:t>
            </a:r>
            <a:endParaRPr lang="ro-RO" sz="2400" dirty="0"/>
          </a:p>
        </p:txBody>
      </p:sp>
      <p:pic>
        <p:nvPicPr>
          <p:cNvPr id="2097229" name="Picture 4"/>
          <p:cNvPicPr>
            <a:picLocks noChangeAspect="1" noChangeArrowheads="1"/>
          </p:cNvPicPr>
          <p:nvPr/>
        </p:nvPicPr>
        <p:blipFill>
          <a:blip r:embed="rId3"/>
          <a:srcRect/>
          <a:stretch>
            <a:fillRect/>
          </a:stretch>
        </p:blipFill>
        <p:spPr bwMode="auto">
          <a:xfrm>
            <a:off x="7746206" y="1500705"/>
            <a:ext cx="2128837" cy="2326868"/>
          </a:xfrm>
          <a:prstGeom prst="rect">
            <a:avLst/>
          </a:prstGeom>
          <a:noFill/>
        </p:spPr>
      </p:pic>
      <p:sp>
        <p:nvSpPr>
          <p:cNvPr id="1048705" name="Rectangle 5"/>
          <p:cNvSpPr>
            <a:spLocks noChangeArrowheads="1"/>
          </p:cNvSpPr>
          <p:nvPr/>
        </p:nvSpPr>
        <p:spPr bwMode="auto">
          <a:xfrm>
            <a:off x="935645" y="4157849"/>
            <a:ext cx="10320710" cy="147732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1" eaLnBrk="0" fontAlgn="base" hangingPunct="0">
              <a:spcBef>
                <a:spcPct val="0"/>
              </a:spcBef>
              <a:spcAft>
                <a:spcPct val="0"/>
              </a:spcAft>
            </a:pPr>
            <a:r>
              <a:rPr kumimoji="0" lang="ro-RO" altLang="ro-RO" b="0" i="0" u="none" strike="noStrike" cap="none" normalizeH="0" baseline="0" dirty="0">
                <a:ln>
                  <a:noFill/>
                </a:ln>
                <a:solidFill>
                  <a:schemeClr val="tx1"/>
                </a:solidFill>
                <a:effectLst/>
                <a:latin typeface="Arial" panose="020B0604020202020204" pitchFamily="34" charset="0"/>
              </a:rPr>
              <a:t> </a:t>
            </a:r>
          </a:p>
          <a:p>
            <a:pPr lvl="0" defTabSz="914400" eaLnBrk="0" fontAlgn="base" hangingPunct="0">
              <a:spcBef>
                <a:spcPct val="0"/>
              </a:spcBef>
              <a:spcAft>
                <a:spcPct val="0"/>
              </a:spcAft>
            </a:pPr>
            <a:r>
              <a:rPr lang="fr-FR" dirty="0"/>
              <a:t>Luxembourg est un petit pays d’Europe connu pour sa richesse et ses institutions financières. Sa capitale est Luxembourg City. Le pays a trois langues officielles : le luxembourgeois, le français et l’allemand. Il fait partie de Union européenne et de la zone euro. Luxembourg est réputé pour sa qualité de vie élevée.</a:t>
            </a:r>
            <a:endParaRPr kumimoji="0" lang="en-US" altLang="ro-RO"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CasetăText 3"/>
          <p:cNvSpPr txBox="1"/>
          <p:nvPr/>
        </p:nvSpPr>
        <p:spPr>
          <a:xfrm>
            <a:off x="4809241" y="196870"/>
            <a:ext cx="4041053" cy="133604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defRPr sz="1800" b="0" i="0" u="none" strike="noStrike" kern="0" cap="none" spc="0" baseline="0">
                <a:solidFill>
                  <a:srgbClr val="000000"/>
                </a:solidFill>
              </a:defRPr>
            </a:pPr>
            <a:r>
              <a:rPr lang="fr-FR" sz="4200" b="0" i="0" u="none" strike="noStrike" kern="1200" cap="none" spc="0" baseline="0" dirty="0">
                <a:solidFill>
                  <a:srgbClr val="FFFFFF"/>
                </a:solidFill>
                <a:latin typeface="+mj-lt"/>
              </a:rPr>
              <a:t>Allemagne</a:t>
            </a:r>
          </a:p>
          <a:p>
            <a:pPr marL="0" marR="0" lvl="0" indent="0" algn="l" defTabSz="457200" rtl="0" fontAlgn="auto" hangingPunct="1">
              <a:lnSpc>
                <a:spcPct val="100000"/>
              </a:lnSpc>
              <a:spcBef>
                <a:spcPts val="0"/>
              </a:spcBef>
              <a:spcAft>
                <a:spcPts val="0"/>
              </a:spcAft>
              <a:buNone/>
              <a:defRPr sz="1800" b="0" i="0" u="none" strike="noStrike" kern="0" cap="none" spc="0" baseline="0">
                <a:solidFill>
                  <a:srgbClr val="000000"/>
                </a:solidFill>
              </a:defRPr>
            </a:pPr>
            <a:endParaRPr lang="ro-RO" sz="4200" b="0" i="0" u="none" strike="noStrike" kern="1200" cap="none" spc="0" baseline="0" dirty="0">
              <a:solidFill>
                <a:srgbClr val="FFFFFF"/>
              </a:solidFill>
              <a:latin typeface="Century Gothic"/>
            </a:endParaRPr>
          </a:p>
        </p:txBody>
      </p:sp>
      <p:sp>
        <p:nvSpPr>
          <p:cNvPr id="1048601" name="CasetăText 4"/>
          <p:cNvSpPr txBox="1"/>
          <p:nvPr/>
        </p:nvSpPr>
        <p:spPr>
          <a:xfrm>
            <a:off x="5087064" y="872543"/>
            <a:ext cx="2432093" cy="46166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defRPr sz="1800" b="0" i="0" u="none" strike="noStrike" kern="0" cap="none" spc="0" baseline="0">
                <a:solidFill>
                  <a:srgbClr val="000000"/>
                </a:solidFill>
              </a:defRPr>
            </a:pPr>
            <a:r>
              <a:rPr lang="en-US" sz="2400" b="0" i="0" u="none" strike="noStrike" kern="1200" cap="none" spc="0" baseline="0" dirty="0">
                <a:solidFill>
                  <a:srgbClr val="FFFFFF"/>
                </a:solidFill>
                <a:latin typeface="+mj-lt"/>
              </a:rPr>
              <a:t>Vicol Stefania</a:t>
            </a:r>
            <a:endParaRPr lang="ro-RO" sz="2400" b="0" i="0" u="none" strike="noStrike" kern="1200" cap="none" spc="0" baseline="0" dirty="0">
              <a:solidFill>
                <a:srgbClr val="FFFFFF"/>
              </a:solidFill>
              <a:latin typeface="+mj-lt"/>
            </a:endParaRPr>
          </a:p>
        </p:txBody>
      </p:sp>
      <p:pic>
        <p:nvPicPr>
          <p:cNvPr id="2097161" name="Imagine 6"/>
          <p:cNvPicPr>
            <a:picLocks noChangeAspect="1"/>
          </p:cNvPicPr>
          <p:nvPr/>
        </p:nvPicPr>
        <p:blipFill>
          <a:blip r:embed="rId2"/>
          <a:stretch>
            <a:fillRect/>
          </a:stretch>
        </p:blipFill>
        <p:spPr>
          <a:xfrm>
            <a:off x="1099282" y="1581866"/>
            <a:ext cx="4092159" cy="2455301"/>
          </a:xfrm>
          <a:prstGeom prst="rect">
            <a:avLst/>
          </a:prstGeom>
          <a:noFill/>
          <a:ln cap="flat">
            <a:noFill/>
          </a:ln>
        </p:spPr>
      </p:pic>
      <p:pic>
        <p:nvPicPr>
          <p:cNvPr id="2097162" name="Imagine 12"/>
          <p:cNvPicPr>
            <a:picLocks noChangeAspect="1"/>
          </p:cNvPicPr>
          <p:nvPr/>
        </p:nvPicPr>
        <p:blipFill>
          <a:blip r:embed="rId3"/>
          <a:stretch>
            <a:fillRect/>
          </a:stretch>
        </p:blipFill>
        <p:spPr>
          <a:xfrm>
            <a:off x="7382765" y="1565041"/>
            <a:ext cx="3709958" cy="2472116"/>
          </a:xfrm>
          <a:prstGeom prst="rect">
            <a:avLst/>
          </a:prstGeom>
          <a:noFill/>
          <a:ln cap="flat">
            <a:noFill/>
          </a:ln>
        </p:spPr>
      </p:pic>
      <p:sp>
        <p:nvSpPr>
          <p:cNvPr id="1048602" name="CasetăText 13"/>
          <p:cNvSpPr txBox="1"/>
          <p:nvPr/>
        </p:nvSpPr>
        <p:spPr>
          <a:xfrm>
            <a:off x="1260985" y="4696166"/>
            <a:ext cx="9670026" cy="1631216"/>
          </a:xfrm>
          <a:prstGeom prst="rect">
            <a:avLst/>
          </a:prstGeom>
          <a:noFill/>
          <a:ln cap="flat">
            <a:noFill/>
          </a:ln>
        </p:spPr>
        <p:txBody>
          <a:bodyPr vert="horz" wrap="square" lIns="91440" tIns="45720" rIns="91440" bIns="45720" anchor="t" anchorCtr="0" compatLnSpc="1">
            <a:spAutoFit/>
          </a:bodyPr>
          <a:lstStyle/>
          <a:p>
            <a:pPr marL="285750" marR="0" lvl="0" indent="-285750" algn="l" defTabSz="457200" rtl="0" fontAlgn="auto" hangingPunct="1">
              <a:lnSpc>
                <a:spcPct val="100000"/>
              </a:lnSpc>
              <a:spcBef>
                <a:spcPts val="0"/>
              </a:spcBef>
              <a:spcAft>
                <a:spcPts val="0"/>
              </a:spcAft>
              <a:buSzPct val="100000"/>
              <a:buFont typeface="Arial" pitchFamily="34"/>
              <a:buChar char="•"/>
              <a:defRPr sz="1800" b="0" i="0" u="none" strike="noStrike" kern="0" cap="none" spc="0" baseline="0">
                <a:solidFill>
                  <a:srgbClr val="000000"/>
                </a:solidFill>
              </a:defRPr>
            </a:pPr>
            <a:r>
              <a:rPr lang="fr-FR" sz="2000" b="0" i="0" u="none" strike="noStrike" kern="1200" cap="none" spc="0" baseline="0" dirty="0">
                <a:solidFill>
                  <a:srgbClr val="FFFFFF"/>
                </a:solidFill>
              </a:rPr>
              <a:t>L'Allemagne est un grand pays situé au centre de l'Europe, avec pour capitale Berlin et l'euro comme monnaie. Elle est renommée pour sa cuisine, comme les saucisses et les bretzels, pour ses voitures de luxe très rapides et pour le célèbre festival </a:t>
            </a:r>
            <a:r>
              <a:rPr lang="fr-FR" sz="2000" b="0" i="0" u="none" strike="noStrike" kern="1200" cap="none" spc="0" baseline="0" dirty="0" err="1">
                <a:solidFill>
                  <a:srgbClr val="FFFFFF"/>
                </a:solidFill>
              </a:rPr>
              <a:t>Oktoberfest</a:t>
            </a:r>
            <a:r>
              <a:rPr lang="fr-FR" sz="2000" b="0" i="0" u="none" strike="noStrike" kern="1200" cap="none" spc="0" baseline="0" dirty="0">
                <a:solidFill>
                  <a:srgbClr val="FFFFFF"/>
                </a:solidFill>
              </a:rPr>
              <a:t>. Elle est également connue pour ses châteaux de contes de fées, le football et son ordre légendaire.</a:t>
            </a:r>
            <a:endParaRPr lang="ro-RO" sz="2000" b="0" i="0" u="none" strike="noStrike" kern="1200" cap="none" spc="0" baseline="0" dirty="0">
              <a:solidFill>
                <a:srgbClr val="FFFFFF"/>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6" name="Title 1"/>
          <p:cNvSpPr>
            <a:spLocks noGrp="1"/>
          </p:cNvSpPr>
          <p:nvPr>
            <p:ph type="ctrTitle"/>
          </p:nvPr>
        </p:nvSpPr>
        <p:spPr>
          <a:xfrm>
            <a:off x="1510528" y="358687"/>
            <a:ext cx="9199571" cy="2004828"/>
          </a:xfrm>
        </p:spPr>
        <p:txBody>
          <a:bodyPr>
            <a:normAutofit fontScale="90000"/>
          </a:bodyPr>
          <a:lstStyle/>
          <a:p>
            <a:pPr algn="ctr"/>
            <a:r>
              <a:rPr lang="en-US" dirty="0" err="1"/>
              <a:t>Mold</a:t>
            </a:r>
            <a:r>
              <a:rPr lang="en-US" altLang="ro" dirty="0" err="1"/>
              <a:t>a</a:t>
            </a:r>
            <a:r>
              <a:rPr lang="en-US" dirty="0" err="1"/>
              <a:t>vie</a:t>
            </a:r>
            <a:br>
              <a:rPr lang="en-US" dirty="0"/>
            </a:br>
            <a:r>
              <a:rPr lang="fr-FR" sz="2700" dirty="0"/>
              <a:t>Gavrilov Alexandru Ionuț</a:t>
            </a:r>
            <a:br>
              <a:rPr lang="fr-FR" dirty="0"/>
            </a:br>
            <a:endParaRPr lang="ro-RO" sz="2700" dirty="0"/>
          </a:p>
        </p:txBody>
      </p:sp>
      <p:sp>
        <p:nvSpPr>
          <p:cNvPr id="1048707" name="Subtitle 2"/>
          <p:cNvSpPr>
            <a:spLocks noGrp="1"/>
          </p:cNvSpPr>
          <p:nvPr>
            <p:ph type="subTitle" idx="1"/>
          </p:nvPr>
        </p:nvSpPr>
        <p:spPr>
          <a:xfrm>
            <a:off x="641596" y="4494485"/>
            <a:ext cx="10841449" cy="2199327"/>
          </a:xfrm>
        </p:spPr>
        <p:txBody>
          <a:bodyPr>
            <a:normAutofit/>
          </a:bodyPr>
          <a:lstStyle/>
          <a:p>
            <a:r>
              <a:rPr lang="fr-FR" cap="none" dirty="0">
                <a:solidFill>
                  <a:schemeClr val="tx1"/>
                </a:solidFill>
              </a:rPr>
              <a:t>La république de </a:t>
            </a:r>
            <a:r>
              <a:rPr lang="en-US" altLang="ro" cap="none" dirty="0" err="1">
                <a:solidFill>
                  <a:schemeClr val="tx1"/>
                </a:solidFill>
              </a:rPr>
              <a:t>M</a:t>
            </a:r>
            <a:r>
              <a:rPr lang="fr-FR" cap="none" dirty="0" err="1">
                <a:solidFill>
                  <a:schemeClr val="tx1"/>
                </a:solidFill>
              </a:rPr>
              <a:t>oldavie</a:t>
            </a:r>
            <a:r>
              <a:rPr lang="fr-FR" cap="none" dirty="0">
                <a:solidFill>
                  <a:schemeClr val="tx1"/>
                </a:solidFill>
              </a:rPr>
              <a:t>, située en </a:t>
            </a:r>
            <a:r>
              <a:rPr lang="en-US" altLang="ro" cap="none" dirty="0" err="1">
                <a:solidFill>
                  <a:schemeClr val="tx1"/>
                </a:solidFill>
              </a:rPr>
              <a:t>E</a:t>
            </a:r>
            <a:r>
              <a:rPr lang="fr-FR" cap="none" dirty="0" err="1">
                <a:solidFill>
                  <a:schemeClr val="tx1"/>
                </a:solidFill>
              </a:rPr>
              <a:t>urope</a:t>
            </a:r>
            <a:r>
              <a:rPr lang="fr-FR" cap="none" dirty="0">
                <a:solidFill>
                  <a:schemeClr val="tx1"/>
                </a:solidFill>
              </a:rPr>
              <a:t> du sud-est, est une destination encore méconnue, réputée pour ses vastes caves souterraines (comme </a:t>
            </a:r>
            <a:r>
              <a:rPr lang="en-US" altLang="ro" cap="none" dirty="0" err="1">
                <a:solidFill>
                  <a:schemeClr val="tx1"/>
                </a:solidFill>
              </a:rPr>
              <a:t>C</a:t>
            </a:r>
            <a:r>
              <a:rPr lang="fr-FR" cap="none" dirty="0" err="1">
                <a:solidFill>
                  <a:schemeClr val="tx1"/>
                </a:solidFill>
              </a:rPr>
              <a:t>ricova</a:t>
            </a:r>
            <a:r>
              <a:rPr lang="fr-FR" cap="none" dirty="0">
                <a:solidFill>
                  <a:schemeClr val="tx1"/>
                </a:solidFill>
              </a:rPr>
              <a:t> et </a:t>
            </a:r>
            <a:r>
              <a:rPr lang="en-US" altLang="ro" cap="none" dirty="0" err="1">
                <a:solidFill>
                  <a:schemeClr val="tx1"/>
                </a:solidFill>
              </a:rPr>
              <a:t>M</a:t>
            </a:r>
            <a:r>
              <a:rPr lang="fr-FR" cap="none" dirty="0" err="1">
                <a:solidFill>
                  <a:schemeClr val="tx1"/>
                </a:solidFill>
              </a:rPr>
              <a:t>ileștii</a:t>
            </a:r>
            <a:r>
              <a:rPr lang="fr-FR" cap="none" dirty="0">
                <a:solidFill>
                  <a:schemeClr val="tx1"/>
                </a:solidFill>
              </a:rPr>
              <a:t> </a:t>
            </a:r>
            <a:r>
              <a:rPr lang="fr-FR" cap="none" dirty="0" err="1">
                <a:solidFill>
                  <a:schemeClr val="tx1"/>
                </a:solidFill>
              </a:rPr>
              <a:t>mici</a:t>
            </a:r>
            <a:r>
              <a:rPr lang="fr-FR" cap="none" dirty="0">
                <a:solidFill>
                  <a:schemeClr val="tx1"/>
                </a:solidFill>
              </a:rPr>
              <a:t>), ses paysages pittoresques de collines et de forêts, et sa riche histoire. Parmi ses particularités, on note qu'elle est l'un des plus petits pays de la région, mais avec une culture viticole profondément ancrée, ce qui lui vaut d'être souvent qualifiée de destination touristique unique.</a:t>
            </a:r>
            <a:endParaRPr lang="zh-CN" altLang="en-US" dirty="0"/>
          </a:p>
          <a:p>
            <a:endParaRPr lang="ro-RO" cap="none" dirty="0">
              <a:solidFill>
                <a:schemeClr val="tx1"/>
              </a:solidFill>
            </a:endParaRPr>
          </a:p>
        </p:txBody>
      </p:sp>
      <p:pic>
        <p:nvPicPr>
          <p:cNvPr id="2097230" name="Picture 6" descr="Stema Republicii Moldova - Wikipedia"/>
          <p:cNvPicPr>
            <a:picLocks noChangeAspect="1" noChangeArrowheads="1"/>
          </p:cNvPicPr>
          <p:nvPr/>
        </p:nvPicPr>
        <p:blipFill>
          <a:blip r:embed="rId2"/>
          <a:srcRect/>
          <a:stretch>
            <a:fillRect/>
          </a:stretch>
        </p:blipFill>
        <p:spPr bwMode="auto">
          <a:xfrm>
            <a:off x="7995960" y="2300673"/>
            <a:ext cx="1514589" cy="1907588"/>
          </a:xfrm>
          <a:prstGeom prst="rect">
            <a:avLst/>
          </a:prstGeom>
          <a:noFill/>
        </p:spPr>
      </p:pic>
      <p:pic>
        <p:nvPicPr>
          <p:cNvPr id="2097231" name="Picture 3"/>
          <p:cNvPicPr>
            <a:picLocks noChangeAspect="1"/>
          </p:cNvPicPr>
          <p:nvPr/>
        </p:nvPicPr>
        <p:blipFill>
          <a:blip r:embed="rId3"/>
          <a:stretch>
            <a:fillRect/>
          </a:stretch>
        </p:blipFill>
        <p:spPr>
          <a:xfrm>
            <a:off x="1723269" y="2495449"/>
            <a:ext cx="3029975" cy="15180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8" name="Title 1"/>
          <p:cNvSpPr>
            <a:spLocks noGrp="1"/>
          </p:cNvSpPr>
          <p:nvPr>
            <p:ph type="ctrTitle"/>
          </p:nvPr>
        </p:nvSpPr>
        <p:spPr>
          <a:xfrm>
            <a:off x="1302439" y="0"/>
            <a:ext cx="8825658" cy="1667139"/>
          </a:xfrm>
        </p:spPr>
        <p:txBody>
          <a:bodyPr/>
          <a:lstStyle/>
          <a:p>
            <a:pPr algn="ctr"/>
            <a:r>
              <a:rPr lang="ro-RO" sz="4200" dirty="0"/>
              <a:t>Moldavia</a:t>
            </a:r>
            <a:br>
              <a:rPr lang="en-US" dirty="0"/>
            </a:br>
            <a:r>
              <a:rPr lang="en-US" sz="2000" dirty="0"/>
              <a:t>Gavrilov Alexandru Ionut</a:t>
            </a:r>
            <a:endParaRPr lang="ro-RO" sz="2000" dirty="0"/>
          </a:p>
        </p:txBody>
      </p:sp>
      <p:sp>
        <p:nvSpPr>
          <p:cNvPr id="1048709" name="Subtitle 2"/>
          <p:cNvSpPr>
            <a:spLocks noGrp="1"/>
          </p:cNvSpPr>
          <p:nvPr>
            <p:ph type="subTitle" idx="1"/>
          </p:nvPr>
        </p:nvSpPr>
        <p:spPr>
          <a:xfrm>
            <a:off x="1154955" y="4058278"/>
            <a:ext cx="8825658" cy="1833852"/>
          </a:xfrm>
        </p:spPr>
        <p:txBody>
          <a:bodyPr>
            <a:normAutofit fontScale="95000"/>
          </a:bodyPr>
          <a:lstStyle/>
          <a:p>
            <a:r>
              <a:rPr lang="en-US" cap="none" dirty="0">
                <a:solidFill>
                  <a:schemeClr val="tx1"/>
                </a:solidFill>
              </a:rPr>
              <a:t>Moldova is a hidden gem of </a:t>
            </a:r>
            <a:r>
              <a:rPr lang="ro-RO" cap="none" dirty="0">
                <a:solidFill>
                  <a:schemeClr val="tx1"/>
                </a:solidFill>
              </a:rPr>
              <a:t>E</a:t>
            </a:r>
            <a:r>
              <a:rPr lang="en-US" cap="none" dirty="0">
                <a:solidFill>
                  <a:schemeClr val="tx1"/>
                </a:solidFill>
              </a:rPr>
              <a:t>astern </a:t>
            </a:r>
            <a:r>
              <a:rPr lang="ro-RO" cap="none" dirty="0">
                <a:solidFill>
                  <a:schemeClr val="tx1"/>
                </a:solidFill>
              </a:rPr>
              <a:t>E</a:t>
            </a:r>
            <a:r>
              <a:rPr lang="en-US" cap="none" dirty="0" err="1">
                <a:solidFill>
                  <a:schemeClr val="tx1"/>
                </a:solidFill>
              </a:rPr>
              <a:t>urope</a:t>
            </a:r>
            <a:r>
              <a:rPr lang="en-US" cap="none" dirty="0">
                <a:solidFill>
                  <a:schemeClr val="tx1"/>
                </a:solidFill>
              </a:rPr>
              <a:t>, renowned for its millennia-old winemaking history, home to the world’s largest underground wineries, such as </a:t>
            </a:r>
            <a:r>
              <a:rPr lang="ro-RO" cap="none" dirty="0">
                <a:solidFill>
                  <a:schemeClr val="tx1"/>
                </a:solidFill>
              </a:rPr>
              <a:t>C</a:t>
            </a:r>
            <a:r>
              <a:rPr lang="en-US" cap="none" dirty="0" err="1">
                <a:solidFill>
                  <a:schemeClr val="tx1"/>
                </a:solidFill>
              </a:rPr>
              <a:t>ricova</a:t>
            </a:r>
            <a:r>
              <a:rPr lang="en-US" cap="none" dirty="0">
                <a:solidFill>
                  <a:schemeClr val="tx1"/>
                </a:solidFill>
              </a:rPr>
              <a:t> and </a:t>
            </a:r>
            <a:r>
              <a:rPr lang="ro-RO" cap="none" dirty="0">
                <a:solidFill>
                  <a:schemeClr val="tx1"/>
                </a:solidFill>
              </a:rPr>
              <a:t>M</a:t>
            </a:r>
            <a:r>
              <a:rPr lang="en-US" cap="none" dirty="0" err="1">
                <a:solidFill>
                  <a:schemeClr val="tx1"/>
                </a:solidFill>
              </a:rPr>
              <a:t>ileștii</a:t>
            </a:r>
            <a:r>
              <a:rPr lang="en-US" cap="none" dirty="0">
                <a:solidFill>
                  <a:schemeClr val="tx1"/>
                </a:solidFill>
              </a:rPr>
              <a:t> </a:t>
            </a:r>
            <a:r>
              <a:rPr lang="en-US" cap="none" dirty="0" err="1">
                <a:solidFill>
                  <a:schemeClr val="tx1"/>
                </a:solidFill>
              </a:rPr>
              <a:t>mici</a:t>
            </a:r>
            <a:r>
              <a:rPr lang="en-US" cap="none" dirty="0">
                <a:solidFill>
                  <a:schemeClr val="tx1"/>
                </a:solidFill>
              </a:rPr>
              <a:t> (listed in the </a:t>
            </a:r>
            <a:r>
              <a:rPr lang="ro-RO" cap="none" dirty="0">
                <a:solidFill>
                  <a:schemeClr val="tx1"/>
                </a:solidFill>
              </a:rPr>
              <a:t>G</a:t>
            </a:r>
            <a:r>
              <a:rPr lang="en-US" cap="none" dirty="0" err="1">
                <a:solidFill>
                  <a:schemeClr val="tx1"/>
                </a:solidFill>
              </a:rPr>
              <a:t>uinness</a:t>
            </a:r>
            <a:r>
              <a:rPr lang="en-US" cap="none" dirty="0">
                <a:solidFill>
                  <a:schemeClr val="tx1"/>
                </a:solidFill>
              </a:rPr>
              <a:t> book of world records). Nestled between </a:t>
            </a:r>
            <a:r>
              <a:rPr lang="ro-RO" cap="none" dirty="0">
                <a:solidFill>
                  <a:schemeClr val="tx1"/>
                </a:solidFill>
              </a:rPr>
              <a:t>R</a:t>
            </a:r>
            <a:r>
              <a:rPr lang="en-US" cap="none" dirty="0" err="1">
                <a:solidFill>
                  <a:schemeClr val="tx1"/>
                </a:solidFill>
              </a:rPr>
              <a:t>omania</a:t>
            </a:r>
            <a:r>
              <a:rPr lang="en-US" cap="none" dirty="0">
                <a:solidFill>
                  <a:schemeClr val="tx1"/>
                </a:solidFill>
              </a:rPr>
              <a:t> and </a:t>
            </a:r>
            <a:r>
              <a:rPr lang="ro-RO" cap="none" dirty="0">
                <a:solidFill>
                  <a:schemeClr val="tx1"/>
                </a:solidFill>
              </a:rPr>
              <a:t>U</a:t>
            </a:r>
            <a:r>
              <a:rPr lang="en-US" cap="none" dirty="0" err="1">
                <a:solidFill>
                  <a:schemeClr val="tx1"/>
                </a:solidFill>
              </a:rPr>
              <a:t>kraine</a:t>
            </a:r>
            <a:r>
              <a:rPr lang="en-US" cap="none" dirty="0">
                <a:solidFill>
                  <a:schemeClr val="tx1"/>
                </a:solidFill>
              </a:rPr>
              <a:t>, the country is a peaceful rural destination renowned for its hospitality, ancient monasteries and picturesque scenery.</a:t>
            </a:r>
          </a:p>
          <a:p>
            <a:endParaRPr lang="ro-RO" cap="none" dirty="0">
              <a:solidFill>
                <a:schemeClr val="tx1"/>
              </a:solidFill>
            </a:endParaRPr>
          </a:p>
        </p:txBody>
      </p:sp>
      <p:pic>
        <p:nvPicPr>
          <p:cNvPr id="2097232" name="Picture 2" descr="Republica Moldova - Wikipedia"/>
          <p:cNvPicPr>
            <a:picLocks noChangeAspect="1" noChangeArrowheads="1"/>
          </p:cNvPicPr>
          <p:nvPr/>
        </p:nvPicPr>
        <p:blipFill>
          <a:blip r:embed="rId2"/>
          <a:srcRect/>
          <a:stretch>
            <a:fillRect/>
          </a:stretch>
        </p:blipFill>
        <p:spPr bwMode="auto">
          <a:xfrm>
            <a:off x="1550365" y="2183301"/>
            <a:ext cx="3028950" cy="1514475"/>
          </a:xfrm>
          <a:prstGeom prst="rect">
            <a:avLst/>
          </a:prstGeom>
          <a:noFill/>
        </p:spPr>
      </p:pic>
      <p:pic>
        <p:nvPicPr>
          <p:cNvPr id="2097233" name="Picture 4" descr="Stema Republicii Moldova - Wikipedia"/>
          <p:cNvPicPr>
            <a:picLocks noChangeAspect="1" noChangeArrowheads="1"/>
          </p:cNvPicPr>
          <p:nvPr/>
        </p:nvPicPr>
        <p:blipFill>
          <a:blip r:embed="rId3"/>
          <a:srcRect/>
          <a:stretch>
            <a:fillRect/>
          </a:stretch>
        </p:blipFill>
        <p:spPr bwMode="auto">
          <a:xfrm>
            <a:off x="7612687" y="2174627"/>
            <a:ext cx="1501082" cy="1663171"/>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Title 3"/>
          <p:cNvSpPr>
            <a:spLocks noGrp="1"/>
          </p:cNvSpPr>
          <p:nvPr>
            <p:ph type="title"/>
          </p:nvPr>
        </p:nvSpPr>
        <p:spPr/>
        <p:txBody>
          <a:bodyPr/>
          <a:lstStyle/>
          <a:p>
            <a:pPr algn="ctr"/>
            <a:r>
              <a:rPr lang="fr" sz="4400" dirty="0">
                <a:solidFill>
                  <a:schemeClr val="tx1"/>
                </a:solidFill>
                <a:latin typeface="Century Gothic"/>
              </a:rPr>
              <a:t>Norvège</a:t>
            </a:r>
            <a:r>
              <a:rPr lang="en-US" dirty="0">
                <a:solidFill>
                  <a:schemeClr val="tx1"/>
                </a:solidFill>
              </a:rPr>
              <a:t> </a:t>
            </a:r>
            <a:br>
              <a:rPr lang="en-US" dirty="0"/>
            </a:br>
            <a:r>
              <a:rPr lang="en-US" sz="2400" dirty="0" err="1"/>
              <a:t>Apopei</a:t>
            </a:r>
            <a:r>
              <a:rPr lang="en-US" sz="2400" dirty="0"/>
              <a:t> Sofia</a:t>
            </a:r>
            <a:endParaRPr lang="ro-RO" dirty="0"/>
          </a:p>
        </p:txBody>
      </p:sp>
      <p:sp>
        <p:nvSpPr>
          <p:cNvPr id="1048711" name="Content Placeholder 4"/>
          <p:cNvSpPr>
            <a:spLocks noGrp="1"/>
          </p:cNvSpPr>
          <p:nvPr>
            <p:ph idx="1"/>
          </p:nvPr>
        </p:nvSpPr>
        <p:spPr>
          <a:xfrm>
            <a:off x="1104293" y="2043086"/>
            <a:ext cx="8946541" cy="4682179"/>
          </a:xfrm>
        </p:spPr>
        <p:txBody>
          <a:bodyPr vert="horz" lIns="91440" tIns="45720" rIns="91440" bIns="45720" rtlCol="0" anchor="t">
            <a:normAutofit/>
          </a:bodyPr>
          <a:lstStyle/>
          <a:p>
            <a:endParaRPr lang="ro-RO" dirty="0"/>
          </a:p>
          <a:p>
            <a:endParaRPr lang="ro-RO" dirty="0"/>
          </a:p>
          <a:p>
            <a:endParaRPr lang="ro-RO" dirty="0"/>
          </a:p>
          <a:p>
            <a:endParaRPr lang="ro-RO" dirty="0"/>
          </a:p>
          <a:p>
            <a:endParaRPr lang="ro-RO" dirty="0"/>
          </a:p>
          <a:p>
            <a:r>
              <a:rPr lang="fr" dirty="0"/>
              <a:t>Norvège</a:t>
            </a:r>
            <a:r>
              <a:rPr lang="ro-RO" dirty="0">
                <a:ea typeface="+mj-lt"/>
                <a:cs typeface="+mj-lt"/>
              </a:rPr>
              <a:t> a </a:t>
            </a:r>
            <a:r>
              <a:rPr lang="ro-RO" dirty="0" err="1">
                <a:ea typeface="+mj-lt"/>
                <a:cs typeface="+mj-lt"/>
              </a:rPr>
              <a:t>une</a:t>
            </a:r>
            <a:r>
              <a:rPr lang="ro-RO" dirty="0">
                <a:ea typeface="+mj-lt"/>
                <a:cs typeface="+mj-lt"/>
              </a:rPr>
              <a:t> </a:t>
            </a:r>
            <a:r>
              <a:rPr lang="ro-RO" dirty="0" err="1">
                <a:ea typeface="+mj-lt"/>
                <a:cs typeface="+mj-lt"/>
              </a:rPr>
              <a:t>côte</a:t>
            </a:r>
            <a:r>
              <a:rPr lang="ro-RO" dirty="0">
                <a:ea typeface="+mj-lt"/>
                <a:cs typeface="+mj-lt"/>
              </a:rPr>
              <a:t> </a:t>
            </a:r>
            <a:r>
              <a:rPr lang="ro-RO" dirty="0" err="1">
                <a:ea typeface="+mj-lt"/>
                <a:cs typeface="+mj-lt"/>
              </a:rPr>
              <a:t>très</a:t>
            </a:r>
            <a:r>
              <a:rPr lang="ro-RO" dirty="0">
                <a:ea typeface="+mj-lt"/>
                <a:cs typeface="+mj-lt"/>
              </a:rPr>
              <a:t> </a:t>
            </a:r>
            <a:r>
              <a:rPr lang="ro-RO" dirty="0" err="1">
                <a:ea typeface="+mj-lt"/>
                <a:cs typeface="+mj-lt"/>
              </a:rPr>
              <a:t>longue</a:t>
            </a:r>
            <a:r>
              <a:rPr lang="ro-RO" dirty="0">
                <a:ea typeface="+mj-lt"/>
                <a:cs typeface="+mj-lt"/>
              </a:rPr>
              <a:t> </a:t>
            </a:r>
            <a:r>
              <a:rPr lang="ro-RO" dirty="0" err="1">
                <a:ea typeface="+mj-lt"/>
                <a:cs typeface="+mj-lt"/>
              </a:rPr>
              <a:t>avec</a:t>
            </a:r>
            <a:r>
              <a:rPr lang="ro-RO" dirty="0">
                <a:ea typeface="+mj-lt"/>
                <a:cs typeface="+mj-lt"/>
              </a:rPr>
              <a:t> de </a:t>
            </a:r>
            <a:r>
              <a:rPr lang="ro-RO" dirty="0" err="1">
                <a:ea typeface="+mj-lt"/>
                <a:cs typeface="+mj-lt"/>
              </a:rPr>
              <a:t>nombreux</a:t>
            </a:r>
            <a:r>
              <a:rPr lang="ro-RO" dirty="0">
                <a:ea typeface="+mj-lt"/>
                <a:cs typeface="+mj-lt"/>
              </a:rPr>
              <a:t> </a:t>
            </a:r>
            <a:r>
              <a:rPr lang="ro-RO" dirty="0" err="1">
                <a:ea typeface="+mj-lt"/>
                <a:cs typeface="+mj-lt"/>
              </a:rPr>
              <a:t>fjords</a:t>
            </a:r>
            <a:r>
              <a:rPr lang="ro-RO" dirty="0">
                <a:ea typeface="+mj-lt"/>
                <a:cs typeface="+mj-lt"/>
              </a:rPr>
              <a:t>. </a:t>
            </a:r>
            <a:r>
              <a:rPr lang="ro-RO" dirty="0" err="1">
                <a:ea typeface="+mj-lt"/>
                <a:cs typeface="+mj-lt"/>
              </a:rPr>
              <a:t>C’est</a:t>
            </a:r>
            <a:r>
              <a:rPr lang="ro-RO" dirty="0">
                <a:ea typeface="+mj-lt"/>
                <a:cs typeface="+mj-lt"/>
              </a:rPr>
              <a:t> un </a:t>
            </a:r>
            <a:r>
              <a:rPr lang="ro-RO" dirty="0" err="1">
                <a:ea typeface="+mj-lt"/>
                <a:cs typeface="+mj-lt"/>
              </a:rPr>
              <a:t>grand</a:t>
            </a:r>
            <a:r>
              <a:rPr lang="ro-RO" dirty="0">
                <a:ea typeface="+mj-lt"/>
                <a:cs typeface="+mj-lt"/>
              </a:rPr>
              <a:t> </a:t>
            </a:r>
            <a:r>
              <a:rPr lang="ro-RO" dirty="0" err="1">
                <a:ea typeface="+mj-lt"/>
                <a:cs typeface="+mj-lt"/>
              </a:rPr>
              <a:t>exportateur</a:t>
            </a:r>
            <a:r>
              <a:rPr lang="ro-RO" dirty="0">
                <a:ea typeface="+mj-lt"/>
                <a:cs typeface="+mj-lt"/>
              </a:rPr>
              <a:t> de </a:t>
            </a:r>
            <a:r>
              <a:rPr lang="ro-RO" dirty="0" err="1">
                <a:ea typeface="+mj-lt"/>
                <a:cs typeface="+mj-lt"/>
              </a:rPr>
              <a:t>pétrole</a:t>
            </a:r>
            <a:r>
              <a:rPr lang="ro-RO" dirty="0">
                <a:ea typeface="+mj-lt"/>
                <a:cs typeface="+mj-lt"/>
              </a:rPr>
              <a:t> et de gaz. </a:t>
            </a:r>
            <a:r>
              <a:rPr lang="ro-RO" dirty="0" err="1">
                <a:ea typeface="+mj-lt"/>
                <a:cs typeface="+mj-lt"/>
              </a:rPr>
              <a:t>C’est</a:t>
            </a:r>
            <a:r>
              <a:rPr lang="ro-RO" dirty="0">
                <a:ea typeface="+mj-lt"/>
                <a:cs typeface="+mj-lt"/>
              </a:rPr>
              <a:t> le </a:t>
            </a:r>
            <a:r>
              <a:rPr lang="ro-RO" dirty="0" err="1">
                <a:ea typeface="+mj-lt"/>
                <a:cs typeface="+mj-lt"/>
              </a:rPr>
              <a:t>leader</a:t>
            </a:r>
            <a:r>
              <a:rPr lang="ro-RO" dirty="0">
                <a:ea typeface="+mj-lt"/>
                <a:cs typeface="+mj-lt"/>
              </a:rPr>
              <a:t> mondial des </a:t>
            </a:r>
            <a:r>
              <a:rPr lang="ro-RO" dirty="0" err="1">
                <a:ea typeface="+mj-lt"/>
                <a:cs typeface="+mj-lt"/>
              </a:rPr>
              <a:t>voitures</a:t>
            </a:r>
            <a:r>
              <a:rPr lang="ro-RO" dirty="0">
                <a:ea typeface="+mj-lt"/>
                <a:cs typeface="+mj-lt"/>
              </a:rPr>
              <a:t> </a:t>
            </a:r>
            <a:r>
              <a:rPr lang="ro-RO" dirty="0" err="1">
                <a:ea typeface="+mj-lt"/>
                <a:cs typeface="+mj-lt"/>
              </a:rPr>
              <a:t>électriques</a:t>
            </a:r>
            <a:r>
              <a:rPr lang="ro-RO" dirty="0">
                <a:ea typeface="+mj-lt"/>
                <a:cs typeface="+mj-lt"/>
              </a:rPr>
              <a:t>. Dans le nord, on voit </a:t>
            </a:r>
            <a:r>
              <a:rPr lang="ro-RO" dirty="0" err="1">
                <a:ea typeface="+mj-lt"/>
                <a:cs typeface="+mj-lt"/>
              </a:rPr>
              <a:t>souvent</a:t>
            </a:r>
            <a:r>
              <a:rPr lang="ro-RO" dirty="0">
                <a:ea typeface="+mj-lt"/>
                <a:cs typeface="+mj-lt"/>
              </a:rPr>
              <a:t> </a:t>
            </a:r>
            <a:r>
              <a:rPr lang="en-US" dirty="0" err="1">
                <a:ea typeface="+mj-lt"/>
                <a:cs typeface="+mj-lt"/>
              </a:rPr>
              <a:t>l’Aurore</a:t>
            </a:r>
            <a:r>
              <a:rPr lang="en-US" dirty="0">
                <a:ea typeface="+mj-lt"/>
                <a:cs typeface="+mj-lt"/>
              </a:rPr>
              <a:t> </a:t>
            </a:r>
            <a:r>
              <a:rPr lang="en-US" dirty="0" err="1">
                <a:ea typeface="+mj-lt"/>
                <a:cs typeface="+mj-lt"/>
              </a:rPr>
              <a:t>Boreale</a:t>
            </a:r>
            <a:r>
              <a:rPr lang="ro-RO" dirty="0">
                <a:ea typeface="+mj-lt"/>
                <a:cs typeface="+mj-lt"/>
              </a:rPr>
              <a:t>. En </a:t>
            </a:r>
            <a:r>
              <a:rPr lang="ro-RO" dirty="0" err="1">
                <a:ea typeface="+mj-lt"/>
                <a:cs typeface="+mj-lt"/>
              </a:rPr>
              <a:t>été</a:t>
            </a:r>
            <a:r>
              <a:rPr lang="ro-RO" dirty="0">
                <a:ea typeface="+mj-lt"/>
                <a:cs typeface="+mj-lt"/>
              </a:rPr>
              <a:t>, </a:t>
            </a:r>
            <a:r>
              <a:rPr lang="ro-RO" dirty="0" err="1">
                <a:ea typeface="+mj-lt"/>
                <a:cs typeface="+mj-lt"/>
              </a:rPr>
              <a:t>il</a:t>
            </a:r>
            <a:r>
              <a:rPr lang="ro-RO" dirty="0">
                <a:ea typeface="+mj-lt"/>
                <a:cs typeface="+mj-lt"/>
              </a:rPr>
              <a:t> y a le </a:t>
            </a:r>
            <a:r>
              <a:rPr lang="ro-RO" dirty="0" err="1">
                <a:ea typeface="+mj-lt"/>
                <a:cs typeface="+mj-lt"/>
              </a:rPr>
              <a:t>phénomène</a:t>
            </a:r>
            <a:r>
              <a:rPr lang="ro-RO" dirty="0">
                <a:ea typeface="+mj-lt"/>
                <a:cs typeface="+mj-lt"/>
              </a:rPr>
              <a:t> du </a:t>
            </a:r>
            <a:r>
              <a:rPr lang="ro-RO" dirty="0" err="1">
                <a:ea typeface="+mj-lt"/>
                <a:cs typeface="+mj-lt"/>
              </a:rPr>
              <a:t>soleil</a:t>
            </a:r>
            <a:r>
              <a:rPr lang="ro-RO" dirty="0">
                <a:ea typeface="+mj-lt"/>
                <a:cs typeface="+mj-lt"/>
              </a:rPr>
              <a:t> de </a:t>
            </a:r>
            <a:r>
              <a:rPr lang="ro-RO" dirty="0" err="1">
                <a:ea typeface="+mj-lt"/>
                <a:cs typeface="+mj-lt"/>
              </a:rPr>
              <a:t>minuit</a:t>
            </a:r>
            <a:r>
              <a:rPr lang="ro-RO" dirty="0">
                <a:ea typeface="+mj-lt"/>
                <a:cs typeface="+mj-lt"/>
              </a:rPr>
              <a:t>. </a:t>
            </a:r>
            <a:r>
              <a:rPr lang="fr" dirty="0"/>
              <a:t>Norvège </a:t>
            </a:r>
            <a:r>
              <a:rPr lang="ro-RO" dirty="0">
                <a:ea typeface="+mj-lt"/>
                <a:cs typeface="+mj-lt"/>
              </a:rPr>
              <a:t>est </a:t>
            </a:r>
            <a:r>
              <a:rPr lang="ro-RO" dirty="0" err="1">
                <a:ea typeface="+mj-lt"/>
                <a:cs typeface="+mj-lt"/>
              </a:rPr>
              <a:t>célèbre</a:t>
            </a:r>
            <a:r>
              <a:rPr lang="ro-RO" dirty="0">
                <a:ea typeface="+mj-lt"/>
                <a:cs typeface="+mj-lt"/>
              </a:rPr>
              <a:t> pour </a:t>
            </a:r>
            <a:r>
              <a:rPr lang="ro-RO" dirty="0" err="1">
                <a:ea typeface="+mj-lt"/>
                <a:cs typeface="+mj-lt"/>
              </a:rPr>
              <a:t>ses</a:t>
            </a:r>
            <a:r>
              <a:rPr lang="ro-RO" dirty="0">
                <a:ea typeface="+mj-lt"/>
                <a:cs typeface="+mj-lt"/>
              </a:rPr>
              <a:t> </a:t>
            </a:r>
            <a:r>
              <a:rPr lang="ro-RO" dirty="0" err="1">
                <a:ea typeface="+mj-lt"/>
                <a:cs typeface="+mj-lt"/>
              </a:rPr>
              <a:t>paysages</a:t>
            </a:r>
            <a:r>
              <a:rPr lang="ro-RO" dirty="0">
                <a:ea typeface="+mj-lt"/>
                <a:cs typeface="+mj-lt"/>
              </a:rPr>
              <a:t> </a:t>
            </a:r>
            <a:r>
              <a:rPr lang="ro-RO" dirty="0" err="1">
                <a:ea typeface="+mj-lt"/>
                <a:cs typeface="+mj-lt"/>
              </a:rPr>
              <a:t>naturels</a:t>
            </a:r>
            <a:r>
              <a:rPr lang="ro-RO" dirty="0">
                <a:ea typeface="+mj-lt"/>
                <a:cs typeface="+mj-lt"/>
              </a:rPr>
              <a:t> </a:t>
            </a:r>
            <a:r>
              <a:rPr lang="ro-RO" dirty="0" err="1">
                <a:ea typeface="+mj-lt"/>
                <a:cs typeface="+mj-lt"/>
              </a:rPr>
              <a:t>spectaculaires</a:t>
            </a:r>
            <a:r>
              <a:rPr lang="ro-RO" dirty="0">
                <a:ea typeface="+mj-lt"/>
                <a:cs typeface="+mj-lt"/>
              </a:rPr>
              <a:t>. </a:t>
            </a:r>
            <a:endParaRPr lang="ro-RO" dirty="0"/>
          </a:p>
          <a:p>
            <a:pPr>
              <a:buClr>
                <a:srgbClr val="8AD0D6"/>
              </a:buClr>
            </a:pPr>
            <a:endParaRPr lang="ro-RO" dirty="0"/>
          </a:p>
          <a:p>
            <a:pPr>
              <a:buClr>
                <a:srgbClr val="8AD0D6"/>
              </a:buClr>
            </a:pPr>
            <a:endParaRPr lang="ro-RO" dirty="0"/>
          </a:p>
          <a:p>
            <a:pPr marL="0" indent="0">
              <a:buNone/>
            </a:pPr>
            <a:endParaRPr lang="ro-RO" dirty="0"/>
          </a:p>
        </p:txBody>
      </p:sp>
      <p:sp>
        <p:nvSpPr>
          <p:cNvPr id="1048712" name="Rectangle 5"/>
          <p:cNvSpPr/>
          <p:nvPr/>
        </p:nvSpPr>
        <p:spPr>
          <a:xfrm>
            <a:off x="1563329" y="1853248"/>
            <a:ext cx="3746091" cy="18386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48713" name="TextBox 7"/>
          <p:cNvSpPr txBox="1"/>
          <p:nvPr/>
        </p:nvSpPr>
        <p:spPr>
          <a:xfrm>
            <a:off x="2827417" y="2551529"/>
            <a:ext cx="1016996" cy="369332"/>
          </a:xfrm>
          <a:prstGeom prst="rect">
            <a:avLst/>
          </a:prstGeom>
          <a:noFill/>
        </p:spPr>
        <p:txBody>
          <a:bodyPr wrap="square" rtlCol="0">
            <a:spAutoFit/>
          </a:bodyPr>
          <a:lstStyle/>
          <a:p>
            <a:r>
              <a:rPr lang="en-US" dirty="0"/>
              <a:t>STEAG</a:t>
            </a:r>
            <a:endParaRPr lang="ro-RO" dirty="0"/>
          </a:p>
        </p:txBody>
      </p:sp>
      <p:sp>
        <p:nvSpPr>
          <p:cNvPr id="1048714" name="TextBox 8"/>
          <p:cNvSpPr txBox="1"/>
          <p:nvPr/>
        </p:nvSpPr>
        <p:spPr>
          <a:xfrm>
            <a:off x="7217007" y="2527006"/>
            <a:ext cx="2054942" cy="369332"/>
          </a:xfrm>
          <a:prstGeom prst="rect">
            <a:avLst/>
          </a:prstGeom>
          <a:noFill/>
        </p:spPr>
        <p:txBody>
          <a:bodyPr wrap="square" rtlCol="0">
            <a:spAutoFit/>
          </a:bodyPr>
          <a:lstStyle/>
          <a:p>
            <a:r>
              <a:rPr lang="en-US" dirty="0"/>
              <a:t>STEM</a:t>
            </a:r>
            <a:r>
              <a:rPr lang="ro-RO" dirty="0"/>
              <a:t>Ă</a:t>
            </a:r>
          </a:p>
        </p:txBody>
      </p:sp>
      <p:pic>
        <p:nvPicPr>
          <p:cNvPr id="2097234" name="Imagine 1" descr="Drapelul Norvegiei - Wikipedia"/>
          <p:cNvPicPr>
            <a:picLocks noChangeAspect="1"/>
          </p:cNvPicPr>
          <p:nvPr/>
        </p:nvPicPr>
        <p:blipFill>
          <a:blip r:embed="rId2"/>
          <a:stretch>
            <a:fillRect/>
          </a:stretch>
        </p:blipFill>
        <p:spPr>
          <a:xfrm>
            <a:off x="1561000" y="1855055"/>
            <a:ext cx="3755536" cy="1838813"/>
          </a:xfrm>
          <a:prstGeom prst="rect">
            <a:avLst/>
          </a:prstGeom>
        </p:spPr>
      </p:pic>
      <p:pic>
        <p:nvPicPr>
          <p:cNvPr id="2097235" name="Imagine 2" descr="Stema Norvegiei - Wikipedia"/>
          <p:cNvPicPr>
            <a:picLocks noChangeAspect="1"/>
          </p:cNvPicPr>
          <p:nvPr/>
        </p:nvPicPr>
        <p:blipFill>
          <a:blip r:embed="rId3"/>
          <a:stretch>
            <a:fillRect/>
          </a:stretch>
        </p:blipFill>
        <p:spPr>
          <a:xfrm>
            <a:off x="6572616" y="1855056"/>
            <a:ext cx="2231536" cy="18388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5" name="Title 3"/>
          <p:cNvSpPr>
            <a:spLocks noGrp="1"/>
          </p:cNvSpPr>
          <p:nvPr>
            <p:ph type="title"/>
          </p:nvPr>
        </p:nvSpPr>
        <p:spPr/>
        <p:txBody>
          <a:bodyPr/>
          <a:lstStyle/>
          <a:p>
            <a:pPr algn="ctr"/>
            <a:r>
              <a:rPr lang="en" sz="4000" dirty="0">
                <a:solidFill>
                  <a:schemeClr val="tx1"/>
                </a:solidFill>
                <a:latin typeface="Consolas"/>
              </a:rPr>
              <a:t>Norway</a:t>
            </a:r>
            <a:r>
              <a:rPr lang="en-US" dirty="0"/>
              <a:t> </a:t>
            </a:r>
            <a:br>
              <a:rPr lang="en-US" dirty="0"/>
            </a:br>
            <a:r>
              <a:rPr lang="en-US" sz="2400" dirty="0" err="1"/>
              <a:t>Apopei</a:t>
            </a:r>
            <a:r>
              <a:rPr lang="en-US" sz="2400" dirty="0"/>
              <a:t> Sofia</a:t>
            </a:r>
          </a:p>
        </p:txBody>
      </p:sp>
      <p:sp>
        <p:nvSpPr>
          <p:cNvPr id="1048716" name="Content Placeholder 4"/>
          <p:cNvSpPr>
            <a:spLocks noGrp="1"/>
          </p:cNvSpPr>
          <p:nvPr>
            <p:ph idx="1"/>
          </p:nvPr>
        </p:nvSpPr>
        <p:spPr>
          <a:xfrm>
            <a:off x="1104293" y="2043086"/>
            <a:ext cx="8946541" cy="4682179"/>
          </a:xfrm>
        </p:spPr>
        <p:txBody>
          <a:bodyPr vert="horz" lIns="91440" tIns="45720" rIns="91440" bIns="45720" rtlCol="0" anchor="t">
            <a:normAutofit fontScale="92500" lnSpcReduction="10000"/>
          </a:bodyPr>
          <a:lstStyle/>
          <a:p>
            <a:endParaRPr lang="ro-RO" dirty="0"/>
          </a:p>
          <a:p>
            <a:endParaRPr lang="ro-RO" dirty="0"/>
          </a:p>
          <a:p>
            <a:endParaRPr lang="ro-RO" dirty="0"/>
          </a:p>
          <a:p>
            <a:endParaRPr lang="ro-RO" dirty="0"/>
          </a:p>
          <a:p>
            <a:pPr>
              <a:buClr>
                <a:srgbClr val="8AD0D6"/>
              </a:buClr>
            </a:pPr>
            <a:endParaRPr lang="en-US" dirty="0"/>
          </a:p>
          <a:p>
            <a:pPr>
              <a:buClr>
                <a:srgbClr val="8AD0D6"/>
              </a:buClr>
            </a:pPr>
            <a:r>
              <a:rPr lang="en-US" sz="1800">
                <a:ea typeface="+mj-lt"/>
                <a:cs typeface="+mj-lt"/>
              </a:rPr>
              <a:t>Norway is known for its stunning natural landscapes, including fjords, mountains, and waterfalls. The country experiences long, cold winters and bright, almost endless summers in the north. Oslo, the capital, is famous for its rich history and modern architecture. Norway is one of the world's leading countries in terms of quality of life and environmental sustainability. The Northern Lights, or Aurora Borealis, can often be seen in the northern parts during winter. Norwegians enjoy outdoor activities like hiking, skiing, and fishing throughout the year.</a:t>
            </a:r>
            <a:endParaRPr lang="en-US" sz="1800"/>
          </a:p>
          <a:p>
            <a:pPr marL="0" indent="0">
              <a:buClr>
                <a:srgbClr val="8AD0D6"/>
              </a:buClr>
              <a:buNone/>
            </a:pPr>
            <a:br>
              <a:rPr lang="en-US" dirty="0"/>
            </a:br>
            <a:br>
              <a:rPr lang="en-US" dirty="0"/>
            </a:br>
            <a:endParaRPr lang="en-US"/>
          </a:p>
        </p:txBody>
      </p:sp>
      <p:sp>
        <p:nvSpPr>
          <p:cNvPr id="1048717" name="Rectangle 5"/>
          <p:cNvSpPr/>
          <p:nvPr/>
        </p:nvSpPr>
        <p:spPr>
          <a:xfrm>
            <a:off x="1563329" y="1853248"/>
            <a:ext cx="3746091" cy="18386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48718" name="TextBox 7"/>
          <p:cNvSpPr txBox="1"/>
          <p:nvPr/>
        </p:nvSpPr>
        <p:spPr>
          <a:xfrm>
            <a:off x="2827417" y="2551529"/>
            <a:ext cx="1016996" cy="369332"/>
          </a:xfrm>
          <a:prstGeom prst="rect">
            <a:avLst/>
          </a:prstGeom>
          <a:noFill/>
        </p:spPr>
        <p:txBody>
          <a:bodyPr wrap="square" rtlCol="0">
            <a:spAutoFit/>
          </a:bodyPr>
          <a:lstStyle/>
          <a:p>
            <a:r>
              <a:rPr lang="en-US" dirty="0"/>
              <a:t>STEAG</a:t>
            </a:r>
            <a:endParaRPr lang="ro-RO" dirty="0"/>
          </a:p>
        </p:txBody>
      </p:sp>
      <p:sp>
        <p:nvSpPr>
          <p:cNvPr id="1048719" name="TextBox 8"/>
          <p:cNvSpPr txBox="1"/>
          <p:nvPr/>
        </p:nvSpPr>
        <p:spPr>
          <a:xfrm>
            <a:off x="7217007" y="2527006"/>
            <a:ext cx="2054942" cy="369332"/>
          </a:xfrm>
          <a:prstGeom prst="rect">
            <a:avLst/>
          </a:prstGeom>
          <a:noFill/>
        </p:spPr>
        <p:txBody>
          <a:bodyPr wrap="square" rtlCol="0">
            <a:spAutoFit/>
          </a:bodyPr>
          <a:lstStyle/>
          <a:p>
            <a:r>
              <a:rPr lang="en-US" dirty="0"/>
              <a:t>STEM</a:t>
            </a:r>
            <a:r>
              <a:rPr lang="ro-RO" dirty="0"/>
              <a:t>Ă</a:t>
            </a:r>
          </a:p>
        </p:txBody>
      </p:sp>
      <p:pic>
        <p:nvPicPr>
          <p:cNvPr id="2097236" name="Imagine 1" descr="Norvegia - Wikipedia"/>
          <p:cNvPicPr>
            <a:picLocks noChangeAspect="1"/>
          </p:cNvPicPr>
          <p:nvPr/>
        </p:nvPicPr>
        <p:blipFill>
          <a:blip r:embed="rId2"/>
          <a:stretch>
            <a:fillRect/>
          </a:stretch>
        </p:blipFill>
        <p:spPr>
          <a:xfrm>
            <a:off x="1564298" y="1849071"/>
            <a:ext cx="3748941" cy="1831242"/>
          </a:xfrm>
          <a:prstGeom prst="rect">
            <a:avLst/>
          </a:prstGeom>
        </p:spPr>
      </p:pic>
      <p:pic>
        <p:nvPicPr>
          <p:cNvPr id="2097237" name="Imagine 2" descr="Stema Norvegiei - Wikipedia"/>
          <p:cNvPicPr>
            <a:picLocks noChangeAspect="1"/>
          </p:cNvPicPr>
          <p:nvPr/>
        </p:nvPicPr>
        <p:blipFill>
          <a:blip r:embed="rId3"/>
          <a:stretch>
            <a:fillRect/>
          </a:stretch>
        </p:blipFill>
        <p:spPr>
          <a:xfrm>
            <a:off x="6380529" y="1722071"/>
            <a:ext cx="2381250" cy="19680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0" name="Title 3"/>
          <p:cNvSpPr>
            <a:spLocks noGrp="1"/>
          </p:cNvSpPr>
          <p:nvPr>
            <p:ph type="title"/>
          </p:nvPr>
        </p:nvSpPr>
        <p:spPr/>
        <p:txBody>
          <a:bodyPr/>
          <a:lstStyle/>
          <a:p>
            <a:pPr algn="ctr"/>
            <a:r>
              <a:rPr lang="en-US" dirty="0"/>
              <a:t>Pays-Bas</a:t>
            </a:r>
            <a:br>
              <a:rPr lang="en-US" dirty="0"/>
            </a:br>
            <a:r>
              <a:rPr lang="en-US" sz="2400" dirty="0" err="1"/>
              <a:t>Irimia</a:t>
            </a:r>
            <a:r>
              <a:rPr lang="en-US" sz="2400" dirty="0"/>
              <a:t> Maria</a:t>
            </a:r>
            <a:endParaRPr lang="ro-RO" dirty="0"/>
          </a:p>
        </p:txBody>
      </p:sp>
      <p:sp>
        <p:nvSpPr>
          <p:cNvPr id="1048721" name="Content Placeholder 4"/>
          <p:cNvSpPr>
            <a:spLocks noGrp="1"/>
          </p:cNvSpPr>
          <p:nvPr>
            <p:ph idx="1"/>
          </p:nvPr>
        </p:nvSpPr>
        <p:spPr>
          <a:xfrm>
            <a:off x="1017206" y="1503154"/>
            <a:ext cx="8946541" cy="4682179"/>
          </a:xfrm>
        </p:spPr>
        <p:txBody>
          <a:bodyPr>
            <a:normAutofit/>
          </a:bodyPr>
          <a:lstStyle/>
          <a:p>
            <a:endParaRPr lang="ro-RO" dirty="0"/>
          </a:p>
          <a:p>
            <a:endParaRPr lang="ro-RO" dirty="0"/>
          </a:p>
          <a:p>
            <a:endParaRPr lang="ro-RO" dirty="0"/>
          </a:p>
          <a:p>
            <a:endParaRPr lang="en-US" dirty="0"/>
          </a:p>
          <a:p>
            <a:endParaRPr lang="en-US" dirty="0"/>
          </a:p>
          <a:p>
            <a:endParaRPr lang="fr-FR" dirty="0"/>
          </a:p>
          <a:p>
            <a:r>
              <a:rPr lang="en-US" altLang="ro" dirty="0" err="1"/>
              <a:t>Le Pays-Bas</a:t>
            </a:r>
            <a:r>
              <a:rPr lang="fr-FR" dirty="0"/>
              <a:t> est en grande partie située sous le niveau de la mer.</a:t>
            </a:r>
            <a:r>
              <a:rPr lang="ro-RO" dirty="0"/>
              <a:t> </a:t>
            </a:r>
            <a:r>
              <a:rPr lang="fr-FR" dirty="0"/>
              <a:t>Environ un tiers du territoire se trouve sous ce niveau.</a:t>
            </a:r>
            <a:r>
              <a:rPr lang="ro-RO" dirty="0"/>
              <a:t> </a:t>
            </a:r>
            <a:r>
              <a:rPr lang="fr-FR" dirty="0"/>
              <a:t>Sans digues, ces zones seraient inondées.</a:t>
            </a:r>
            <a:r>
              <a:rPr lang="ro-RO" dirty="0"/>
              <a:t> </a:t>
            </a:r>
            <a:r>
              <a:rPr lang="fr-FR" dirty="0"/>
              <a:t>Les Néerlandais ont construit des systèmes très avancés de protection contre l’eau.</a:t>
            </a:r>
            <a:r>
              <a:rPr lang="ro-RO" dirty="0"/>
              <a:t> </a:t>
            </a:r>
            <a:r>
              <a:rPr lang="fr-FR" dirty="0"/>
              <a:t>C’est un exemple unique de lutte contre la mer.</a:t>
            </a:r>
            <a:endParaRPr lang="zh-CN" altLang="en-US" dirty="0"/>
          </a:p>
          <a:p>
            <a:endParaRPr lang="ro-RO" dirty="0"/>
          </a:p>
        </p:txBody>
      </p:sp>
      <p:sp>
        <p:nvSpPr>
          <p:cNvPr id="1048722" name="TextBox 7"/>
          <p:cNvSpPr txBox="1"/>
          <p:nvPr/>
        </p:nvSpPr>
        <p:spPr>
          <a:xfrm>
            <a:off x="2827417" y="2551529"/>
            <a:ext cx="1016996" cy="369332"/>
          </a:xfrm>
          <a:prstGeom prst="rect">
            <a:avLst/>
          </a:prstGeom>
          <a:noFill/>
        </p:spPr>
        <p:txBody>
          <a:bodyPr wrap="square" rtlCol="0">
            <a:spAutoFit/>
          </a:bodyPr>
          <a:lstStyle/>
          <a:p>
            <a:r>
              <a:rPr lang="en-US" dirty="0"/>
              <a:t>STEAG</a:t>
            </a:r>
            <a:endParaRPr lang="ro-RO" dirty="0"/>
          </a:p>
        </p:txBody>
      </p:sp>
      <p:sp>
        <p:nvSpPr>
          <p:cNvPr id="1048723" name="TextBox 8"/>
          <p:cNvSpPr txBox="1"/>
          <p:nvPr/>
        </p:nvSpPr>
        <p:spPr>
          <a:xfrm>
            <a:off x="7217007" y="2527006"/>
            <a:ext cx="2054942" cy="369332"/>
          </a:xfrm>
          <a:prstGeom prst="rect">
            <a:avLst/>
          </a:prstGeom>
          <a:noFill/>
        </p:spPr>
        <p:txBody>
          <a:bodyPr wrap="square" rtlCol="0">
            <a:spAutoFit/>
          </a:bodyPr>
          <a:lstStyle/>
          <a:p>
            <a:r>
              <a:rPr lang="en-US" dirty="0"/>
              <a:t>STEM</a:t>
            </a:r>
            <a:r>
              <a:rPr lang="ro-RO" dirty="0"/>
              <a:t>Ă</a:t>
            </a:r>
          </a:p>
        </p:txBody>
      </p:sp>
      <p:pic>
        <p:nvPicPr>
          <p:cNvPr id="2097238" name="Picture 2" descr="Fișier:Flag of the Netherlands.svg - Wikipedia"/>
          <p:cNvPicPr>
            <a:picLocks noChangeAspect="1" noChangeArrowheads="1"/>
          </p:cNvPicPr>
          <p:nvPr/>
        </p:nvPicPr>
        <p:blipFill>
          <a:blip r:embed="rId2" cstate="print"/>
          <a:srcRect/>
          <a:stretch>
            <a:fillRect/>
          </a:stretch>
        </p:blipFill>
        <p:spPr bwMode="auto">
          <a:xfrm>
            <a:off x="1489164" y="1820408"/>
            <a:ext cx="3709851" cy="1784940"/>
          </a:xfrm>
          <a:prstGeom prst="rect">
            <a:avLst/>
          </a:prstGeom>
          <a:noFill/>
        </p:spPr>
      </p:pic>
      <p:pic>
        <p:nvPicPr>
          <p:cNvPr id="2097239" name="Picture 4" descr="Stema vectorială a Olandei Vector de stoc de ©lapotnik 7183771"/>
          <p:cNvPicPr>
            <a:picLocks noChangeAspect="1" noChangeArrowheads="1"/>
          </p:cNvPicPr>
          <p:nvPr/>
        </p:nvPicPr>
        <p:blipFill>
          <a:blip r:embed="rId3" cstate="print"/>
          <a:srcRect/>
          <a:stretch>
            <a:fillRect/>
          </a:stretch>
        </p:blipFill>
        <p:spPr bwMode="auto">
          <a:xfrm>
            <a:off x="6499772" y="1454332"/>
            <a:ext cx="2557142" cy="2557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4" name="Title 3"/>
          <p:cNvSpPr>
            <a:spLocks noGrp="1"/>
          </p:cNvSpPr>
          <p:nvPr>
            <p:ph type="title"/>
          </p:nvPr>
        </p:nvSpPr>
        <p:spPr/>
        <p:txBody>
          <a:bodyPr/>
          <a:lstStyle/>
          <a:p>
            <a:pPr algn="ctr"/>
            <a:r>
              <a:rPr lang="en-US" dirty="0"/>
              <a:t>Netherlands</a:t>
            </a:r>
            <a:br>
              <a:rPr lang="en-US" dirty="0"/>
            </a:br>
            <a:r>
              <a:rPr lang="en-US" sz="2400" dirty="0" err="1"/>
              <a:t>Irimia</a:t>
            </a:r>
            <a:r>
              <a:rPr lang="en-US" sz="2400" dirty="0"/>
              <a:t> Maria</a:t>
            </a:r>
            <a:endParaRPr lang="ro-RO" dirty="0"/>
          </a:p>
        </p:txBody>
      </p:sp>
      <p:sp>
        <p:nvSpPr>
          <p:cNvPr id="1048725" name="Content Placeholder 4"/>
          <p:cNvSpPr>
            <a:spLocks noGrp="1"/>
          </p:cNvSpPr>
          <p:nvPr>
            <p:ph idx="1"/>
          </p:nvPr>
        </p:nvSpPr>
        <p:spPr>
          <a:xfrm>
            <a:off x="1017206" y="1503154"/>
            <a:ext cx="8946541" cy="4682179"/>
          </a:xfrm>
        </p:spPr>
        <p:txBody>
          <a:bodyPr>
            <a:normAutofit/>
          </a:bodyPr>
          <a:lstStyle/>
          <a:p>
            <a:endParaRPr lang="ro-RO" dirty="0"/>
          </a:p>
          <a:p>
            <a:endParaRPr lang="ro-RO" dirty="0"/>
          </a:p>
          <a:p>
            <a:endParaRPr lang="ro-RO" dirty="0"/>
          </a:p>
          <a:p>
            <a:endParaRPr lang="en-US" dirty="0"/>
          </a:p>
          <a:p>
            <a:endParaRPr lang="en-US" dirty="0"/>
          </a:p>
          <a:p>
            <a:endParaRPr lang="fr-FR" dirty="0"/>
          </a:p>
          <a:p>
            <a:r>
              <a:rPr lang="en-US" dirty="0"/>
              <a:t>The Netherlands is largely situated below sea level. Approximately one-third of the territory lies below this level. Without dikes, these areas would be flooded. The Dutch have built highly advanced systems to protect against the sea. </a:t>
            </a:r>
            <a:r>
              <a:rPr lang="en-US"/>
              <a:t>It is a unique example of combating the sea.</a:t>
            </a:r>
            <a:endParaRPr lang="ro-RO" dirty="0"/>
          </a:p>
        </p:txBody>
      </p:sp>
      <p:sp>
        <p:nvSpPr>
          <p:cNvPr id="1048726" name="TextBox 7"/>
          <p:cNvSpPr txBox="1"/>
          <p:nvPr/>
        </p:nvSpPr>
        <p:spPr>
          <a:xfrm>
            <a:off x="2827417" y="2551529"/>
            <a:ext cx="1016996" cy="369332"/>
          </a:xfrm>
          <a:prstGeom prst="rect">
            <a:avLst/>
          </a:prstGeom>
          <a:noFill/>
        </p:spPr>
        <p:txBody>
          <a:bodyPr wrap="square" rtlCol="0">
            <a:spAutoFit/>
          </a:bodyPr>
          <a:lstStyle/>
          <a:p>
            <a:r>
              <a:rPr lang="en-US" dirty="0"/>
              <a:t>STEAG</a:t>
            </a:r>
            <a:endParaRPr lang="ro-RO" dirty="0"/>
          </a:p>
        </p:txBody>
      </p:sp>
      <p:sp>
        <p:nvSpPr>
          <p:cNvPr id="1048727" name="TextBox 8"/>
          <p:cNvSpPr txBox="1"/>
          <p:nvPr/>
        </p:nvSpPr>
        <p:spPr>
          <a:xfrm>
            <a:off x="7217007" y="2527006"/>
            <a:ext cx="2054942" cy="369332"/>
          </a:xfrm>
          <a:prstGeom prst="rect">
            <a:avLst/>
          </a:prstGeom>
          <a:noFill/>
        </p:spPr>
        <p:txBody>
          <a:bodyPr wrap="square" rtlCol="0">
            <a:spAutoFit/>
          </a:bodyPr>
          <a:lstStyle/>
          <a:p>
            <a:r>
              <a:rPr lang="en-US" dirty="0"/>
              <a:t>STEM</a:t>
            </a:r>
            <a:r>
              <a:rPr lang="ro-RO" dirty="0"/>
              <a:t>Ă</a:t>
            </a:r>
          </a:p>
        </p:txBody>
      </p:sp>
      <p:pic>
        <p:nvPicPr>
          <p:cNvPr id="2097240" name="Picture 2" descr="Fișier:Flag of the Netherlands.svg - Wikipedia"/>
          <p:cNvPicPr>
            <a:picLocks noChangeAspect="1" noChangeArrowheads="1"/>
          </p:cNvPicPr>
          <p:nvPr/>
        </p:nvPicPr>
        <p:blipFill>
          <a:blip r:embed="rId2" cstate="print"/>
          <a:srcRect/>
          <a:stretch>
            <a:fillRect/>
          </a:stretch>
        </p:blipFill>
        <p:spPr bwMode="auto">
          <a:xfrm>
            <a:off x="1489164" y="1820408"/>
            <a:ext cx="3709851" cy="1784940"/>
          </a:xfrm>
          <a:prstGeom prst="rect">
            <a:avLst/>
          </a:prstGeom>
          <a:noFill/>
        </p:spPr>
      </p:pic>
      <p:pic>
        <p:nvPicPr>
          <p:cNvPr id="2097241" name="Picture 4" descr="Stema vectorială a Olandei Vector de stoc de ©lapotnik 7183771"/>
          <p:cNvPicPr>
            <a:picLocks noChangeAspect="1" noChangeArrowheads="1"/>
          </p:cNvPicPr>
          <p:nvPr/>
        </p:nvPicPr>
        <p:blipFill>
          <a:blip r:embed="rId3" cstate="print"/>
          <a:srcRect/>
          <a:stretch>
            <a:fillRect/>
          </a:stretch>
        </p:blipFill>
        <p:spPr bwMode="auto">
          <a:xfrm>
            <a:off x="6499772" y="1454332"/>
            <a:ext cx="2557142" cy="2557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8" name="TextBox 3"/>
          <p:cNvSpPr txBox="1"/>
          <p:nvPr/>
        </p:nvSpPr>
        <p:spPr>
          <a:xfrm>
            <a:off x="4385733" y="262466"/>
            <a:ext cx="4512733" cy="1336040"/>
          </a:xfrm>
          <a:prstGeom prst="rect">
            <a:avLst/>
          </a:prstGeom>
          <a:noFill/>
        </p:spPr>
        <p:txBody>
          <a:bodyPr wrap="square" rtlCol="0">
            <a:spAutoFit/>
          </a:bodyPr>
          <a:lstStyle/>
          <a:p>
            <a:r>
              <a:rPr lang="ro-RO" sz="4200" dirty="0" err="1"/>
              <a:t>Pologne</a:t>
            </a:r>
            <a:endParaRPr lang="ro-RO" sz="4200" dirty="0"/>
          </a:p>
          <a:p>
            <a:endParaRPr lang="en-US" sz="4200" dirty="0"/>
          </a:p>
        </p:txBody>
      </p:sp>
      <p:sp>
        <p:nvSpPr>
          <p:cNvPr id="1048729" name="TextBox 4"/>
          <p:cNvSpPr txBox="1"/>
          <p:nvPr/>
        </p:nvSpPr>
        <p:spPr>
          <a:xfrm>
            <a:off x="3928532" y="954963"/>
            <a:ext cx="4004733" cy="461665"/>
          </a:xfrm>
          <a:prstGeom prst="rect">
            <a:avLst/>
          </a:prstGeom>
          <a:noFill/>
        </p:spPr>
        <p:txBody>
          <a:bodyPr wrap="square" rtlCol="0">
            <a:spAutoFit/>
          </a:bodyPr>
          <a:lstStyle/>
          <a:p>
            <a:r>
              <a:rPr lang="ro-RO" sz="2400" dirty="0" err="1">
                <a:latin typeface="+mj-lt"/>
                <a:cs typeface="Arial" panose="020B0604020202020204" pitchFamily="34" charset="0"/>
              </a:rPr>
              <a:t>Aiftimiei</a:t>
            </a:r>
            <a:r>
              <a:rPr lang="ro-RO" sz="2400" dirty="0">
                <a:latin typeface="+mj-lt"/>
                <a:cs typeface="Arial" panose="020B0604020202020204" pitchFamily="34" charset="0"/>
              </a:rPr>
              <a:t> Ema Gabriela</a:t>
            </a:r>
            <a:endParaRPr lang="en-US" sz="2400" dirty="0">
              <a:latin typeface="+mj-lt"/>
              <a:cs typeface="Arial" panose="020B0604020202020204" pitchFamily="34" charset="0"/>
            </a:endParaRPr>
          </a:p>
        </p:txBody>
      </p:sp>
      <p:pic>
        <p:nvPicPr>
          <p:cNvPr id="2097242" name="Picture 5"/>
          <p:cNvPicPr>
            <a:picLocks noChangeAspect="1"/>
          </p:cNvPicPr>
          <p:nvPr/>
        </p:nvPicPr>
        <p:blipFill>
          <a:blip r:embed="rId2"/>
          <a:stretch>
            <a:fillRect/>
          </a:stretch>
        </p:blipFill>
        <p:spPr>
          <a:xfrm>
            <a:off x="1154955" y="1761431"/>
            <a:ext cx="3749040" cy="2343150"/>
          </a:xfrm>
          <a:prstGeom prst="rect">
            <a:avLst/>
          </a:prstGeom>
        </p:spPr>
      </p:pic>
      <p:pic>
        <p:nvPicPr>
          <p:cNvPr id="2097243" name="Picture 6"/>
          <p:cNvPicPr>
            <a:picLocks noChangeAspect="1"/>
          </p:cNvPicPr>
          <p:nvPr/>
        </p:nvPicPr>
        <p:blipFill>
          <a:blip r:embed="rId3"/>
          <a:stretch>
            <a:fillRect/>
          </a:stretch>
        </p:blipFill>
        <p:spPr>
          <a:xfrm>
            <a:off x="7665508" y="1761431"/>
            <a:ext cx="1974850" cy="2335844"/>
          </a:xfrm>
          <a:prstGeom prst="rect">
            <a:avLst/>
          </a:prstGeom>
        </p:spPr>
      </p:pic>
      <p:sp>
        <p:nvSpPr>
          <p:cNvPr id="1048730" name="TextBox 8"/>
          <p:cNvSpPr txBox="1"/>
          <p:nvPr/>
        </p:nvSpPr>
        <p:spPr>
          <a:xfrm>
            <a:off x="1255796" y="4449384"/>
            <a:ext cx="8458201" cy="1631216"/>
          </a:xfrm>
          <a:prstGeom prst="rect">
            <a:avLst/>
          </a:prstGeom>
          <a:noFill/>
        </p:spPr>
        <p:txBody>
          <a:bodyPr wrap="square">
            <a:spAutoFit/>
          </a:bodyPr>
          <a:lstStyle/>
          <a:p>
            <a:r>
              <a:rPr lang="fr-FR" sz="2000" dirty="0">
                <a:latin typeface="+mj-lt"/>
                <a:cs typeface="Arial" panose="020B0604020202020204" pitchFamily="34" charset="0"/>
              </a:rPr>
              <a:t>En Polo</a:t>
            </a:r>
            <a:r>
              <a:rPr lang="en-US" altLang="ro" sz="2000" dirty="0">
                <a:latin typeface="+mj-lt"/>
                <a:cs typeface="Arial" panose="020B0604020202020204" pitchFamily="34" charset="0"/>
              </a:rPr>
              <a:t>gne</a:t>
            </a:r>
            <a:r>
              <a:rPr lang="fr-FR" sz="2000" dirty="0">
                <a:latin typeface="+mj-lt"/>
                <a:cs typeface="Arial" panose="020B0604020202020204" pitchFamily="34" charset="0"/>
              </a:rPr>
              <a:t> se trouve le château de Malbork, considéré comme la plus grande forteresse médiévale du monde, construit par les chevaliers teutoniques au XIIIe siècle, réalisé presque entièrement en brique et s’étendant sur une superficie de plus de 20 hectares, étant aujourd’hui l’un des sites touristiques les plus visités du pays.</a:t>
            </a:r>
            <a:endParaRPr lang="en-US" sz="2000" dirty="0">
              <a:latin typeface="+mj-lt"/>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TextBox 3"/>
          <p:cNvSpPr txBox="1"/>
          <p:nvPr/>
        </p:nvSpPr>
        <p:spPr>
          <a:xfrm>
            <a:off x="4385733" y="262466"/>
            <a:ext cx="4512733" cy="1384995"/>
          </a:xfrm>
          <a:prstGeom prst="rect">
            <a:avLst/>
          </a:prstGeom>
          <a:noFill/>
        </p:spPr>
        <p:txBody>
          <a:bodyPr wrap="square" rtlCol="0">
            <a:spAutoFit/>
          </a:bodyPr>
          <a:lstStyle/>
          <a:p>
            <a:r>
              <a:rPr lang="ro-RO" sz="4200" dirty="0" err="1"/>
              <a:t>Pologne</a:t>
            </a:r>
            <a:endParaRPr lang="ro-RO" sz="4200" dirty="0"/>
          </a:p>
          <a:p>
            <a:endParaRPr lang="en-US" sz="4200" dirty="0"/>
          </a:p>
        </p:txBody>
      </p:sp>
      <p:sp>
        <p:nvSpPr>
          <p:cNvPr id="1048732" name="TextBox 4"/>
          <p:cNvSpPr txBox="1"/>
          <p:nvPr/>
        </p:nvSpPr>
        <p:spPr>
          <a:xfrm>
            <a:off x="3928532" y="954963"/>
            <a:ext cx="4004733" cy="461665"/>
          </a:xfrm>
          <a:prstGeom prst="rect">
            <a:avLst/>
          </a:prstGeom>
          <a:noFill/>
        </p:spPr>
        <p:txBody>
          <a:bodyPr wrap="square" rtlCol="0">
            <a:spAutoFit/>
          </a:bodyPr>
          <a:lstStyle/>
          <a:p>
            <a:r>
              <a:rPr lang="ro-RO" sz="2400" dirty="0">
                <a:latin typeface="Arial" panose="020B0604020202020204" pitchFamily="34" charset="0"/>
                <a:cs typeface="Arial" panose="020B0604020202020204" pitchFamily="34" charset="0"/>
              </a:rPr>
              <a:t>Aiftimiei Ema Gabriela</a:t>
            </a:r>
            <a:endParaRPr lang="en-US" sz="2400" dirty="0">
              <a:latin typeface="Arial" panose="020B0604020202020204" pitchFamily="34" charset="0"/>
              <a:cs typeface="Arial" panose="020B0604020202020204" pitchFamily="34" charset="0"/>
            </a:endParaRPr>
          </a:p>
        </p:txBody>
      </p:sp>
      <p:pic>
        <p:nvPicPr>
          <p:cNvPr id="2097244" name="Picture 5"/>
          <p:cNvPicPr>
            <a:picLocks noChangeAspect="1"/>
          </p:cNvPicPr>
          <p:nvPr/>
        </p:nvPicPr>
        <p:blipFill>
          <a:blip r:embed="rId2"/>
          <a:stretch>
            <a:fillRect/>
          </a:stretch>
        </p:blipFill>
        <p:spPr>
          <a:xfrm>
            <a:off x="1154955" y="1761431"/>
            <a:ext cx="3749040" cy="2343150"/>
          </a:xfrm>
          <a:prstGeom prst="rect">
            <a:avLst/>
          </a:prstGeom>
        </p:spPr>
      </p:pic>
      <p:pic>
        <p:nvPicPr>
          <p:cNvPr id="2097245" name="Picture 6"/>
          <p:cNvPicPr>
            <a:picLocks noChangeAspect="1"/>
          </p:cNvPicPr>
          <p:nvPr/>
        </p:nvPicPr>
        <p:blipFill>
          <a:blip r:embed="rId3"/>
          <a:stretch>
            <a:fillRect/>
          </a:stretch>
        </p:blipFill>
        <p:spPr>
          <a:xfrm>
            <a:off x="7665508" y="1761431"/>
            <a:ext cx="1974850" cy="2335844"/>
          </a:xfrm>
          <a:prstGeom prst="rect">
            <a:avLst/>
          </a:prstGeom>
        </p:spPr>
      </p:pic>
      <p:sp>
        <p:nvSpPr>
          <p:cNvPr id="1048733" name="TextBox 8"/>
          <p:cNvSpPr txBox="1"/>
          <p:nvPr/>
        </p:nvSpPr>
        <p:spPr>
          <a:xfrm>
            <a:off x="2057399" y="4673938"/>
            <a:ext cx="8458201" cy="1631216"/>
          </a:xfrm>
          <a:prstGeom prst="rect">
            <a:avLst/>
          </a:prstGeom>
          <a:noFill/>
        </p:spPr>
        <p:txBody>
          <a:bodyPr wrap="square">
            <a:spAutoFit/>
          </a:bodyPr>
          <a:lstStyle/>
          <a:p>
            <a:r>
              <a:rPr lang="en-US" sz="2000" dirty="0"/>
              <a:t>In Poland lies </a:t>
            </a:r>
            <a:r>
              <a:rPr lang="en-US" sz="2000" dirty="0" err="1"/>
              <a:t>Malbork</a:t>
            </a:r>
            <a:r>
              <a:rPr lang="en-US" sz="2000" dirty="0"/>
              <a:t> Castle, considered the largest medieval fortress in the world, built by the Teutonic Knights in the 13th century, constructed almost entirely of brick and covering an area of more than 20 hectares. Today, it is one of the most visited tourist sites in the country.</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TextBox 3"/>
          <p:cNvSpPr txBox="1"/>
          <p:nvPr/>
        </p:nvSpPr>
        <p:spPr>
          <a:xfrm>
            <a:off x="4050890" y="570271"/>
            <a:ext cx="3323303" cy="1107996"/>
          </a:xfrm>
          <a:prstGeom prst="rect">
            <a:avLst/>
          </a:prstGeom>
          <a:noFill/>
        </p:spPr>
        <p:txBody>
          <a:bodyPr wrap="square" rtlCol="0">
            <a:spAutoFit/>
          </a:bodyPr>
          <a:lstStyle/>
          <a:p>
            <a:pPr algn="ctr"/>
            <a:r>
              <a:rPr lang="en-GB" sz="4200" dirty="0"/>
              <a:t>Portugal</a:t>
            </a:r>
          </a:p>
          <a:p>
            <a:pPr algn="ctr"/>
            <a:r>
              <a:rPr lang="en-GB" sz="2400" dirty="0"/>
              <a:t>Danilă Sophia</a:t>
            </a:r>
          </a:p>
        </p:txBody>
      </p:sp>
      <p:sp>
        <p:nvSpPr>
          <p:cNvPr id="1048735" name="TextBox 4"/>
          <p:cNvSpPr txBox="1"/>
          <p:nvPr/>
        </p:nvSpPr>
        <p:spPr>
          <a:xfrm>
            <a:off x="1144215" y="4348737"/>
            <a:ext cx="9587425" cy="1938992"/>
          </a:xfrm>
          <a:prstGeom prst="rect">
            <a:avLst/>
          </a:prstGeom>
          <a:noFill/>
        </p:spPr>
        <p:txBody>
          <a:bodyPr wrap="square" rtlCol="0">
            <a:spAutoFit/>
          </a:bodyPr>
          <a:lstStyle/>
          <a:p>
            <a:r>
              <a:rPr lang="fr-FR" sz="2000" dirty="0"/>
              <a:t>  Portugal est un pays situé dans le sud-ouest de l’Europe, sur la péninsule Ibérique, à côté de l’</a:t>
            </a:r>
            <a:r>
              <a:rPr lang="fr-FR" sz="2000" dirty="0" err="1"/>
              <a:t>Espagne.Sa</a:t>
            </a:r>
            <a:r>
              <a:rPr lang="fr-FR" sz="2000" dirty="0"/>
              <a:t> capitale est Lisbonne, une ville connue pour ses collines et ses tramways </a:t>
            </a:r>
            <a:r>
              <a:rPr lang="fr-FR" sz="2000" dirty="0" err="1"/>
              <a:t>jaunes.Le</a:t>
            </a:r>
            <a:r>
              <a:rPr lang="fr-FR" sz="2000" dirty="0"/>
              <a:t> pays est bordé par l’océan Atlantique, ce qui lui donne une forte tradition </a:t>
            </a:r>
            <a:r>
              <a:rPr lang="fr-FR" sz="2000" dirty="0" err="1"/>
              <a:t>maritime.Le</a:t>
            </a:r>
            <a:r>
              <a:rPr lang="fr-FR" sz="2000" dirty="0"/>
              <a:t> portugais est la langue officielle et la culture est influencée par l’histoire des grandes explorations.</a:t>
            </a:r>
            <a:endParaRPr lang="en-GB" sz="2000" dirty="0"/>
          </a:p>
        </p:txBody>
      </p:sp>
      <p:pic>
        <p:nvPicPr>
          <p:cNvPr id="2097246" name="Picture 6"/>
          <p:cNvPicPr>
            <a:picLocks noChangeAspect="1"/>
          </p:cNvPicPr>
          <p:nvPr/>
        </p:nvPicPr>
        <p:blipFill>
          <a:blip r:embed="rId2"/>
          <a:stretch>
            <a:fillRect/>
          </a:stretch>
        </p:blipFill>
        <p:spPr>
          <a:xfrm>
            <a:off x="1570084" y="1902060"/>
            <a:ext cx="3340399" cy="2222884"/>
          </a:xfrm>
          <a:prstGeom prst="rect">
            <a:avLst/>
          </a:prstGeom>
        </p:spPr>
      </p:pic>
      <p:pic>
        <p:nvPicPr>
          <p:cNvPr id="2097247" name="Picture 8"/>
          <p:cNvPicPr>
            <a:picLocks noChangeAspect="1"/>
          </p:cNvPicPr>
          <p:nvPr/>
        </p:nvPicPr>
        <p:blipFill>
          <a:blip r:embed="rId3"/>
          <a:stretch>
            <a:fillRect/>
          </a:stretch>
        </p:blipFill>
        <p:spPr>
          <a:xfrm>
            <a:off x="6618514" y="1512067"/>
            <a:ext cx="3310646" cy="241401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6" name="TextBox 1"/>
          <p:cNvSpPr txBox="1"/>
          <p:nvPr/>
        </p:nvSpPr>
        <p:spPr>
          <a:xfrm>
            <a:off x="4159045" y="717755"/>
            <a:ext cx="3254477" cy="1107996"/>
          </a:xfrm>
          <a:prstGeom prst="rect">
            <a:avLst/>
          </a:prstGeom>
          <a:noFill/>
        </p:spPr>
        <p:txBody>
          <a:bodyPr wrap="square" rtlCol="0">
            <a:spAutoFit/>
          </a:bodyPr>
          <a:lstStyle/>
          <a:p>
            <a:pPr algn="ctr"/>
            <a:r>
              <a:rPr lang="en-US" sz="4200" dirty="0"/>
              <a:t>Portugal</a:t>
            </a:r>
          </a:p>
          <a:p>
            <a:pPr algn="ctr"/>
            <a:r>
              <a:rPr lang="en-US" sz="2400" dirty="0"/>
              <a:t>D</a:t>
            </a:r>
            <a:r>
              <a:rPr lang="ro-RO" sz="2400" dirty="0"/>
              <a:t>ă</a:t>
            </a:r>
            <a:r>
              <a:rPr lang="en-US" sz="2400" dirty="0"/>
              <a:t>nil</a:t>
            </a:r>
            <a:r>
              <a:rPr lang="ro-RO" sz="2400" dirty="0"/>
              <a:t>ă</a:t>
            </a:r>
            <a:r>
              <a:rPr lang="en-US" sz="2400" dirty="0"/>
              <a:t> Sophia</a:t>
            </a:r>
            <a:endParaRPr lang="en-GB" sz="2400" dirty="0"/>
          </a:p>
        </p:txBody>
      </p:sp>
      <p:sp>
        <p:nvSpPr>
          <p:cNvPr id="1048737" name="TextBox 2"/>
          <p:cNvSpPr txBox="1"/>
          <p:nvPr/>
        </p:nvSpPr>
        <p:spPr>
          <a:xfrm>
            <a:off x="1494502" y="4509029"/>
            <a:ext cx="9202995" cy="1631216"/>
          </a:xfrm>
          <a:prstGeom prst="rect">
            <a:avLst/>
          </a:prstGeom>
          <a:noFill/>
        </p:spPr>
        <p:txBody>
          <a:bodyPr wrap="square" rtlCol="0">
            <a:spAutoFit/>
          </a:bodyPr>
          <a:lstStyle/>
          <a:p>
            <a:r>
              <a:rPr lang="en-GB" sz="2000" dirty="0"/>
              <a:t>Portugal is a country located in the southwest of Europe, on the Iberian Peninsula, next to Spain. Its capital is Lisbon, a city known for its hills and its yellow trams. The country is bordered by the Atlantic Ocean, which gives it a strong maritime tradition. Portuguese is the official language, and the culture is influenced by the history of great explorations.</a:t>
            </a:r>
          </a:p>
        </p:txBody>
      </p:sp>
      <p:pic>
        <p:nvPicPr>
          <p:cNvPr id="2097248" name="Picture 4"/>
          <p:cNvPicPr>
            <a:picLocks noChangeAspect="1"/>
          </p:cNvPicPr>
          <p:nvPr/>
        </p:nvPicPr>
        <p:blipFill>
          <a:blip r:embed="rId2"/>
          <a:stretch>
            <a:fillRect/>
          </a:stretch>
        </p:blipFill>
        <p:spPr>
          <a:xfrm>
            <a:off x="1931555" y="2028108"/>
            <a:ext cx="3092621" cy="2057998"/>
          </a:xfrm>
          <a:prstGeom prst="rect">
            <a:avLst/>
          </a:prstGeom>
        </p:spPr>
      </p:pic>
      <p:pic>
        <p:nvPicPr>
          <p:cNvPr id="2097249" name="Picture 6"/>
          <p:cNvPicPr>
            <a:picLocks noChangeAspect="1"/>
          </p:cNvPicPr>
          <p:nvPr/>
        </p:nvPicPr>
        <p:blipFill>
          <a:blip r:embed="rId3"/>
          <a:stretch>
            <a:fillRect/>
          </a:stretch>
        </p:blipFill>
        <p:spPr>
          <a:xfrm>
            <a:off x="6778728" y="1539867"/>
            <a:ext cx="3314700" cy="2857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u 1"/>
          <p:cNvSpPr txBox="1">
            <a:spLocks noGrp="1"/>
          </p:cNvSpPr>
          <p:nvPr>
            <p:ph type="ctrTitle"/>
          </p:nvPr>
        </p:nvSpPr>
        <p:spPr>
          <a:xfrm>
            <a:off x="1287685" y="449281"/>
            <a:ext cx="8825660" cy="603586"/>
          </a:xfrm>
        </p:spPr>
        <p:txBody>
          <a:bodyPr anchorCtr="1"/>
          <a:lstStyle/>
          <a:p>
            <a:pPr lvl="0" algn="ctr"/>
            <a:r>
              <a:rPr lang="ro-RO" sz="4200"/>
              <a:t>Germany</a:t>
            </a:r>
          </a:p>
        </p:txBody>
      </p:sp>
      <p:sp>
        <p:nvSpPr>
          <p:cNvPr id="1048604" name="CasetăText 5"/>
          <p:cNvSpPr txBox="1"/>
          <p:nvPr/>
        </p:nvSpPr>
        <p:spPr>
          <a:xfrm>
            <a:off x="4513405" y="1052867"/>
            <a:ext cx="2374221" cy="461662"/>
          </a:xfrm>
          <a:prstGeom prst="rect">
            <a:avLst/>
          </a:prstGeom>
          <a:noFill/>
          <a:ln cap="rnd">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defRPr sz="1800" b="0" i="0" u="none" strike="noStrike" kern="0" cap="none" spc="0" baseline="0">
                <a:solidFill>
                  <a:srgbClr val="000000"/>
                </a:solidFill>
              </a:defRPr>
            </a:pPr>
            <a:r>
              <a:rPr lang="ro-RO" sz="2400" b="0" i="0" u="none" strike="noStrike" kern="1200" cap="none" spc="0" baseline="0">
                <a:solidFill>
                  <a:srgbClr val="FFFFFF"/>
                </a:solidFill>
                <a:latin typeface="Century Gothic"/>
              </a:rPr>
              <a:t>Vicol Stefania</a:t>
            </a:r>
          </a:p>
        </p:txBody>
      </p:sp>
      <p:pic>
        <p:nvPicPr>
          <p:cNvPr id="2097163" name="Imagine 7"/>
          <p:cNvPicPr>
            <a:picLocks noChangeAspect="1"/>
          </p:cNvPicPr>
          <p:nvPr/>
        </p:nvPicPr>
        <p:blipFill>
          <a:blip r:embed="rId2"/>
          <a:stretch>
            <a:fillRect/>
          </a:stretch>
        </p:blipFill>
        <p:spPr>
          <a:xfrm>
            <a:off x="756748" y="1656453"/>
            <a:ext cx="3756656" cy="2252880"/>
          </a:xfrm>
          <a:prstGeom prst="rect">
            <a:avLst/>
          </a:prstGeom>
          <a:noFill/>
          <a:ln cap="rnd">
            <a:noFill/>
          </a:ln>
        </p:spPr>
      </p:pic>
      <p:pic>
        <p:nvPicPr>
          <p:cNvPr id="2097164" name="Imagine 9"/>
          <p:cNvPicPr>
            <a:picLocks noChangeAspect="1"/>
          </p:cNvPicPr>
          <p:nvPr/>
        </p:nvPicPr>
        <p:blipFill>
          <a:blip r:embed="rId3"/>
          <a:stretch>
            <a:fillRect/>
          </a:stretch>
        </p:blipFill>
        <p:spPr>
          <a:xfrm>
            <a:off x="7277773" y="1656453"/>
            <a:ext cx="3712784" cy="2252880"/>
          </a:xfrm>
          <a:prstGeom prst="rect">
            <a:avLst/>
          </a:prstGeom>
          <a:noFill/>
          <a:ln cap="rnd">
            <a:noFill/>
          </a:ln>
        </p:spPr>
      </p:pic>
      <p:sp>
        <p:nvSpPr>
          <p:cNvPr id="1048605" name="CasetăText 11"/>
          <p:cNvSpPr txBox="1"/>
          <p:nvPr/>
        </p:nvSpPr>
        <p:spPr>
          <a:xfrm>
            <a:off x="1541038" y="4512911"/>
            <a:ext cx="9109920" cy="1631216"/>
          </a:xfrm>
          <a:prstGeom prst="rect">
            <a:avLst/>
          </a:prstGeom>
          <a:noFill/>
          <a:ln cap="rnd">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defRPr sz="1800" b="0" i="0" u="none" strike="noStrike" kern="0" cap="none" spc="0" baseline="0">
                <a:solidFill>
                  <a:srgbClr val="000000"/>
                </a:solidFill>
              </a:defRPr>
            </a:pPr>
            <a:r>
              <a:rPr lang="en-US" sz="2000" b="0" i="0" u="none" strike="noStrike" kern="1200" cap="none" spc="0" baseline="0">
                <a:solidFill>
                  <a:srgbClr val="FFFFFF"/>
                </a:solidFill>
                <a:latin typeface="Century Gothic"/>
              </a:rPr>
              <a:t>Germany is a large country located in the heart of Europe, with Berlin as its capital and the euro as its currency. It is renowned for its cuisine, such as sausages and pretzels, its very fast luxur</a:t>
            </a:r>
            <a:r>
              <a:rPr lang="ro-RO" sz="2000" b="0" i="0" u="none" strike="noStrike" kern="1200" cap="none" spc="0" baseline="0">
                <a:solidFill>
                  <a:srgbClr val="FFFFFF"/>
                </a:solidFill>
                <a:latin typeface="Century Gothic"/>
              </a:rPr>
              <a:t>ious</a:t>
            </a:r>
            <a:r>
              <a:rPr lang="en-US" sz="2000" b="0" i="0" u="none" strike="noStrike" kern="1200" cap="none" spc="0" baseline="0">
                <a:solidFill>
                  <a:srgbClr val="FFFFFF"/>
                </a:solidFill>
                <a:latin typeface="Century Gothic"/>
              </a:rPr>
              <a:t> cars, and the famous Oktoberfest festival. It is also known for its fairytale castles, football, and its legendary order.</a:t>
            </a:r>
            <a:endParaRPr lang="ro-RO" sz="2000" b="0" i="0" u="none" strike="noStrike" kern="1200" cap="none" spc="0" baseline="0">
              <a:solidFill>
                <a:srgbClr val="FFFFFF"/>
              </a:solidFill>
              <a:latin typeface="Century Gothi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8" name="Title 3"/>
          <p:cNvSpPr>
            <a:spLocks noGrp="1"/>
          </p:cNvSpPr>
          <p:nvPr>
            <p:ph type="title"/>
          </p:nvPr>
        </p:nvSpPr>
        <p:spPr>
          <a:xfrm>
            <a:off x="1233939" y="214604"/>
            <a:ext cx="9404723" cy="1400530"/>
          </a:xfrm>
        </p:spPr>
        <p:txBody>
          <a:bodyPr>
            <a:normAutofit/>
          </a:bodyPr>
          <a:lstStyle/>
          <a:p>
            <a:pPr algn="ctr"/>
            <a:r>
              <a:rPr lang="en-US" sz="4200" dirty="0" err="1"/>
              <a:t>Roumanie</a:t>
            </a:r>
            <a:br>
              <a:rPr lang="en-US" sz="4200" dirty="0"/>
            </a:br>
            <a:r>
              <a:rPr lang="en-US" sz="2400" dirty="0"/>
              <a:t>Amariei Mihai Andrei</a:t>
            </a:r>
            <a:endParaRPr lang="en-US" sz="4200" dirty="0"/>
          </a:p>
        </p:txBody>
      </p:sp>
      <p:sp>
        <p:nvSpPr>
          <p:cNvPr id="1048739" name="Content Placeholder 6"/>
          <p:cNvSpPr>
            <a:spLocks noGrp="1"/>
          </p:cNvSpPr>
          <p:nvPr>
            <p:ph idx="1"/>
          </p:nvPr>
        </p:nvSpPr>
        <p:spPr>
          <a:xfrm>
            <a:off x="1103312" y="4308135"/>
            <a:ext cx="8946541" cy="2335262"/>
          </a:xfrm>
        </p:spPr>
        <p:txBody>
          <a:bodyPr/>
          <a:lstStyle/>
          <a:p>
            <a:r>
              <a:rPr lang="fr-FR" dirty="0"/>
              <a:t>La Roumanie est un État situé en Europe du Sud-Est, à la frontière entre l’Europe centrale et l’Europe de l’Est. Elle a accès à la </a:t>
            </a:r>
            <a:r>
              <a:rPr lang="en-US" altLang="ro" dirty="0"/>
              <a:t>M</a:t>
            </a:r>
            <a:r>
              <a:rPr lang="fr-FR" dirty="0"/>
              <a:t>er Noire, est traversée par le fleuve Danube et a au centre la chaîne des montagnes des Carpates. La capitale et la plus grande ville est Bucarest, autrefois surnommée le </a:t>
            </a:r>
            <a:r>
              <a:rPr lang="en-US" dirty="0"/>
              <a:t>„</a:t>
            </a:r>
            <a:r>
              <a:rPr lang="fr-FR" dirty="0"/>
              <a:t>Petit Paris</a:t>
            </a:r>
            <a:r>
              <a:rPr lang="en-US" dirty="0"/>
              <a:t>”</a:t>
            </a:r>
            <a:r>
              <a:rPr lang="fr-FR" dirty="0"/>
              <a:t>. La Roumanie est un État unitaire et un membre de l’Union </a:t>
            </a:r>
            <a:r>
              <a:rPr lang="en-US" altLang="ro" dirty="0"/>
              <a:t>E</a:t>
            </a:r>
            <a:r>
              <a:rPr lang="fr-FR" dirty="0"/>
              <a:t>uropéenne et de NATO.</a:t>
            </a:r>
            <a:endParaRPr lang="en-US" dirty="0"/>
          </a:p>
        </p:txBody>
      </p:sp>
      <p:pic>
        <p:nvPicPr>
          <p:cNvPr id="2097250" name="Picture 7"/>
          <p:cNvPicPr>
            <a:picLocks noChangeAspect="1"/>
          </p:cNvPicPr>
          <p:nvPr/>
        </p:nvPicPr>
        <p:blipFill>
          <a:blip r:embed="rId2"/>
          <a:stretch>
            <a:fillRect/>
          </a:stretch>
        </p:blipFill>
        <p:spPr>
          <a:xfrm>
            <a:off x="1103312" y="1348934"/>
            <a:ext cx="3873600" cy="2587565"/>
          </a:xfrm>
          <a:prstGeom prst="rect">
            <a:avLst/>
          </a:prstGeom>
        </p:spPr>
      </p:pic>
      <p:pic>
        <p:nvPicPr>
          <p:cNvPr id="2097251" name="Picture 9"/>
          <p:cNvPicPr>
            <a:picLocks noChangeAspect="1"/>
          </p:cNvPicPr>
          <p:nvPr/>
        </p:nvPicPr>
        <p:blipFill>
          <a:blip r:embed="rId3"/>
          <a:stretch>
            <a:fillRect/>
          </a:stretch>
        </p:blipFill>
        <p:spPr>
          <a:xfrm>
            <a:off x="7341829" y="1348934"/>
            <a:ext cx="2043764" cy="29592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0" name="Title 3"/>
          <p:cNvSpPr>
            <a:spLocks noGrp="1"/>
          </p:cNvSpPr>
          <p:nvPr>
            <p:ph type="title"/>
          </p:nvPr>
        </p:nvSpPr>
        <p:spPr>
          <a:xfrm>
            <a:off x="1233939" y="214604"/>
            <a:ext cx="9404723" cy="1400530"/>
          </a:xfrm>
        </p:spPr>
        <p:txBody>
          <a:bodyPr>
            <a:normAutofit/>
          </a:bodyPr>
          <a:lstStyle/>
          <a:p>
            <a:pPr algn="ctr"/>
            <a:r>
              <a:rPr lang="en-US" sz="4200" dirty="0" err="1"/>
              <a:t>Roumanie</a:t>
            </a:r>
            <a:br>
              <a:rPr lang="en-US" sz="4200" dirty="0"/>
            </a:br>
            <a:r>
              <a:rPr lang="en-US" sz="2400" dirty="0"/>
              <a:t>Amariei Mihai Andrei</a:t>
            </a:r>
            <a:endParaRPr lang="en-US" sz="4200" dirty="0"/>
          </a:p>
        </p:txBody>
      </p:sp>
      <p:sp>
        <p:nvSpPr>
          <p:cNvPr id="1048741" name="Content Placeholder 6"/>
          <p:cNvSpPr>
            <a:spLocks noGrp="1"/>
          </p:cNvSpPr>
          <p:nvPr>
            <p:ph idx="1"/>
          </p:nvPr>
        </p:nvSpPr>
        <p:spPr>
          <a:xfrm>
            <a:off x="1103312" y="4308135"/>
            <a:ext cx="8946541" cy="2335262"/>
          </a:xfrm>
        </p:spPr>
        <p:txBody>
          <a:bodyPr/>
          <a:lstStyle/>
          <a:p>
            <a:r>
              <a:rPr lang="en-US" dirty="0"/>
              <a:t>Romania is a country located in South-Eastern Europe, at the crossroads between Central Europe and Eastern Europe. It has access to the Black Sea, is crossed by the Danube River, and its central part is dominated by the Carpathian Mountains. Its capital and largest city is Bucharest, also nicknamed 'Little Paris.' Romania is an unitary country and a member of the European Union and NATO."</a:t>
            </a:r>
          </a:p>
        </p:txBody>
      </p:sp>
      <p:pic>
        <p:nvPicPr>
          <p:cNvPr id="2097252" name="Picture 7"/>
          <p:cNvPicPr>
            <a:picLocks noChangeAspect="1"/>
          </p:cNvPicPr>
          <p:nvPr/>
        </p:nvPicPr>
        <p:blipFill>
          <a:blip r:embed="rId2"/>
          <a:stretch>
            <a:fillRect/>
          </a:stretch>
        </p:blipFill>
        <p:spPr>
          <a:xfrm>
            <a:off x="1103312" y="1348934"/>
            <a:ext cx="3873600" cy="2587565"/>
          </a:xfrm>
          <a:prstGeom prst="rect">
            <a:avLst/>
          </a:prstGeom>
        </p:spPr>
      </p:pic>
      <p:pic>
        <p:nvPicPr>
          <p:cNvPr id="2097253" name="Picture 9"/>
          <p:cNvPicPr>
            <a:picLocks noChangeAspect="1"/>
          </p:cNvPicPr>
          <p:nvPr/>
        </p:nvPicPr>
        <p:blipFill>
          <a:blip r:embed="rId3"/>
          <a:stretch>
            <a:fillRect/>
          </a:stretch>
        </p:blipFill>
        <p:spPr>
          <a:xfrm>
            <a:off x="7341829" y="1348934"/>
            <a:ext cx="2043764" cy="29592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6" name="Title 8"/>
          <p:cNvSpPr>
            <a:spLocks noGrp="1"/>
          </p:cNvSpPr>
          <p:nvPr>
            <p:ph type="title"/>
          </p:nvPr>
        </p:nvSpPr>
        <p:spPr>
          <a:xfrm>
            <a:off x="3973773" y="330170"/>
            <a:ext cx="9404723" cy="1400530"/>
          </a:xfrm>
        </p:spPr>
        <p:txBody>
          <a:bodyPr/>
          <a:lstStyle/>
          <a:p>
            <a:r>
              <a:rPr lang="fr-FR" dirty="0"/>
              <a:t>Royaume-Uni</a:t>
            </a:r>
            <a:br>
              <a:rPr lang="fr-FR" dirty="0"/>
            </a:br>
            <a:endParaRPr lang="en-US" dirty="0"/>
          </a:p>
        </p:txBody>
      </p:sp>
      <p:sp>
        <p:nvSpPr>
          <p:cNvPr id="1048747" name="TextBox 9"/>
          <p:cNvSpPr txBox="1"/>
          <p:nvPr/>
        </p:nvSpPr>
        <p:spPr>
          <a:xfrm>
            <a:off x="4553146" y="1098222"/>
            <a:ext cx="2222501" cy="355600"/>
          </a:xfrm>
          <a:prstGeom prst="rect">
            <a:avLst/>
          </a:prstGeom>
          <a:noFill/>
        </p:spPr>
        <p:txBody>
          <a:bodyPr wrap="none" lIns="0" tIns="0" rIns="0" bIns="0" rtlCol="0">
            <a:spAutoFit/>
          </a:bodyPr>
          <a:lstStyle/>
          <a:p>
            <a:r>
              <a:rPr lang="en-US" sz="2400" dirty="0" err="1"/>
              <a:t>Lobod</a:t>
            </a:r>
            <a:r>
              <a:rPr lang="ro-RO" sz="2400" dirty="0"/>
              <a:t>ă Ștefania </a:t>
            </a:r>
            <a:endParaRPr lang="en-US" sz="2400" dirty="0"/>
          </a:p>
        </p:txBody>
      </p:sp>
      <p:pic>
        <p:nvPicPr>
          <p:cNvPr id="2097254" name="Picture 10"/>
          <p:cNvPicPr>
            <a:picLocks noChangeAspect="1"/>
          </p:cNvPicPr>
          <p:nvPr/>
        </p:nvPicPr>
        <p:blipFill>
          <a:blip r:embed="rId2"/>
          <a:stretch>
            <a:fillRect/>
          </a:stretch>
        </p:blipFill>
        <p:spPr>
          <a:xfrm>
            <a:off x="1320328" y="1956139"/>
            <a:ext cx="3871295" cy="2036240"/>
          </a:xfrm>
          <a:prstGeom prst="rect">
            <a:avLst/>
          </a:prstGeom>
        </p:spPr>
      </p:pic>
      <p:pic>
        <p:nvPicPr>
          <p:cNvPr id="2097255" name="Picture 12"/>
          <p:cNvPicPr>
            <a:picLocks noChangeAspect="1"/>
          </p:cNvPicPr>
          <p:nvPr/>
        </p:nvPicPr>
        <p:blipFill>
          <a:blip r:embed="rId3"/>
          <a:stretch>
            <a:fillRect/>
          </a:stretch>
        </p:blipFill>
        <p:spPr>
          <a:xfrm>
            <a:off x="7000379" y="1557561"/>
            <a:ext cx="3099996" cy="2833396"/>
          </a:xfrm>
          <a:prstGeom prst="rect">
            <a:avLst/>
          </a:prstGeom>
        </p:spPr>
      </p:pic>
      <p:sp>
        <p:nvSpPr>
          <p:cNvPr id="1048748" name="TextBox 15"/>
          <p:cNvSpPr txBox="1"/>
          <p:nvPr/>
        </p:nvSpPr>
        <p:spPr>
          <a:xfrm>
            <a:off x="707585" y="4616396"/>
            <a:ext cx="11047639" cy="2246769"/>
          </a:xfrm>
          <a:prstGeom prst="rect">
            <a:avLst/>
          </a:prstGeom>
          <a:noFill/>
        </p:spPr>
        <p:txBody>
          <a:bodyPr wrap="square">
            <a:spAutoFit/>
          </a:bodyPr>
          <a:lstStyle/>
          <a:p>
            <a:r>
              <a:rPr lang="ro-RO" sz="2000" dirty="0"/>
              <a:t>  </a:t>
            </a:r>
            <a:r>
              <a:rPr lang="fr-FR" sz="2000" dirty="0"/>
              <a:t>Le Royaume-Uni de Grande-Bretagne et d'Irlande du Nord est un État souverain situé en Europe de l'Ouest. Sa monnaie est la livre sterling et sa capitale est Londres. C'est un pays insulaire situé dans le nord-ouest de l'Europe, composé de quatre nations : l'Angleterre, l'Écosse, le Pays de Galles et l'Irlande du Nord.</a:t>
            </a:r>
          </a:p>
          <a:p>
            <a:r>
              <a:rPr lang="ro-RO" sz="2000" dirty="0"/>
              <a:t>  </a:t>
            </a:r>
            <a:r>
              <a:rPr lang="fr-FR" sz="2000" dirty="0"/>
              <a:t>Les Britanniques figurent parmi les plus grands consommateurs de thé au monde</a:t>
            </a:r>
            <a:r>
              <a:rPr lang="en-US" altLang="ro" sz="2000" dirty="0"/>
              <a:t>.</a:t>
            </a:r>
            <a:endParaRPr lang="zh-CN" altLang="en-US" dirty="0"/>
          </a:p>
          <a:p>
            <a:endParaRPr lang="fr-FR" sz="2000" dirty="0"/>
          </a:p>
          <a:p>
            <a:endParaRPr lang="en-US" sz="2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9" name="Title 8"/>
          <p:cNvSpPr>
            <a:spLocks noGrp="1"/>
          </p:cNvSpPr>
          <p:nvPr>
            <p:ph type="title"/>
          </p:nvPr>
        </p:nvSpPr>
        <p:spPr>
          <a:xfrm>
            <a:off x="3973773" y="330170"/>
            <a:ext cx="9404723" cy="1400530"/>
          </a:xfrm>
        </p:spPr>
        <p:txBody>
          <a:bodyPr/>
          <a:lstStyle/>
          <a:p>
            <a:r>
              <a:rPr lang="en-US" dirty="0"/>
              <a:t>United Kingdom</a:t>
            </a:r>
            <a:br>
              <a:rPr lang="en-US" dirty="0"/>
            </a:br>
            <a:br>
              <a:rPr lang="fr-FR" dirty="0"/>
            </a:br>
            <a:endParaRPr lang="en-US" dirty="0"/>
          </a:p>
        </p:txBody>
      </p:sp>
      <p:sp>
        <p:nvSpPr>
          <p:cNvPr id="1048750" name="TextBox 9"/>
          <p:cNvSpPr txBox="1"/>
          <p:nvPr/>
        </p:nvSpPr>
        <p:spPr>
          <a:xfrm>
            <a:off x="4553146" y="1098222"/>
            <a:ext cx="2558393" cy="369332"/>
          </a:xfrm>
          <a:prstGeom prst="rect">
            <a:avLst/>
          </a:prstGeom>
          <a:noFill/>
        </p:spPr>
        <p:txBody>
          <a:bodyPr wrap="none" lIns="0" tIns="0" rIns="0" bIns="0" rtlCol="0">
            <a:spAutoFit/>
          </a:bodyPr>
          <a:lstStyle/>
          <a:p>
            <a:r>
              <a:rPr lang="en-US" sz="2400" dirty="0" err="1"/>
              <a:t>Lobod</a:t>
            </a:r>
            <a:r>
              <a:rPr lang="ro-RO" sz="2400" dirty="0"/>
              <a:t>ă Ștefania </a:t>
            </a:r>
            <a:endParaRPr lang="en-US" sz="2400" dirty="0"/>
          </a:p>
        </p:txBody>
      </p:sp>
      <p:pic>
        <p:nvPicPr>
          <p:cNvPr id="2097256" name="Picture 10"/>
          <p:cNvPicPr>
            <a:picLocks noChangeAspect="1"/>
          </p:cNvPicPr>
          <p:nvPr/>
        </p:nvPicPr>
        <p:blipFill>
          <a:blip r:embed="rId2"/>
          <a:stretch>
            <a:fillRect/>
          </a:stretch>
        </p:blipFill>
        <p:spPr>
          <a:xfrm>
            <a:off x="1320328" y="1956139"/>
            <a:ext cx="3871295" cy="2036240"/>
          </a:xfrm>
          <a:prstGeom prst="rect">
            <a:avLst/>
          </a:prstGeom>
        </p:spPr>
      </p:pic>
      <p:pic>
        <p:nvPicPr>
          <p:cNvPr id="2097257" name="Picture 12"/>
          <p:cNvPicPr>
            <a:picLocks noChangeAspect="1"/>
          </p:cNvPicPr>
          <p:nvPr/>
        </p:nvPicPr>
        <p:blipFill>
          <a:blip r:embed="rId3"/>
          <a:stretch>
            <a:fillRect/>
          </a:stretch>
        </p:blipFill>
        <p:spPr>
          <a:xfrm>
            <a:off x="7000379" y="1557561"/>
            <a:ext cx="3099996" cy="2833396"/>
          </a:xfrm>
          <a:prstGeom prst="rect">
            <a:avLst/>
          </a:prstGeom>
        </p:spPr>
      </p:pic>
      <p:sp>
        <p:nvSpPr>
          <p:cNvPr id="1048751" name="TextBox 15"/>
          <p:cNvSpPr txBox="1"/>
          <p:nvPr/>
        </p:nvSpPr>
        <p:spPr>
          <a:xfrm>
            <a:off x="707585" y="4616396"/>
            <a:ext cx="11047639" cy="2246769"/>
          </a:xfrm>
          <a:prstGeom prst="rect">
            <a:avLst/>
          </a:prstGeom>
          <a:noFill/>
        </p:spPr>
        <p:txBody>
          <a:bodyPr wrap="square">
            <a:spAutoFit/>
          </a:bodyPr>
          <a:lstStyle/>
          <a:p>
            <a:r>
              <a:rPr lang="en-US" sz="2000" dirty="0"/>
              <a:t>   The United Kingdom of Great Britain and Northern Ireland is a sovereign state located in Western Europe. Its currency is the pound sterling and its capital is London. It is an island country situated in northwestern Europe, composed of four nations: England, Scotland, Wales, and Northern Ireland.</a:t>
            </a:r>
          </a:p>
          <a:p>
            <a:r>
              <a:rPr lang="en-US" sz="2000" dirty="0"/>
              <a:t>   The British are among the largest consumers of tea in the world.</a:t>
            </a:r>
          </a:p>
          <a:p>
            <a:endParaRPr lang="fr-FR" sz="2000" dirty="0"/>
          </a:p>
          <a:p>
            <a:endParaRPr lang="en-US" sz="2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2" name="Title 1"/>
          <p:cNvSpPr>
            <a:spLocks noGrp="1"/>
          </p:cNvSpPr>
          <p:nvPr>
            <p:ph type="title"/>
          </p:nvPr>
        </p:nvSpPr>
        <p:spPr>
          <a:xfrm>
            <a:off x="875201" y="467177"/>
            <a:ext cx="9404723" cy="1400530"/>
          </a:xfrm>
        </p:spPr>
        <p:txBody>
          <a:bodyPr/>
          <a:lstStyle/>
          <a:p>
            <a:pPr algn="ctr"/>
            <a:r>
              <a:rPr lang="en-US" dirty="0"/>
              <a:t>Serbie</a:t>
            </a:r>
            <a:br>
              <a:rPr lang="en-US" dirty="0"/>
            </a:br>
            <a:r>
              <a:rPr lang="en-US" sz="2400" dirty="0"/>
              <a:t>Anastasia Oprea</a:t>
            </a:r>
            <a:endParaRPr lang="ro-RO" sz="2400" dirty="0"/>
          </a:p>
        </p:txBody>
      </p:sp>
      <p:sp>
        <p:nvSpPr>
          <p:cNvPr id="1048753" name="Content Placeholder 2"/>
          <p:cNvSpPr>
            <a:spLocks noGrp="1"/>
          </p:cNvSpPr>
          <p:nvPr>
            <p:ph idx="1"/>
          </p:nvPr>
        </p:nvSpPr>
        <p:spPr>
          <a:xfrm>
            <a:off x="1104291" y="4546437"/>
            <a:ext cx="8946541" cy="1767839"/>
          </a:xfrm>
        </p:spPr>
        <p:txBody>
          <a:bodyPr>
            <a:normAutofit fontScale="25000" lnSpcReduction="20000"/>
          </a:bodyPr>
          <a:lstStyle/>
          <a:p>
            <a:pPr>
              <a:buFont typeface="Arial" panose="020B0604020202020204" pitchFamily="34" charset="0"/>
              <a:buChar char="•"/>
            </a:pPr>
            <a:r>
              <a:rPr lang="fr-FR" sz="8000" dirty="0"/>
              <a:t>La Serbie est l’un des plus grands exportateurs de framboises au monde, surtout vers l’Europe occidentale. Le pays est aussi connu pour sa production de prunes, utilisées pour fabriquer une boisson traditionnelle appelée </a:t>
            </a:r>
            <a:r>
              <a:rPr lang="fr-FR" sz="8000" dirty="0" err="1"/>
              <a:t>rakija</a:t>
            </a:r>
            <a:r>
              <a:rPr lang="fr-FR" sz="8000" dirty="0"/>
              <a:t>. La Serbie possède de nombreuses sources thermales et stations balnéaires naturelles. On y trouve l’une des plus grandes réserves de loups en Europe.</a:t>
            </a:r>
          </a:p>
          <a:p>
            <a:pPr marL="0" indent="0">
              <a:buNone/>
            </a:pPr>
            <a:endParaRPr lang="ro-RO" dirty="0"/>
          </a:p>
        </p:txBody>
      </p:sp>
      <p:pic>
        <p:nvPicPr>
          <p:cNvPr id="2097258" name="Picture 2" descr="Serbia - Wikipedia"/>
          <p:cNvPicPr>
            <a:picLocks noChangeAspect="1" noChangeArrowheads="1"/>
          </p:cNvPicPr>
          <p:nvPr/>
        </p:nvPicPr>
        <p:blipFill>
          <a:blip r:embed="rId2"/>
          <a:srcRect/>
          <a:stretch>
            <a:fillRect/>
          </a:stretch>
        </p:blipFill>
        <p:spPr bwMode="auto">
          <a:xfrm>
            <a:off x="1293494" y="1982749"/>
            <a:ext cx="3507106" cy="2342747"/>
          </a:xfrm>
          <a:prstGeom prst="rect">
            <a:avLst/>
          </a:prstGeom>
          <a:noFill/>
        </p:spPr>
      </p:pic>
      <p:pic>
        <p:nvPicPr>
          <p:cNvPr id="2097259" name="Picture 4" descr="Stema din Serbia și Muntenegru png | PNGEgg"/>
          <p:cNvPicPr>
            <a:picLocks noChangeAspect="1" noChangeArrowheads="1"/>
          </p:cNvPicPr>
          <p:nvPr/>
        </p:nvPicPr>
        <p:blipFill>
          <a:blip r:embed="rId3"/>
          <a:srcRect/>
          <a:stretch>
            <a:fillRect/>
          </a:stretch>
        </p:blipFill>
        <p:spPr bwMode="auto">
          <a:xfrm>
            <a:off x="6982968" y="1698184"/>
            <a:ext cx="2682601" cy="26273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4" name="Title 1"/>
          <p:cNvSpPr>
            <a:spLocks noGrp="1"/>
          </p:cNvSpPr>
          <p:nvPr>
            <p:ph type="title"/>
          </p:nvPr>
        </p:nvSpPr>
        <p:spPr>
          <a:xfrm>
            <a:off x="875201" y="467177"/>
            <a:ext cx="9404723" cy="1400530"/>
          </a:xfrm>
        </p:spPr>
        <p:txBody>
          <a:bodyPr/>
          <a:lstStyle/>
          <a:p>
            <a:pPr algn="ctr"/>
            <a:r>
              <a:rPr lang="en-US"/>
              <a:t>Serbia</a:t>
            </a:r>
            <a:br>
              <a:rPr lang="en-US" dirty="0"/>
            </a:br>
            <a:r>
              <a:rPr lang="en-US" sz="2400" dirty="0"/>
              <a:t>Anastasia Oprea</a:t>
            </a:r>
            <a:endParaRPr lang="ro-RO" sz="2400" dirty="0"/>
          </a:p>
        </p:txBody>
      </p:sp>
      <p:sp>
        <p:nvSpPr>
          <p:cNvPr id="1048755" name="Content Placeholder 2"/>
          <p:cNvSpPr>
            <a:spLocks noGrp="1"/>
          </p:cNvSpPr>
          <p:nvPr>
            <p:ph idx="1"/>
          </p:nvPr>
        </p:nvSpPr>
        <p:spPr>
          <a:xfrm>
            <a:off x="1104291" y="4546437"/>
            <a:ext cx="8946541" cy="1767839"/>
          </a:xfrm>
        </p:spPr>
        <p:txBody>
          <a:bodyPr>
            <a:normAutofit/>
          </a:bodyPr>
          <a:lstStyle/>
          <a:p>
            <a:pPr marL="0" indent="0">
              <a:buNone/>
            </a:pPr>
            <a:r>
              <a:rPr lang="en-US" dirty="0"/>
              <a:t>Serbia is one of the world's largest exporters of raspberries, especially to Western Europe. The country is also known for its plum production, used to make a traditional drink called rakija. Serbia has numerous thermal springs and natural spa resorts. It is also home to one of the largest wolf reserves in Europe.</a:t>
            </a:r>
            <a:endParaRPr lang="ro-RO" dirty="0"/>
          </a:p>
        </p:txBody>
      </p:sp>
      <p:pic>
        <p:nvPicPr>
          <p:cNvPr id="2097260" name="Picture 2" descr="Serbia - Wikipedia"/>
          <p:cNvPicPr>
            <a:picLocks noChangeAspect="1" noChangeArrowheads="1"/>
          </p:cNvPicPr>
          <p:nvPr/>
        </p:nvPicPr>
        <p:blipFill>
          <a:blip r:embed="rId2"/>
          <a:srcRect/>
          <a:stretch>
            <a:fillRect/>
          </a:stretch>
        </p:blipFill>
        <p:spPr bwMode="auto">
          <a:xfrm>
            <a:off x="1293494" y="1982749"/>
            <a:ext cx="3507106" cy="2342747"/>
          </a:xfrm>
          <a:prstGeom prst="rect">
            <a:avLst/>
          </a:prstGeom>
          <a:noFill/>
        </p:spPr>
      </p:pic>
      <p:pic>
        <p:nvPicPr>
          <p:cNvPr id="2097261" name="Picture 4" descr="Stema din Serbia și Muntenegru png | PNGEgg"/>
          <p:cNvPicPr>
            <a:picLocks noChangeAspect="1" noChangeArrowheads="1"/>
          </p:cNvPicPr>
          <p:nvPr/>
        </p:nvPicPr>
        <p:blipFill>
          <a:blip r:embed="rId3"/>
          <a:srcRect/>
          <a:stretch>
            <a:fillRect/>
          </a:stretch>
        </p:blipFill>
        <p:spPr bwMode="auto">
          <a:xfrm>
            <a:off x="6982968" y="1698184"/>
            <a:ext cx="2682601" cy="26273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6" name="Title 1"/>
          <p:cNvSpPr>
            <a:spLocks noGrp="1"/>
          </p:cNvSpPr>
          <p:nvPr>
            <p:ph type="title"/>
          </p:nvPr>
        </p:nvSpPr>
        <p:spPr>
          <a:xfrm>
            <a:off x="646111" y="452718"/>
            <a:ext cx="9579437" cy="1400530"/>
          </a:xfrm>
        </p:spPr>
        <p:txBody>
          <a:bodyPr/>
          <a:lstStyle/>
          <a:p>
            <a:pPr algn="ctr"/>
            <a:r>
              <a:rPr lang="en-US" dirty="0" err="1"/>
              <a:t>Slovaquie</a:t>
            </a:r>
            <a:br>
              <a:rPr lang="ro-RO" dirty="0"/>
            </a:br>
            <a:r>
              <a:rPr lang="en-US" sz="2400" dirty="0"/>
              <a:t>Caba Octavian</a:t>
            </a:r>
            <a:endParaRPr lang="ro-RO" sz="2400" dirty="0"/>
          </a:p>
        </p:txBody>
      </p:sp>
      <p:sp>
        <p:nvSpPr>
          <p:cNvPr id="1048757" name="Content Placeholder 2"/>
          <p:cNvSpPr>
            <a:spLocks noGrp="1"/>
          </p:cNvSpPr>
          <p:nvPr>
            <p:ph idx="1"/>
          </p:nvPr>
        </p:nvSpPr>
        <p:spPr>
          <a:xfrm>
            <a:off x="1093187" y="2662519"/>
            <a:ext cx="10007432" cy="4195481"/>
          </a:xfrm>
        </p:spPr>
        <p:txBody>
          <a:bodyPr>
            <a:normAutofit/>
          </a:bodyPr>
          <a:lstStyle/>
          <a:p>
            <a:endParaRPr lang="ro-RO" dirty="0"/>
          </a:p>
          <a:p>
            <a:endParaRPr lang="ro-RO" dirty="0"/>
          </a:p>
          <a:p>
            <a:endParaRPr lang="ro-RO" dirty="0"/>
          </a:p>
          <a:p>
            <a:endParaRPr lang="ro-RO" dirty="0"/>
          </a:p>
          <a:p>
            <a:r>
              <a:rPr lang="fr-FR" dirty="0"/>
              <a:t>La Slovaquie est un pays fascinant situé au cœur de l’Europe centrale. Sa capitale, Bratislava, est une ville charmante traversée par le Danube. Le pays est célèbre pour ses montagnes des Carpates, idéales pour les randonnées et le ski. On y trouve plus de 100 châteaux, ce qui lui donne un aspect magique. La nature est très bien préservée, avec des parcs nationaux et des grottes impressionnantes. La Slovaquie attire de nombreux touristes grâce à sa culture riche et ses traditions.</a:t>
            </a:r>
            <a:endParaRPr lang="ro-RO" dirty="0"/>
          </a:p>
        </p:txBody>
      </p:sp>
      <p:pic>
        <p:nvPicPr>
          <p:cNvPr id="2097262" name="Picture 4"/>
          <p:cNvPicPr>
            <a:picLocks noChangeAspect="1"/>
          </p:cNvPicPr>
          <p:nvPr/>
        </p:nvPicPr>
        <p:blipFill>
          <a:blip r:embed="rId2"/>
          <a:stretch>
            <a:fillRect/>
          </a:stretch>
        </p:blipFill>
        <p:spPr>
          <a:xfrm rot="10800000" flipV="1">
            <a:off x="1327274" y="1738588"/>
            <a:ext cx="3081441" cy="2055899"/>
          </a:xfrm>
          <a:prstGeom prst="rect">
            <a:avLst/>
          </a:prstGeom>
        </p:spPr>
      </p:pic>
      <p:pic>
        <p:nvPicPr>
          <p:cNvPr id="2097263" name="Picture 4" descr="Stema echipei Slovacia vector logo.ai - Free Vector Download ..."/>
          <p:cNvPicPr>
            <a:picLocks noChangeAspect="1" noChangeArrowheads="1"/>
          </p:cNvPicPr>
          <p:nvPr/>
        </p:nvPicPr>
        <p:blipFill>
          <a:blip r:embed="rId3"/>
          <a:srcRect/>
          <a:stretch>
            <a:fillRect/>
          </a:stretch>
        </p:blipFill>
        <p:spPr bwMode="auto">
          <a:xfrm>
            <a:off x="7906128" y="1595719"/>
            <a:ext cx="2133600" cy="2133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8" name="Title 1"/>
          <p:cNvSpPr>
            <a:spLocks noGrp="1"/>
          </p:cNvSpPr>
          <p:nvPr>
            <p:ph type="title"/>
          </p:nvPr>
        </p:nvSpPr>
        <p:spPr>
          <a:xfrm>
            <a:off x="646111" y="452718"/>
            <a:ext cx="9579437" cy="1400530"/>
          </a:xfrm>
        </p:spPr>
        <p:txBody>
          <a:bodyPr/>
          <a:lstStyle/>
          <a:p>
            <a:pPr algn="ctr"/>
            <a:r>
              <a:rPr lang="en-US" sz="4400" dirty="0"/>
              <a:t>Slovakia </a:t>
            </a:r>
            <a:br>
              <a:rPr lang="en-US" sz="2400" dirty="0"/>
            </a:br>
            <a:r>
              <a:rPr lang="en-US" sz="2400" dirty="0"/>
              <a:t>Caba Octavian</a:t>
            </a:r>
            <a:endParaRPr lang="ro-RO" sz="2400" dirty="0"/>
          </a:p>
        </p:txBody>
      </p:sp>
      <p:sp>
        <p:nvSpPr>
          <p:cNvPr id="1048759" name="Content Placeholder 2"/>
          <p:cNvSpPr>
            <a:spLocks noGrp="1"/>
          </p:cNvSpPr>
          <p:nvPr>
            <p:ph idx="1"/>
          </p:nvPr>
        </p:nvSpPr>
        <p:spPr>
          <a:xfrm>
            <a:off x="1093187" y="2662519"/>
            <a:ext cx="8946541" cy="4195481"/>
          </a:xfrm>
        </p:spPr>
        <p:txBody>
          <a:bodyPr>
            <a:normAutofit/>
          </a:bodyPr>
          <a:lstStyle/>
          <a:p>
            <a:endParaRPr lang="ro-RO" dirty="0"/>
          </a:p>
          <a:p>
            <a:endParaRPr lang="ro-RO" dirty="0"/>
          </a:p>
          <a:p>
            <a:endParaRPr lang="ro-RO" dirty="0"/>
          </a:p>
          <a:p>
            <a:r>
              <a:rPr lang="en-US" dirty="0"/>
              <a:t>Slovakia is a fascinating country located in the heart of Central Europe. Its capital, Bratislava, is a charming city crossed by the Danube River. The country is famous for the Carpathian Mountains, which are ideal for hiking and skiing. It has more than 100 castles, giving it a magical appearance. Nature is very well preserved, with national parks and impressive caves. Slovakia attracts many tourists thanks to its rich culture and traditions.</a:t>
            </a:r>
            <a:endParaRPr lang="ro-RO" dirty="0"/>
          </a:p>
        </p:txBody>
      </p:sp>
      <p:pic>
        <p:nvPicPr>
          <p:cNvPr id="2097264" name="Picture 4"/>
          <p:cNvPicPr>
            <a:picLocks noChangeAspect="1"/>
          </p:cNvPicPr>
          <p:nvPr/>
        </p:nvPicPr>
        <p:blipFill>
          <a:blip r:embed="rId2"/>
          <a:stretch>
            <a:fillRect/>
          </a:stretch>
        </p:blipFill>
        <p:spPr>
          <a:xfrm rot="10800000" flipV="1">
            <a:off x="1327274" y="1738588"/>
            <a:ext cx="3081441" cy="2055899"/>
          </a:xfrm>
          <a:prstGeom prst="rect">
            <a:avLst/>
          </a:prstGeom>
        </p:spPr>
      </p:pic>
      <p:pic>
        <p:nvPicPr>
          <p:cNvPr id="2097265" name="Picture 4" descr="Stema echipei Slovacia vector logo.ai - Free Vector Download ..."/>
          <p:cNvPicPr>
            <a:picLocks noChangeAspect="1" noChangeArrowheads="1"/>
          </p:cNvPicPr>
          <p:nvPr/>
        </p:nvPicPr>
        <p:blipFill>
          <a:blip r:embed="rId3"/>
          <a:srcRect/>
          <a:stretch>
            <a:fillRect/>
          </a:stretch>
        </p:blipFill>
        <p:spPr bwMode="auto">
          <a:xfrm>
            <a:off x="7906128" y="1595719"/>
            <a:ext cx="2133600" cy="2133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0" name="Title 3"/>
          <p:cNvSpPr>
            <a:spLocks noGrp="1"/>
          </p:cNvSpPr>
          <p:nvPr>
            <p:ph type="title"/>
          </p:nvPr>
        </p:nvSpPr>
        <p:spPr>
          <a:xfrm>
            <a:off x="1047956" y="452718"/>
            <a:ext cx="9404723" cy="1400530"/>
          </a:xfrm>
        </p:spPr>
        <p:txBody>
          <a:bodyPr/>
          <a:lstStyle/>
          <a:p>
            <a:pPr algn="ctr"/>
            <a:r>
              <a:rPr lang="en-US" dirty="0">
                <a:latin typeface="Century Gothic (Headings)"/>
              </a:rPr>
              <a:t> </a:t>
            </a:r>
            <a:r>
              <a:rPr lang="en-US" dirty="0" err="1">
                <a:latin typeface="Century Gothic (Headings)"/>
              </a:rPr>
              <a:t>Slovénie</a:t>
            </a:r>
            <a:br>
              <a:rPr lang="en-US" dirty="0"/>
            </a:br>
            <a:r>
              <a:rPr lang="en-US" sz="2400" dirty="0"/>
              <a:t>Gavrilescu Drago</a:t>
            </a:r>
            <a:r>
              <a:rPr lang="ro-RO" sz="2400" dirty="0"/>
              <a:t>ș</a:t>
            </a:r>
            <a:endParaRPr lang="ro-RO" dirty="0"/>
          </a:p>
        </p:txBody>
      </p:sp>
      <p:pic>
        <p:nvPicPr>
          <p:cNvPr id="2097266" name="Picture 2"/>
          <p:cNvPicPr>
            <a:picLocks noChangeAspect="1"/>
          </p:cNvPicPr>
          <p:nvPr/>
        </p:nvPicPr>
        <p:blipFill>
          <a:blip r:embed="rId2"/>
          <a:stretch>
            <a:fillRect/>
          </a:stretch>
        </p:blipFill>
        <p:spPr>
          <a:xfrm>
            <a:off x="6894576" y="1737360"/>
            <a:ext cx="2221992" cy="2477702"/>
          </a:xfrm>
          <a:prstGeom prst="rect">
            <a:avLst/>
          </a:prstGeom>
        </p:spPr>
      </p:pic>
      <p:sp>
        <p:nvSpPr>
          <p:cNvPr id="1048761" name="Rectangle 5"/>
          <p:cNvSpPr/>
          <p:nvPr/>
        </p:nvSpPr>
        <p:spPr>
          <a:xfrm>
            <a:off x="1104293" y="1935392"/>
            <a:ext cx="3871296" cy="203624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48762" name="Content Placeholder 2"/>
          <p:cNvSpPr>
            <a:spLocks noGrp="1"/>
          </p:cNvSpPr>
          <p:nvPr>
            <p:ph idx="1"/>
          </p:nvPr>
        </p:nvSpPr>
        <p:spPr>
          <a:xfrm>
            <a:off x="1277048" y="2130552"/>
            <a:ext cx="8946541" cy="4187621"/>
          </a:xfrm>
        </p:spPr>
        <p:txBody>
          <a:bodyPr>
            <a:normAutofit/>
          </a:bodyPr>
          <a:lstStyle/>
          <a:p>
            <a:endParaRPr lang="ro-RO" dirty="0"/>
          </a:p>
          <a:p>
            <a:endParaRPr lang="ro-RO" dirty="0"/>
          </a:p>
          <a:p>
            <a:endParaRPr lang="ro-RO" dirty="0"/>
          </a:p>
          <a:p>
            <a:endParaRPr lang="ro-RO" dirty="0"/>
          </a:p>
          <a:p>
            <a:endParaRPr lang="ro-RO" dirty="0"/>
          </a:p>
          <a:p>
            <a:r>
              <a:rPr lang="fr-FR" dirty="0"/>
              <a:t>La Slovénie, en forme longue la République de Slovénie, est un pays d’Europe centrale situé entre les Alpes, la </a:t>
            </a:r>
            <a:r>
              <a:rPr lang="en-US" altLang="ro" dirty="0"/>
              <a:t>M</a:t>
            </a:r>
            <a:r>
              <a:rPr lang="fr-FR" dirty="0"/>
              <a:t>er Adriatique et les Balkans. Elle est entourée par l’Italie, l’Autriche, la Hongrie et la Croatie. Sa capitale est Ljubljana. La Slovénie est connue pour sa nature magnifique, surtout le lac de Bled et la grotte de Postojna. Depuis 2004, elle fait partie de l’Union </a:t>
            </a:r>
            <a:r>
              <a:rPr lang="en-US" altLang="ro" dirty="0"/>
              <a:t>E</a:t>
            </a:r>
            <a:r>
              <a:rPr lang="fr-FR" dirty="0"/>
              <a:t>uropéenne.</a:t>
            </a:r>
            <a:endParaRPr lang="ro-RO"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3" name="Title 3"/>
          <p:cNvSpPr>
            <a:spLocks noGrp="1"/>
          </p:cNvSpPr>
          <p:nvPr>
            <p:ph type="title"/>
          </p:nvPr>
        </p:nvSpPr>
        <p:spPr>
          <a:xfrm>
            <a:off x="1047956" y="452718"/>
            <a:ext cx="9404723" cy="1400530"/>
          </a:xfrm>
        </p:spPr>
        <p:txBody>
          <a:bodyPr/>
          <a:lstStyle/>
          <a:p>
            <a:pPr algn="ctr"/>
            <a:r>
              <a:rPr lang="en-US" dirty="0">
                <a:latin typeface="Century Gothic (Headings)"/>
              </a:rPr>
              <a:t>  Slovenia</a:t>
            </a:r>
            <a:br>
              <a:rPr lang="en-US" dirty="0"/>
            </a:br>
            <a:r>
              <a:rPr lang="en-US" sz="2400" dirty="0"/>
              <a:t>Gavrilescu Drago</a:t>
            </a:r>
            <a:r>
              <a:rPr lang="ro-RO" sz="2400" dirty="0"/>
              <a:t>ș</a:t>
            </a:r>
            <a:r>
              <a:rPr lang="en-US" sz="2400" dirty="0"/>
              <a:t>  </a:t>
            </a:r>
            <a:endParaRPr lang="ro-RO" dirty="0"/>
          </a:p>
        </p:txBody>
      </p:sp>
      <p:pic>
        <p:nvPicPr>
          <p:cNvPr id="2097267" name="Picture 2"/>
          <p:cNvPicPr>
            <a:picLocks noChangeAspect="1"/>
          </p:cNvPicPr>
          <p:nvPr/>
        </p:nvPicPr>
        <p:blipFill>
          <a:blip r:embed="rId2"/>
          <a:stretch>
            <a:fillRect/>
          </a:stretch>
        </p:blipFill>
        <p:spPr>
          <a:xfrm>
            <a:off x="6894576" y="1737360"/>
            <a:ext cx="2221992" cy="2477702"/>
          </a:xfrm>
          <a:prstGeom prst="rect">
            <a:avLst/>
          </a:prstGeom>
        </p:spPr>
      </p:pic>
      <p:sp>
        <p:nvSpPr>
          <p:cNvPr id="1048764" name="Rectangle 5"/>
          <p:cNvSpPr/>
          <p:nvPr/>
        </p:nvSpPr>
        <p:spPr>
          <a:xfrm>
            <a:off x="1104293" y="1935392"/>
            <a:ext cx="3871296" cy="203624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048765" name="Content Placeholder 2"/>
          <p:cNvSpPr>
            <a:spLocks noGrp="1"/>
          </p:cNvSpPr>
          <p:nvPr>
            <p:ph idx="1"/>
          </p:nvPr>
        </p:nvSpPr>
        <p:spPr>
          <a:xfrm>
            <a:off x="1277048" y="2130552"/>
            <a:ext cx="8946541" cy="4187621"/>
          </a:xfrm>
        </p:spPr>
        <p:txBody>
          <a:bodyPr>
            <a:normAutofit/>
          </a:bodyPr>
          <a:lstStyle/>
          <a:p>
            <a:endParaRPr lang="ro-RO" dirty="0"/>
          </a:p>
          <a:p>
            <a:endParaRPr lang="ro-RO" dirty="0"/>
          </a:p>
          <a:p>
            <a:endParaRPr lang="ro-RO" dirty="0"/>
          </a:p>
          <a:p>
            <a:endParaRPr lang="ro-RO" dirty="0"/>
          </a:p>
          <a:p>
            <a:endParaRPr lang="ro-RO" dirty="0"/>
          </a:p>
          <a:p>
            <a:r>
              <a:rPr lang="en-US" dirty="0"/>
              <a:t>Slovenia, officially the Republic of Slovenia, is a country in Central Europe located between the Alps, the Adriatic Sea, and the Balkans. It is bordered by Italy, Austria, Hungary, and Croatia. Its capital is Ljubljana. Slovenia is known for its magnificent natural scenery, especially Lake Bled and Postojna Cave. It has been a member of the European Union since 2004.</a:t>
            </a:r>
            <a:endParaRPr lang="ro-RO"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u 1"/>
          <p:cNvSpPr>
            <a:spLocks noGrp="1"/>
          </p:cNvSpPr>
          <p:nvPr>
            <p:ph type="ctrTitle"/>
          </p:nvPr>
        </p:nvSpPr>
        <p:spPr>
          <a:xfrm>
            <a:off x="1683171" y="2887265"/>
            <a:ext cx="8825658" cy="3329581"/>
          </a:xfrm>
        </p:spPr>
        <p:txBody>
          <a:bodyPr/>
          <a:lstStyle/>
          <a:p>
            <a:pPr algn="ctr"/>
            <a:br>
              <a:rPr lang="fr-FR" sz="2000" dirty="0"/>
            </a:br>
            <a:endParaRPr lang="ro-RO" sz="2000" dirty="0"/>
          </a:p>
        </p:txBody>
      </p:sp>
      <p:sp>
        <p:nvSpPr>
          <p:cNvPr id="1048621" name="Subtitlu 2"/>
          <p:cNvSpPr>
            <a:spLocks noGrp="1"/>
          </p:cNvSpPr>
          <p:nvPr>
            <p:ph type="subTitle" idx="1"/>
          </p:nvPr>
        </p:nvSpPr>
        <p:spPr>
          <a:xfrm flipH="1">
            <a:off x="12192000" y="6858000"/>
            <a:ext cx="201612" cy="148712"/>
          </a:xfrm>
        </p:spPr>
        <p:txBody>
          <a:bodyPr>
            <a:normAutofit/>
          </a:bodyPr>
          <a:lstStyle/>
          <a:p>
            <a:endParaRPr lang="ro-RO" sz="100" dirty="0"/>
          </a:p>
        </p:txBody>
      </p:sp>
      <p:sp>
        <p:nvSpPr>
          <p:cNvPr id="1048622" name="CasetăText 3"/>
          <p:cNvSpPr txBox="1"/>
          <p:nvPr/>
        </p:nvSpPr>
        <p:spPr>
          <a:xfrm>
            <a:off x="4676775" y="182642"/>
            <a:ext cx="2838450" cy="1069340"/>
          </a:xfrm>
          <a:prstGeom prst="rect">
            <a:avLst/>
          </a:prstGeom>
          <a:noFill/>
        </p:spPr>
        <p:txBody>
          <a:bodyPr wrap="square" rtlCol="0">
            <a:spAutoFit/>
          </a:bodyPr>
          <a:lstStyle/>
          <a:p>
            <a:pPr algn="ctr"/>
            <a:r>
              <a:rPr lang="en-US" sz="4200" dirty="0" err="1"/>
              <a:t>Autriche</a:t>
            </a:r>
            <a:endParaRPr lang="en-US" sz="4200" dirty="0"/>
          </a:p>
          <a:p>
            <a:pPr algn="ctr"/>
            <a:r>
              <a:rPr lang="en-US" sz="2400" dirty="0"/>
              <a:t>Tanas</a:t>
            </a:r>
            <a:r>
              <a:rPr lang="ro-RO" sz="2400" dirty="0"/>
              <a:t>ă</a:t>
            </a:r>
            <a:r>
              <a:rPr lang="en-US" sz="2400" dirty="0"/>
              <a:t> Luca</a:t>
            </a:r>
            <a:endParaRPr lang="ro-RO" sz="2400" dirty="0"/>
          </a:p>
        </p:txBody>
      </p:sp>
      <p:pic>
        <p:nvPicPr>
          <p:cNvPr id="2097172" name="Picture 2" descr="Austria - Wikipedia"/>
          <p:cNvPicPr>
            <a:picLocks noChangeAspect="1" noChangeArrowheads="1"/>
          </p:cNvPicPr>
          <p:nvPr/>
        </p:nvPicPr>
        <p:blipFill>
          <a:blip r:embed="rId2"/>
          <a:srcRect/>
          <a:stretch>
            <a:fillRect/>
          </a:stretch>
        </p:blipFill>
        <p:spPr bwMode="auto">
          <a:xfrm>
            <a:off x="2211387" y="1475184"/>
            <a:ext cx="2996882" cy="2001917"/>
          </a:xfrm>
          <a:prstGeom prst="rect">
            <a:avLst/>
          </a:prstGeom>
          <a:noFill/>
        </p:spPr>
      </p:pic>
      <p:pic>
        <p:nvPicPr>
          <p:cNvPr id="2097173" name="Picture 4" descr="Stema Austriei - Wikipedia"/>
          <p:cNvPicPr>
            <a:picLocks noChangeAspect="1" noChangeArrowheads="1"/>
          </p:cNvPicPr>
          <p:nvPr/>
        </p:nvPicPr>
        <p:blipFill>
          <a:blip r:embed="rId3"/>
          <a:srcRect/>
          <a:stretch>
            <a:fillRect/>
          </a:stretch>
        </p:blipFill>
        <p:spPr bwMode="auto">
          <a:xfrm>
            <a:off x="6983733" y="1475184"/>
            <a:ext cx="1889255" cy="2001917"/>
          </a:xfrm>
          <a:prstGeom prst="rect">
            <a:avLst/>
          </a:prstGeom>
          <a:noFill/>
        </p:spPr>
      </p:pic>
      <p:sp>
        <p:nvSpPr>
          <p:cNvPr id="1048623" name="Rectangle 1"/>
          <p:cNvSpPr>
            <a:spLocks noChangeArrowheads="1"/>
          </p:cNvSpPr>
          <p:nvPr/>
        </p:nvSpPr>
        <p:spPr bwMode="auto">
          <a:xfrm>
            <a:off x="1275849" y="4266008"/>
            <a:ext cx="9640302" cy="142494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FontTx/>
              <a:buChar char="•"/>
            </a:pPr>
            <a:r>
              <a:rPr lang="fr-FR" dirty="0"/>
              <a:t>Autriche est un pays d’Europe centrale connu pour les Alpes et ses paysages de montagne. Sa capitale est Vienne, célèbre pour la musique classique et son architecture. La langue officielle est l’allemand et le pays fait partie de Union Européenne. L’Autriche est aussi connue pour sa qualité de vie et sa culture riche.</a:t>
            </a:r>
          </a:p>
          <a:p>
            <a:pPr marL="0" marR="0" lvl="0" indent="0" algn="l" defTabSz="914400" rtl="0" eaLnBrk="0" fontAlgn="base" latinLnBrk="0" hangingPunct="0">
              <a:lnSpc>
                <a:spcPct val="100000"/>
              </a:lnSpc>
              <a:spcBef>
                <a:spcPct val="0"/>
              </a:spcBef>
              <a:spcAft>
                <a:spcPct val="0"/>
              </a:spcAft>
              <a:buClrTx/>
              <a:buSzTx/>
              <a:buFontTx/>
              <a:buChar char="•"/>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6" name="Title 3"/>
          <p:cNvSpPr>
            <a:spLocks noGrp="1"/>
          </p:cNvSpPr>
          <p:nvPr>
            <p:ph type="title"/>
          </p:nvPr>
        </p:nvSpPr>
        <p:spPr/>
        <p:txBody>
          <a:bodyPr/>
          <a:lstStyle/>
          <a:p>
            <a:pPr algn="ctr"/>
            <a:r>
              <a:rPr lang="en-US" dirty="0"/>
              <a:t>Su</a:t>
            </a:r>
            <a:r>
              <a:rPr lang="fr-FR" dirty="0"/>
              <a:t>è</a:t>
            </a:r>
            <a:r>
              <a:rPr lang="en-US" dirty="0"/>
              <a:t>de</a:t>
            </a:r>
            <a:br>
              <a:rPr lang="en-US" dirty="0"/>
            </a:br>
            <a:r>
              <a:rPr lang="en-US" sz="2800" dirty="0"/>
              <a:t>Mitrea Elisabeta</a:t>
            </a:r>
            <a:endParaRPr lang="ro-RO" dirty="0"/>
          </a:p>
        </p:txBody>
      </p:sp>
      <p:sp>
        <p:nvSpPr>
          <p:cNvPr id="1048767" name="Content Placeholder 10"/>
          <p:cNvSpPr>
            <a:spLocks noGrp="1"/>
          </p:cNvSpPr>
          <p:nvPr>
            <p:ph idx="1"/>
          </p:nvPr>
        </p:nvSpPr>
        <p:spPr/>
        <p:txBody>
          <a:bodyPr/>
          <a:lstStyle/>
          <a:p>
            <a:endParaRPr lang="fr-FR" dirty="0"/>
          </a:p>
          <a:p>
            <a:endParaRPr lang="fr-FR" dirty="0"/>
          </a:p>
          <a:p>
            <a:endParaRPr lang="fr-FR" dirty="0"/>
          </a:p>
          <a:p>
            <a:endParaRPr lang="fr-FR" dirty="0"/>
          </a:p>
          <a:p>
            <a:endParaRPr lang="fr-FR" dirty="0"/>
          </a:p>
          <a:p>
            <a:r>
              <a:rPr lang="fr-FR" dirty="0"/>
              <a:t>La Suède est connue pour ses paysages naturels magnifiques et ses nombreux lacs. Sa capitale est Stockholm, une ville moderne et très développée. Le pays a un climat froid, surtout pendant l’hiver avec beaucoup de neige. La Suède est une monarchie constitutionnelle avec un roi comme chef d’État. Elle est aussi célèbre pour son niveau de vie élevé et ses innovations.</a:t>
            </a:r>
            <a:endParaRPr lang="ro-RO" dirty="0"/>
          </a:p>
        </p:txBody>
      </p:sp>
      <p:sp>
        <p:nvSpPr>
          <p:cNvPr id="1048768" name="AutoShape 2"/>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o-RO" dirty="0"/>
          </a:p>
        </p:txBody>
      </p:sp>
      <p:pic>
        <p:nvPicPr>
          <p:cNvPr id="2097268" name="Picture 16"/>
          <p:cNvPicPr>
            <a:picLocks noChangeAspect="1"/>
          </p:cNvPicPr>
          <p:nvPr/>
        </p:nvPicPr>
        <p:blipFill>
          <a:blip r:embed="rId2"/>
          <a:stretch>
            <a:fillRect/>
          </a:stretch>
        </p:blipFill>
        <p:spPr>
          <a:xfrm>
            <a:off x="971982" y="1518846"/>
            <a:ext cx="3924482" cy="2456726"/>
          </a:xfrm>
          <a:prstGeom prst="rect">
            <a:avLst/>
          </a:prstGeom>
        </p:spPr>
      </p:pic>
      <p:pic>
        <p:nvPicPr>
          <p:cNvPr id="2097269" name="Picture 19"/>
          <p:cNvPicPr>
            <a:picLocks noChangeAspect="1"/>
          </p:cNvPicPr>
          <p:nvPr/>
        </p:nvPicPr>
        <p:blipFill>
          <a:blip r:embed="rId3"/>
          <a:stretch>
            <a:fillRect/>
          </a:stretch>
        </p:blipFill>
        <p:spPr>
          <a:xfrm>
            <a:off x="6379730" y="1548203"/>
            <a:ext cx="2449638" cy="24273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Title 3"/>
          <p:cNvSpPr>
            <a:spLocks noGrp="1"/>
          </p:cNvSpPr>
          <p:nvPr>
            <p:ph type="title"/>
          </p:nvPr>
        </p:nvSpPr>
        <p:spPr>
          <a:xfrm>
            <a:off x="1318736" y="132735"/>
            <a:ext cx="9404723" cy="1400530"/>
          </a:xfrm>
        </p:spPr>
        <p:txBody>
          <a:bodyPr/>
          <a:lstStyle/>
          <a:p>
            <a:pPr algn="ctr"/>
            <a:r>
              <a:rPr lang="ro-RO" dirty="0" err="1"/>
              <a:t>Sweden</a:t>
            </a:r>
            <a:r>
              <a:rPr lang="en-US" dirty="0"/>
              <a:t> </a:t>
            </a:r>
            <a:br>
              <a:rPr lang="en-US"/>
            </a:br>
            <a:r>
              <a:rPr lang="ro-RO" sz="2400"/>
              <a:t> </a:t>
            </a:r>
            <a:r>
              <a:rPr lang="ro-RO" sz="2400" dirty="0"/>
              <a:t>Mitrea Elisabeta</a:t>
            </a:r>
            <a:endParaRPr lang="ro-RO" dirty="0"/>
          </a:p>
        </p:txBody>
      </p:sp>
      <p:sp>
        <p:nvSpPr>
          <p:cNvPr id="1048770" name="Content Placeholder 4"/>
          <p:cNvSpPr>
            <a:spLocks noGrp="1"/>
          </p:cNvSpPr>
          <p:nvPr>
            <p:ph idx="1"/>
          </p:nvPr>
        </p:nvSpPr>
        <p:spPr>
          <a:xfrm>
            <a:off x="992119" y="2520039"/>
            <a:ext cx="8712705" cy="4040587"/>
          </a:xfrm>
        </p:spPr>
        <p:txBody>
          <a:bodyPr>
            <a:normAutofit/>
          </a:bodyPr>
          <a:lstStyle/>
          <a:p>
            <a:endParaRPr lang="ro-RO" dirty="0"/>
          </a:p>
          <a:p>
            <a:endParaRPr lang="ro-RO" dirty="0"/>
          </a:p>
          <a:p>
            <a:endParaRPr lang="ro-RO" dirty="0"/>
          </a:p>
          <a:p>
            <a:r>
              <a:rPr lang="en-US" dirty="0"/>
              <a:t>Sweden is known for its beautiful natural landscapes and numerous lakes.</a:t>
            </a:r>
            <a:r>
              <a:rPr lang="ro-RO" dirty="0"/>
              <a:t> </a:t>
            </a:r>
            <a:r>
              <a:rPr lang="en-US" dirty="0"/>
              <a:t>Its capital is Stockholm, a modern and highly developed city.</a:t>
            </a:r>
            <a:r>
              <a:rPr lang="ro-RO" dirty="0"/>
              <a:t> </a:t>
            </a:r>
            <a:r>
              <a:rPr lang="en-US" dirty="0"/>
              <a:t>The country has a cold climate, especially during winter, with plenty of snow.</a:t>
            </a:r>
            <a:r>
              <a:rPr lang="ro-RO" dirty="0"/>
              <a:t> </a:t>
            </a:r>
            <a:r>
              <a:rPr lang="en-US" dirty="0"/>
              <a:t>Sweden is a constitutional monarchy with a king as the head of state.</a:t>
            </a:r>
            <a:r>
              <a:rPr lang="ro-RO" dirty="0"/>
              <a:t> </a:t>
            </a:r>
            <a:r>
              <a:rPr lang="en-US" dirty="0"/>
              <a:t>It is also famous for its high standard of living and its innovations.</a:t>
            </a:r>
            <a:endParaRPr lang="ro-RO" dirty="0"/>
          </a:p>
        </p:txBody>
      </p:sp>
      <p:pic>
        <p:nvPicPr>
          <p:cNvPr id="2097270" name="Imagine 10"/>
          <p:cNvPicPr>
            <a:picLocks noChangeAspect="1"/>
          </p:cNvPicPr>
          <p:nvPr/>
        </p:nvPicPr>
        <p:blipFill>
          <a:blip r:embed="rId2"/>
          <a:stretch>
            <a:fillRect/>
          </a:stretch>
        </p:blipFill>
        <p:spPr>
          <a:xfrm>
            <a:off x="1468541" y="1249020"/>
            <a:ext cx="3879931" cy="2428837"/>
          </a:xfrm>
          <a:prstGeom prst="rect">
            <a:avLst/>
          </a:prstGeom>
        </p:spPr>
      </p:pic>
      <p:pic>
        <p:nvPicPr>
          <p:cNvPr id="2097271" name="Imagine 12"/>
          <p:cNvPicPr>
            <a:picLocks noChangeAspect="1"/>
          </p:cNvPicPr>
          <p:nvPr/>
        </p:nvPicPr>
        <p:blipFill>
          <a:blip r:embed="rId3"/>
          <a:stretch>
            <a:fillRect/>
          </a:stretch>
        </p:blipFill>
        <p:spPr>
          <a:xfrm>
            <a:off x="7261500" y="1206914"/>
            <a:ext cx="2650345" cy="26262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1" name="Title 3"/>
          <p:cNvSpPr>
            <a:spLocks noGrp="1"/>
          </p:cNvSpPr>
          <p:nvPr>
            <p:ph type="title"/>
          </p:nvPr>
        </p:nvSpPr>
        <p:spPr/>
        <p:txBody>
          <a:bodyPr/>
          <a:lstStyle/>
          <a:p>
            <a:pPr algn="ctr"/>
            <a:r>
              <a:rPr lang="en-US" sz="4800" dirty="0"/>
              <a:t>Suisse </a:t>
            </a:r>
            <a:br>
              <a:rPr lang="en-US" dirty="0"/>
            </a:br>
            <a:r>
              <a:rPr lang="en-US" sz="2400" dirty="0" err="1"/>
              <a:t>Murea</a:t>
            </a:r>
            <a:r>
              <a:rPr lang="en-US" sz="2400" dirty="0"/>
              <a:t> Alexandra</a:t>
            </a:r>
            <a:endParaRPr lang="ro-RO" dirty="0"/>
          </a:p>
        </p:txBody>
      </p:sp>
      <p:pic>
        <p:nvPicPr>
          <p:cNvPr id="2097272" name="Picture 2" descr="Steagul Elveției ilustrație vectorială Vector de stoc de ©nezezon 114762544"/>
          <p:cNvPicPr>
            <a:picLocks noChangeAspect="1" noChangeArrowheads="1"/>
          </p:cNvPicPr>
          <p:nvPr/>
        </p:nvPicPr>
        <p:blipFill>
          <a:blip r:embed="rId2"/>
          <a:srcRect/>
          <a:stretch>
            <a:fillRect/>
          </a:stretch>
        </p:blipFill>
        <p:spPr bwMode="auto">
          <a:xfrm>
            <a:off x="1426464" y="1701064"/>
            <a:ext cx="3274286" cy="1990817"/>
          </a:xfrm>
          <a:prstGeom prst="rect">
            <a:avLst/>
          </a:prstGeom>
          <a:noFill/>
        </p:spPr>
      </p:pic>
      <p:sp>
        <p:nvSpPr>
          <p:cNvPr id="1048772" name="AutoShape 6" descr="Elveția Stema Elvețiană Steagului Cantoanelor Scutul Semnelor Icoana  Creasta Vectorială Vector de stoc de ©VectorTradition 456429798"/>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8773" name="Content Placeholder 4"/>
          <p:cNvSpPr txBox="1"/>
          <p:nvPr/>
        </p:nvSpPr>
        <p:spPr>
          <a:xfrm>
            <a:off x="1297541" y="2084832"/>
            <a:ext cx="8753293" cy="604184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endParaRPr lang="ro-RO"/>
          </a:p>
          <a:p>
            <a:endParaRPr lang="ro-RO"/>
          </a:p>
          <a:p>
            <a:endParaRPr lang="ro-RO"/>
          </a:p>
          <a:p>
            <a:endParaRPr lang="ro-RO" dirty="0"/>
          </a:p>
        </p:txBody>
      </p:sp>
      <p:sp>
        <p:nvSpPr>
          <p:cNvPr id="1048774" name="TextBox 1036"/>
          <p:cNvSpPr txBox="1"/>
          <p:nvPr/>
        </p:nvSpPr>
        <p:spPr>
          <a:xfrm>
            <a:off x="502920" y="4341528"/>
            <a:ext cx="11384280" cy="2585323"/>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altLang="en-US" b="0" i="0" u="none" strike="noStrike" cap="none" normalizeH="0" baseline="0" dirty="0">
                <a:ln>
                  <a:noFill/>
                </a:ln>
                <a:solidFill>
                  <a:srgbClr val="E8EAED"/>
                </a:solidFill>
                <a:effectLst/>
                <a:latin typeface="+mj-lt"/>
                <a:cs typeface="Arial" panose="020B0604020202020204" pitchFamily="34" charset="0"/>
              </a:rPr>
              <a:t>	La Suisse, officiellement la Confédération suisse, également appelée Suisse ou CH est un État fédéral d'Europe centrale. Elle partage ses frontières avec l'Allemagne, la France, l'Italie, l'Autriche et le Liechtenstein. Elle est reconnue pour sa neutralité politique et son rôle important dans la diplomatie internationale. Sa capitale est Berne, et ses principales villes sont Zurich et Genève. La Suisse est composée de 26 cantons et son système politique est fondé sur la démocratie directe. Elle figure parmi les pays les plus développés au monde et est réputée pour son secteur bancaire, son horlogerie et ses paysages alpins.</a:t>
            </a:r>
            <a:endParaRPr kumimoji="0" lang="fr-FR" altLang="en-US" b="0" i="0" u="none" strike="noStrike" cap="none" normalizeH="0" baseline="0" dirty="0">
              <a:ln>
                <a:noFill/>
              </a:ln>
              <a:solidFill>
                <a:srgbClr val="E8E8E8"/>
              </a:solidFill>
              <a:effectLst/>
              <a:latin typeface="+mj-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br>
              <a:rPr kumimoji="0" lang="fr-FR" altLang="en-US" b="0" i="0" u="none" strike="noStrike" cap="none" normalizeH="0" baseline="0" dirty="0">
                <a:ln>
                  <a:noFill/>
                </a:ln>
                <a:solidFill>
                  <a:schemeClr val="tx1"/>
                </a:solidFill>
                <a:effectLst/>
                <a:latin typeface="+mj-lt"/>
              </a:rPr>
            </a:br>
            <a:endParaRPr kumimoji="0" lang="fr-FR" altLang="en-US" b="0" i="0" u="none" strike="noStrike" cap="none" normalizeH="0" baseline="0" dirty="0">
              <a:ln>
                <a:noFill/>
              </a:ln>
              <a:solidFill>
                <a:schemeClr val="tx1"/>
              </a:solidFill>
              <a:effectLst/>
              <a:latin typeface="+mj-lt"/>
            </a:endParaRPr>
          </a:p>
        </p:txBody>
      </p:sp>
      <p:pic>
        <p:nvPicPr>
          <p:cNvPr id="2097273" name="Picture 1042"/>
          <p:cNvPicPr>
            <a:picLocks noChangeAspect="1"/>
          </p:cNvPicPr>
          <p:nvPr/>
        </p:nvPicPr>
        <p:blipFill>
          <a:blip r:embed="rId3"/>
          <a:stretch>
            <a:fillRect/>
          </a:stretch>
        </p:blipFill>
        <p:spPr>
          <a:xfrm>
            <a:off x="7191229" y="1539859"/>
            <a:ext cx="2095792" cy="247684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5" name="Title 3"/>
          <p:cNvSpPr>
            <a:spLocks noGrp="1"/>
          </p:cNvSpPr>
          <p:nvPr>
            <p:ph type="title"/>
          </p:nvPr>
        </p:nvSpPr>
        <p:spPr/>
        <p:txBody>
          <a:bodyPr/>
          <a:lstStyle/>
          <a:p>
            <a:pPr algn="ctr"/>
            <a:r>
              <a:rPr lang="en-US" sz="4800" dirty="0"/>
              <a:t>Swiss </a:t>
            </a:r>
            <a:br>
              <a:rPr lang="en-US" dirty="0"/>
            </a:br>
            <a:r>
              <a:rPr lang="en-US" sz="2400" dirty="0" err="1"/>
              <a:t>Murea</a:t>
            </a:r>
            <a:r>
              <a:rPr lang="en-US" sz="2400" dirty="0"/>
              <a:t> Alexandra</a:t>
            </a:r>
            <a:endParaRPr lang="ro-RO" dirty="0"/>
          </a:p>
        </p:txBody>
      </p:sp>
      <p:pic>
        <p:nvPicPr>
          <p:cNvPr id="2097274" name="Picture 2" descr="Steagul Elveției ilustrație vectorială Vector de stoc de ©nezezon 114762544"/>
          <p:cNvPicPr>
            <a:picLocks noChangeAspect="1" noChangeArrowheads="1"/>
          </p:cNvPicPr>
          <p:nvPr/>
        </p:nvPicPr>
        <p:blipFill>
          <a:blip r:embed="rId2"/>
          <a:srcRect/>
          <a:stretch>
            <a:fillRect/>
          </a:stretch>
        </p:blipFill>
        <p:spPr bwMode="auto">
          <a:xfrm>
            <a:off x="1359613" y="1853248"/>
            <a:ext cx="3274286" cy="1990817"/>
          </a:xfrm>
          <a:prstGeom prst="rect">
            <a:avLst/>
          </a:prstGeom>
          <a:noFill/>
        </p:spPr>
      </p:pic>
      <p:sp>
        <p:nvSpPr>
          <p:cNvPr id="1048776" name="AutoShape 6" descr="Elveția Stema Elvețiană Steagului Cantoanelor Scutul Semnelor Icoana  Creasta Vectorială Vector de stoc de ©VectorTradition 456429798"/>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8777" name="Content Placeholder 4"/>
          <p:cNvSpPr txBox="1"/>
          <p:nvPr/>
        </p:nvSpPr>
        <p:spPr>
          <a:xfrm>
            <a:off x="1297541" y="2084832"/>
            <a:ext cx="8753293" cy="604184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endParaRPr lang="ro-RO"/>
          </a:p>
          <a:p>
            <a:endParaRPr lang="ro-RO"/>
          </a:p>
          <a:p>
            <a:endParaRPr lang="ro-RO"/>
          </a:p>
          <a:p>
            <a:endParaRPr lang="ro-RO" dirty="0"/>
          </a:p>
        </p:txBody>
      </p:sp>
      <p:sp>
        <p:nvSpPr>
          <p:cNvPr id="1048778" name="TextBox 1036"/>
          <p:cNvSpPr txBox="1"/>
          <p:nvPr/>
        </p:nvSpPr>
        <p:spPr>
          <a:xfrm>
            <a:off x="761064" y="8833941"/>
            <a:ext cx="10828561" cy="64633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fr-FR" altLang="en-US" b="0" i="0" u="none" strike="noStrike" cap="none" normalizeH="0" baseline="0" dirty="0">
                <a:ln>
                  <a:noFill/>
                </a:ln>
                <a:solidFill>
                  <a:srgbClr val="E8EAED"/>
                </a:solidFill>
                <a:effectLst/>
                <a:latin typeface="inherit"/>
                <a:cs typeface="Arial" panose="020B0604020202020204" pitchFamily="34" charset="0"/>
              </a:rPr>
              <a:t>	</a:t>
            </a:r>
            <a:br>
              <a:rPr kumimoji="0" lang="fr-FR" altLang="en-US" b="0" i="0" u="none" strike="noStrike" cap="none" normalizeH="0" baseline="0" dirty="0">
                <a:ln>
                  <a:noFill/>
                </a:ln>
                <a:solidFill>
                  <a:schemeClr val="tx1"/>
                </a:solidFill>
                <a:effectLst/>
              </a:rPr>
            </a:br>
            <a:endParaRPr kumimoji="0" lang="fr-FR" altLang="en-US" b="0" i="0" u="none" strike="noStrike" cap="none" normalizeH="0" baseline="0" dirty="0">
              <a:ln>
                <a:noFill/>
              </a:ln>
              <a:solidFill>
                <a:schemeClr val="tx1"/>
              </a:solidFill>
              <a:effectLst/>
            </a:endParaRPr>
          </a:p>
        </p:txBody>
      </p:sp>
      <p:pic>
        <p:nvPicPr>
          <p:cNvPr id="2097275" name="Picture 1042"/>
          <p:cNvPicPr>
            <a:picLocks noChangeAspect="1"/>
          </p:cNvPicPr>
          <p:nvPr/>
        </p:nvPicPr>
        <p:blipFill>
          <a:blip r:embed="rId3"/>
          <a:stretch>
            <a:fillRect/>
          </a:stretch>
        </p:blipFill>
        <p:spPr>
          <a:xfrm>
            <a:off x="7191229" y="1539859"/>
            <a:ext cx="2095792" cy="2476846"/>
          </a:xfrm>
          <a:prstGeom prst="rect">
            <a:avLst/>
          </a:prstGeom>
        </p:spPr>
      </p:pic>
      <p:sp>
        <p:nvSpPr>
          <p:cNvPr id="1048779" name="TextBox 7"/>
          <p:cNvSpPr txBox="1"/>
          <p:nvPr/>
        </p:nvSpPr>
        <p:spPr>
          <a:xfrm>
            <a:off x="274320" y="4075649"/>
            <a:ext cx="11594592"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a:ln>
                  <a:noFill/>
                </a:ln>
                <a:solidFill>
                  <a:srgbClr val="E8EAED"/>
                </a:solidFill>
                <a:effectLst/>
                <a:latin typeface="inherit"/>
              </a:rPr>
              <a:t>Switzerland, officially the Swiss Confederation, also known as Switzerland or CH, is a federal state in Central Europe. It shares borders with Germany, France, Italy, Austria, and Liechtenstein. It is recognized for its political neutrality and its important role in international diplomacy. Its capital is Bern, and its major cities are Zurich and Geneva. Switzerland is made up of 26 cantons, and its political system is based on direct democracy. It is among the most developed countries in the world and is renowned for its banking sector, watchmaking, and Alpine scenery.</a:t>
            </a:r>
            <a:r>
              <a:rPr kumimoji="0" lang="en-US" altLang="en-US" sz="600" b="0" i="0" u="none" strike="noStrike" cap="none" normalizeH="0" baseline="0">
                <a:ln>
                  <a:noFill/>
                </a:ln>
                <a:solidFill>
                  <a:schemeClr val="tx1"/>
                </a:solidFill>
                <a:effectLst/>
              </a:rPr>
              <a:t>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0" name="CasetăText 3"/>
          <p:cNvSpPr txBox="1"/>
          <p:nvPr/>
        </p:nvSpPr>
        <p:spPr>
          <a:xfrm>
            <a:off x="3048578" y="257069"/>
            <a:ext cx="53882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ro-RO" sz="4200" dirty="0" err="1">
                <a:latin typeface="+mj-lt"/>
                <a:cs typeface="Times New Roman"/>
              </a:rPr>
              <a:t>Tchéquie</a:t>
            </a:r>
            <a:endParaRPr lang="ro-RO" dirty="0">
              <a:latin typeface="+mj-lt"/>
            </a:endParaRPr>
          </a:p>
          <a:p>
            <a:r>
              <a:rPr lang="ro-RO" sz="2400" dirty="0">
                <a:latin typeface="+mj-lt"/>
                <a:cs typeface="Times New Roman"/>
              </a:rPr>
              <a:t>                 </a:t>
            </a:r>
            <a:r>
              <a:rPr lang="ro-RO" sz="2400" dirty="0" err="1">
                <a:latin typeface="+mj-lt"/>
                <a:cs typeface="Times New Roman"/>
              </a:rPr>
              <a:t>Păștinaru</a:t>
            </a:r>
            <a:r>
              <a:rPr lang="ro-RO" sz="2400" dirty="0">
                <a:latin typeface="+mj-lt"/>
                <a:cs typeface="Times New Roman"/>
              </a:rPr>
              <a:t> </a:t>
            </a:r>
            <a:r>
              <a:rPr lang="ro-RO" sz="2400" dirty="0" err="1">
                <a:latin typeface="+mj-lt"/>
                <a:cs typeface="Times New Roman"/>
              </a:rPr>
              <a:t>Tonya</a:t>
            </a:r>
            <a:endParaRPr lang="ro-RO" sz="4200" dirty="0">
              <a:latin typeface="+mj-lt"/>
              <a:cs typeface="Times New Roman"/>
            </a:endParaRPr>
          </a:p>
        </p:txBody>
      </p:sp>
      <p:pic>
        <p:nvPicPr>
          <p:cNvPr id="2097276" name="Imagine 4" descr="Condiții de călătorie în Cehia"/>
          <p:cNvPicPr>
            <a:picLocks noChangeAspect="1"/>
          </p:cNvPicPr>
          <p:nvPr/>
        </p:nvPicPr>
        <p:blipFill>
          <a:blip r:embed="rId2"/>
          <a:stretch>
            <a:fillRect/>
          </a:stretch>
        </p:blipFill>
        <p:spPr>
          <a:xfrm>
            <a:off x="2291862" y="1885706"/>
            <a:ext cx="2743198" cy="1543049"/>
          </a:xfrm>
          <a:prstGeom prst="rect">
            <a:avLst/>
          </a:prstGeom>
        </p:spPr>
      </p:pic>
      <p:pic>
        <p:nvPicPr>
          <p:cNvPr id="2097277" name="Imagine 5" descr="Echipa națională de fotbal a Cehiei - Wikipedia"/>
          <p:cNvPicPr>
            <a:picLocks noChangeAspect="1"/>
          </p:cNvPicPr>
          <p:nvPr/>
        </p:nvPicPr>
        <p:blipFill>
          <a:blip r:embed="rId3"/>
          <a:stretch>
            <a:fillRect/>
          </a:stretch>
        </p:blipFill>
        <p:spPr>
          <a:xfrm>
            <a:off x="7079884" y="1518994"/>
            <a:ext cx="1685925" cy="2276475"/>
          </a:xfrm>
          <a:prstGeom prst="rect">
            <a:avLst/>
          </a:prstGeom>
        </p:spPr>
      </p:pic>
      <p:sp>
        <p:nvSpPr>
          <p:cNvPr id="1048781" name="CasetăText 1"/>
          <p:cNvSpPr txBox="1"/>
          <p:nvPr/>
        </p:nvSpPr>
        <p:spPr>
          <a:xfrm>
            <a:off x="475226" y="4092678"/>
            <a:ext cx="10921999"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cs typeface="Times New Roman"/>
              </a:rPr>
              <a:t>République </a:t>
            </a:r>
            <a:r>
              <a:rPr lang="en-US" sz="2000" dirty="0" err="1">
                <a:latin typeface="+mj-lt"/>
                <a:cs typeface="Times New Roman"/>
              </a:rPr>
              <a:t>tchèque</a:t>
            </a:r>
            <a:r>
              <a:rPr lang="en-US" sz="2000" dirty="0">
                <a:latin typeface="+mj-lt"/>
                <a:cs typeface="Times New Roman"/>
              </a:rPr>
              <a:t> est un pays </a:t>
            </a:r>
            <a:r>
              <a:rPr lang="en-US" sz="2000" dirty="0" err="1">
                <a:latin typeface="+mj-lt"/>
                <a:cs typeface="Times New Roman"/>
              </a:rPr>
              <a:t>situé</a:t>
            </a:r>
            <a:r>
              <a:rPr lang="en-US" sz="2000" dirty="0">
                <a:latin typeface="+mj-lt"/>
                <a:cs typeface="Times New Roman"/>
              </a:rPr>
              <a:t> </a:t>
            </a:r>
            <a:r>
              <a:rPr lang="en-US" sz="2000" dirty="0" err="1">
                <a:latin typeface="+mj-lt"/>
                <a:cs typeface="Times New Roman"/>
              </a:rPr>
              <a:t>en</a:t>
            </a:r>
            <a:r>
              <a:rPr lang="en-US" sz="2000" dirty="0">
                <a:latin typeface="+mj-lt"/>
                <a:cs typeface="Times New Roman"/>
              </a:rPr>
              <a:t> Europe centrale, </a:t>
            </a:r>
            <a:r>
              <a:rPr lang="en-US" sz="2000" dirty="0" err="1">
                <a:latin typeface="+mj-lt"/>
                <a:cs typeface="Times New Roman"/>
              </a:rPr>
              <a:t>entouré</a:t>
            </a:r>
            <a:r>
              <a:rPr lang="en-US" sz="2000" dirty="0">
                <a:latin typeface="+mj-lt"/>
                <a:cs typeface="Times New Roman"/>
              </a:rPr>
              <a:t> par </a:t>
            </a:r>
            <a:r>
              <a:rPr lang="en-US" sz="2000" dirty="0" err="1">
                <a:latin typeface="+mj-lt"/>
                <a:cs typeface="Times New Roman"/>
              </a:rPr>
              <a:t>Allemagne</a:t>
            </a:r>
            <a:r>
              <a:rPr lang="en-US" sz="2000" dirty="0">
                <a:latin typeface="+mj-lt"/>
                <a:cs typeface="Times New Roman"/>
              </a:rPr>
              <a:t>, </a:t>
            </a:r>
            <a:r>
              <a:rPr lang="en-US" sz="2000" dirty="0" err="1">
                <a:latin typeface="+mj-lt"/>
                <a:cs typeface="Times New Roman"/>
              </a:rPr>
              <a:t>Pologne</a:t>
            </a:r>
            <a:r>
              <a:rPr lang="en-US" sz="2000" dirty="0">
                <a:latin typeface="+mj-lt"/>
                <a:cs typeface="Times New Roman"/>
              </a:rPr>
              <a:t>, </a:t>
            </a:r>
            <a:r>
              <a:rPr lang="en-US" sz="2000" dirty="0" err="1">
                <a:latin typeface="+mj-lt"/>
                <a:cs typeface="Times New Roman"/>
              </a:rPr>
              <a:t>Autriche</a:t>
            </a:r>
            <a:r>
              <a:rPr lang="en-US" sz="2000" dirty="0">
                <a:latin typeface="+mj-lt"/>
                <a:cs typeface="Times New Roman"/>
              </a:rPr>
              <a:t> et </a:t>
            </a:r>
            <a:r>
              <a:rPr lang="en-US" sz="2000" dirty="0" err="1">
                <a:latin typeface="+mj-lt"/>
                <a:cs typeface="Times New Roman"/>
              </a:rPr>
              <a:t>Slovaquie</a:t>
            </a:r>
            <a:r>
              <a:rPr lang="en-US" sz="2000" dirty="0">
                <a:latin typeface="+mj-lt"/>
                <a:cs typeface="Times New Roman"/>
              </a:rPr>
              <a:t>. Elle est </a:t>
            </a:r>
            <a:r>
              <a:rPr lang="en-US" sz="2000" dirty="0" err="1">
                <a:latin typeface="+mj-lt"/>
                <a:cs typeface="Times New Roman"/>
              </a:rPr>
              <a:t>membre</a:t>
            </a:r>
            <a:r>
              <a:rPr lang="en-US" sz="2000" dirty="0">
                <a:latin typeface="+mj-lt"/>
                <a:cs typeface="Times New Roman"/>
              </a:rPr>
              <a:t> de Union </a:t>
            </a:r>
            <a:r>
              <a:rPr lang="en-US" altLang="ro" sz="2000" dirty="0" err="1">
                <a:latin typeface="+mj-lt"/>
                <a:cs typeface="Times New Roman"/>
              </a:rPr>
              <a:t>E</a:t>
            </a:r>
            <a:r>
              <a:rPr lang="en-US" sz="2000" dirty="0" err="1">
                <a:latin typeface="+mj-lt"/>
                <a:cs typeface="Times New Roman"/>
              </a:rPr>
              <a:t>uropéenne</a:t>
            </a:r>
            <a:r>
              <a:rPr lang="en-US" sz="2000" dirty="0">
                <a:latin typeface="+mj-lt"/>
                <a:cs typeface="Times New Roman"/>
              </a:rPr>
              <a:t> </a:t>
            </a:r>
            <a:r>
              <a:rPr lang="en-US" sz="2000" dirty="0" err="1">
                <a:latin typeface="+mj-lt"/>
                <a:cs typeface="Times New Roman"/>
              </a:rPr>
              <a:t>depuis</a:t>
            </a:r>
            <a:r>
              <a:rPr lang="en-US" sz="2000" dirty="0">
                <a:latin typeface="+mj-lt"/>
                <a:cs typeface="Times New Roman"/>
              </a:rPr>
              <a:t> 2004, participant à la </a:t>
            </a:r>
            <a:r>
              <a:rPr lang="en-US" sz="2000" dirty="0" err="1">
                <a:latin typeface="+mj-lt"/>
                <a:cs typeface="Times New Roman"/>
              </a:rPr>
              <a:t>coopération</a:t>
            </a:r>
            <a:r>
              <a:rPr lang="en-US" sz="2000" dirty="0">
                <a:latin typeface="+mj-lt"/>
                <a:cs typeface="Times New Roman"/>
              </a:rPr>
              <a:t> économique et politique </a:t>
            </a:r>
            <a:r>
              <a:rPr lang="en-US" sz="2000" dirty="0" err="1">
                <a:latin typeface="+mj-lt"/>
                <a:cs typeface="Times New Roman"/>
              </a:rPr>
              <a:t>en</a:t>
            </a:r>
            <a:r>
              <a:rPr lang="en-US" sz="2000" dirty="0">
                <a:latin typeface="+mj-lt"/>
                <a:cs typeface="Times New Roman"/>
              </a:rPr>
              <a:t> Europe. Sa </a:t>
            </a:r>
            <a:r>
              <a:rPr lang="en-US" sz="2000" dirty="0" err="1">
                <a:latin typeface="+mj-lt"/>
                <a:cs typeface="Times New Roman"/>
              </a:rPr>
              <a:t>capitale</a:t>
            </a:r>
            <a:r>
              <a:rPr lang="en-US" sz="2000" dirty="0">
                <a:latin typeface="+mj-lt"/>
                <a:cs typeface="Times New Roman"/>
              </a:rPr>
              <a:t> est Prague, </a:t>
            </a:r>
            <a:r>
              <a:rPr lang="en-US" sz="2000" dirty="0" err="1">
                <a:latin typeface="+mj-lt"/>
                <a:cs typeface="Times New Roman"/>
              </a:rPr>
              <a:t>une</a:t>
            </a:r>
            <a:r>
              <a:rPr lang="en-US" sz="2000" dirty="0">
                <a:latin typeface="+mj-lt"/>
                <a:cs typeface="Times New Roman"/>
              </a:rPr>
              <a:t> </a:t>
            </a:r>
            <a:r>
              <a:rPr lang="en-US" sz="2000" dirty="0" err="1">
                <a:latin typeface="+mj-lt"/>
                <a:cs typeface="Times New Roman"/>
              </a:rPr>
              <a:t>ville</a:t>
            </a:r>
            <a:r>
              <a:rPr lang="en-US" sz="2000" dirty="0">
                <a:latin typeface="+mj-lt"/>
                <a:cs typeface="Times New Roman"/>
              </a:rPr>
              <a:t> </a:t>
            </a:r>
            <a:r>
              <a:rPr lang="en-US" sz="2000" dirty="0" err="1">
                <a:latin typeface="+mj-lt"/>
                <a:cs typeface="Times New Roman"/>
              </a:rPr>
              <a:t>importante</a:t>
            </a:r>
            <a:r>
              <a:rPr lang="en-US" sz="2000" dirty="0">
                <a:latin typeface="+mj-lt"/>
                <a:cs typeface="Times New Roman"/>
              </a:rPr>
              <a:t> sur le plan </a:t>
            </a:r>
            <a:r>
              <a:rPr lang="en-US" sz="2000" dirty="0" err="1">
                <a:latin typeface="+mj-lt"/>
                <a:cs typeface="Times New Roman"/>
              </a:rPr>
              <a:t>culturel</a:t>
            </a:r>
            <a:r>
              <a:rPr lang="en-US" sz="2000" dirty="0">
                <a:latin typeface="+mj-lt"/>
                <a:cs typeface="Times New Roman"/>
              </a:rPr>
              <a:t> et </a:t>
            </a:r>
            <a:r>
              <a:rPr lang="en-US" sz="2000" dirty="0" err="1">
                <a:latin typeface="+mj-lt"/>
                <a:cs typeface="Times New Roman"/>
              </a:rPr>
              <a:t>touristique</a:t>
            </a:r>
            <a:r>
              <a:rPr lang="en-US" sz="2000" dirty="0">
                <a:latin typeface="+mj-lt"/>
                <a:cs typeface="Times New Roman"/>
              </a:rPr>
              <a:t>. La République </a:t>
            </a:r>
            <a:r>
              <a:rPr lang="en-US" sz="2000" dirty="0" err="1">
                <a:latin typeface="+mj-lt"/>
                <a:cs typeface="Times New Roman"/>
              </a:rPr>
              <a:t>tchèque</a:t>
            </a:r>
            <a:r>
              <a:rPr lang="en-US" sz="2000" dirty="0">
                <a:latin typeface="+mj-lt"/>
                <a:cs typeface="Times New Roman"/>
              </a:rPr>
              <a:t> </a:t>
            </a:r>
            <a:r>
              <a:rPr lang="en-US" sz="2000" dirty="0" err="1">
                <a:latin typeface="+mj-lt"/>
                <a:cs typeface="Times New Roman"/>
              </a:rPr>
              <a:t>possède</a:t>
            </a:r>
            <a:r>
              <a:rPr lang="en-US" sz="2000" dirty="0">
                <a:latin typeface="+mj-lt"/>
                <a:cs typeface="Times New Roman"/>
              </a:rPr>
              <a:t> </a:t>
            </a:r>
            <a:r>
              <a:rPr lang="en-US" sz="2000" dirty="0" err="1">
                <a:latin typeface="+mj-lt"/>
                <a:cs typeface="Times New Roman"/>
              </a:rPr>
              <a:t>une</a:t>
            </a:r>
            <a:r>
              <a:rPr lang="en-US" sz="2000" dirty="0">
                <a:latin typeface="+mj-lt"/>
                <a:cs typeface="Times New Roman"/>
              </a:rPr>
              <a:t> </a:t>
            </a:r>
            <a:r>
              <a:rPr lang="en-US" sz="2000" dirty="0" err="1">
                <a:latin typeface="+mj-lt"/>
                <a:cs typeface="Times New Roman"/>
              </a:rPr>
              <a:t>économie</a:t>
            </a:r>
            <a:r>
              <a:rPr lang="en-US" sz="2000" dirty="0">
                <a:latin typeface="+mj-lt"/>
                <a:cs typeface="Times New Roman"/>
              </a:rPr>
              <a:t> </a:t>
            </a:r>
            <a:r>
              <a:rPr lang="en-US" sz="2000" dirty="0" err="1">
                <a:latin typeface="+mj-lt"/>
                <a:cs typeface="Times New Roman"/>
              </a:rPr>
              <a:t>développée</a:t>
            </a:r>
            <a:r>
              <a:rPr lang="en-US" sz="2000" dirty="0">
                <a:latin typeface="+mj-lt"/>
                <a:cs typeface="Times New Roman"/>
              </a:rPr>
              <a:t> et un riche </a:t>
            </a:r>
            <a:r>
              <a:rPr lang="en-US" sz="2000" dirty="0" err="1">
                <a:latin typeface="+mj-lt"/>
                <a:cs typeface="Times New Roman"/>
              </a:rPr>
              <a:t>patrimoine</a:t>
            </a:r>
            <a:r>
              <a:rPr lang="en-US" sz="2000" dirty="0">
                <a:latin typeface="+mj-lt"/>
                <a:cs typeface="Times New Roman"/>
              </a:rPr>
              <a:t> </a:t>
            </a:r>
            <a:r>
              <a:rPr lang="en-US" sz="2000" dirty="0" err="1">
                <a:latin typeface="+mj-lt"/>
                <a:cs typeface="Times New Roman"/>
              </a:rPr>
              <a:t>historique</a:t>
            </a:r>
            <a:r>
              <a:rPr lang="en-US" sz="2000" dirty="0">
                <a:latin typeface="+mj-lt"/>
                <a:cs typeface="Times New Roman"/>
              </a:rPr>
              <a:t>. Sa position </a:t>
            </a:r>
            <a:r>
              <a:rPr lang="en-US" sz="2000" dirty="0" err="1">
                <a:latin typeface="+mj-lt"/>
                <a:cs typeface="Times New Roman"/>
              </a:rPr>
              <a:t>géographique</a:t>
            </a:r>
            <a:r>
              <a:rPr lang="en-US" sz="2000" dirty="0">
                <a:latin typeface="+mj-lt"/>
                <a:cs typeface="Times New Roman"/>
              </a:rPr>
              <a:t> </a:t>
            </a:r>
            <a:r>
              <a:rPr lang="en-US" sz="2000" dirty="0" err="1">
                <a:latin typeface="+mj-lt"/>
                <a:cs typeface="Times New Roman"/>
              </a:rPr>
              <a:t>facilite</a:t>
            </a:r>
            <a:r>
              <a:rPr lang="en-US" sz="2000" dirty="0">
                <a:latin typeface="+mj-lt"/>
                <a:cs typeface="Times New Roman"/>
              </a:rPr>
              <a:t> les </a:t>
            </a:r>
            <a:r>
              <a:rPr lang="en-US" sz="2000" dirty="0" err="1">
                <a:latin typeface="+mj-lt"/>
                <a:cs typeface="Times New Roman"/>
              </a:rPr>
              <a:t>échanges</a:t>
            </a:r>
            <a:r>
              <a:rPr lang="en-US" sz="2000" dirty="0">
                <a:latin typeface="+mj-lt"/>
                <a:cs typeface="Times New Roman"/>
              </a:rPr>
              <a:t> entre </a:t>
            </a:r>
            <a:r>
              <a:rPr lang="en-US" sz="2000" dirty="0" err="1">
                <a:latin typeface="+mj-lt"/>
                <a:cs typeface="Times New Roman"/>
              </a:rPr>
              <a:t>l’est</a:t>
            </a:r>
            <a:r>
              <a:rPr lang="en-US" sz="2000" dirty="0">
                <a:latin typeface="+mj-lt"/>
                <a:cs typeface="Times New Roman"/>
              </a:rPr>
              <a:t> et </a:t>
            </a:r>
            <a:r>
              <a:rPr lang="en-US" sz="2000" dirty="0" err="1">
                <a:latin typeface="+mj-lt"/>
                <a:cs typeface="Times New Roman"/>
              </a:rPr>
              <a:t>l’ouest</a:t>
            </a:r>
            <a:r>
              <a:rPr lang="en-US" sz="2000" dirty="0">
                <a:latin typeface="+mj-lt"/>
                <a:cs typeface="Times New Roman"/>
              </a:rPr>
              <a:t> de </a:t>
            </a:r>
            <a:r>
              <a:rPr lang="en-US" sz="2000" dirty="0" err="1">
                <a:latin typeface="+mj-lt"/>
                <a:cs typeface="Times New Roman"/>
              </a:rPr>
              <a:t>l’Europe</a:t>
            </a:r>
            <a:r>
              <a:rPr lang="en-US" sz="2000" dirty="0">
                <a:latin typeface="+mj-lt"/>
                <a:cs typeface="Times New Roman"/>
              </a:rPr>
              <a:t>.</a:t>
            </a:r>
            <a:endParaRPr lang="zh-CN" altLang="en-US" dirty="0">
              <a:latin typeface="+mj-lt"/>
            </a:endParaRPr>
          </a:p>
          <a:p>
            <a:pPr algn="ctr"/>
            <a:endParaRPr lang="ro-RO"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2" name="CasetăText 3"/>
          <p:cNvSpPr txBox="1"/>
          <p:nvPr/>
        </p:nvSpPr>
        <p:spPr>
          <a:xfrm>
            <a:off x="3048578" y="257069"/>
            <a:ext cx="53882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4200" dirty="0">
                <a:solidFill>
                  <a:srgbClr val="E8EAED"/>
                </a:solidFill>
                <a:latin typeface="Century Gothic" panose="020B0502020202020204" pitchFamily="34" charset="0"/>
                <a:cs typeface="Times New Roman"/>
              </a:rPr>
              <a:t>Czech</a:t>
            </a:r>
            <a:endParaRPr lang="ro-RO" sz="4200" dirty="0">
              <a:latin typeface="Century Gothic" panose="020B0502020202020204" pitchFamily="34" charset="0"/>
            </a:endParaRPr>
          </a:p>
          <a:p>
            <a:r>
              <a:rPr lang="ro-RO" sz="2400" dirty="0">
                <a:latin typeface="Century Gothic" panose="020B0502020202020204" pitchFamily="34" charset="0"/>
                <a:cs typeface="Times New Roman"/>
              </a:rPr>
              <a:t>               	  </a:t>
            </a:r>
            <a:r>
              <a:rPr lang="ro-RO" sz="2400" dirty="0" err="1">
                <a:latin typeface="Century Gothic" panose="020B0502020202020204" pitchFamily="34" charset="0"/>
                <a:cs typeface="Times New Roman"/>
              </a:rPr>
              <a:t>Păștinaru</a:t>
            </a:r>
            <a:r>
              <a:rPr lang="ro-RO" sz="2400" dirty="0">
                <a:latin typeface="Century Gothic" panose="020B0502020202020204" pitchFamily="34" charset="0"/>
                <a:cs typeface="Times New Roman"/>
              </a:rPr>
              <a:t> </a:t>
            </a:r>
            <a:r>
              <a:rPr lang="ro-RO" sz="2400" dirty="0" err="1">
                <a:latin typeface="Century Gothic" panose="020B0502020202020204" pitchFamily="34" charset="0"/>
                <a:cs typeface="Times New Roman"/>
              </a:rPr>
              <a:t>Tonya</a:t>
            </a:r>
            <a:endParaRPr lang="ro-RO" sz="4200" dirty="0">
              <a:latin typeface="Century Gothic" panose="020B0502020202020204" pitchFamily="34" charset="0"/>
              <a:cs typeface="Times New Roman"/>
            </a:endParaRPr>
          </a:p>
        </p:txBody>
      </p:sp>
      <p:pic>
        <p:nvPicPr>
          <p:cNvPr id="2097278" name="Imagine 4" descr="Condiții de călătorie în Cehia"/>
          <p:cNvPicPr>
            <a:picLocks noChangeAspect="1"/>
          </p:cNvPicPr>
          <p:nvPr/>
        </p:nvPicPr>
        <p:blipFill>
          <a:blip r:embed="rId2"/>
          <a:stretch>
            <a:fillRect/>
          </a:stretch>
        </p:blipFill>
        <p:spPr>
          <a:xfrm>
            <a:off x="2291862" y="1885706"/>
            <a:ext cx="2743198" cy="1543049"/>
          </a:xfrm>
          <a:prstGeom prst="rect">
            <a:avLst/>
          </a:prstGeom>
        </p:spPr>
      </p:pic>
      <p:pic>
        <p:nvPicPr>
          <p:cNvPr id="2097279" name="Imagine 5" descr="Echipa națională de fotbal a Cehiei - Wikipedia"/>
          <p:cNvPicPr>
            <a:picLocks noChangeAspect="1"/>
          </p:cNvPicPr>
          <p:nvPr/>
        </p:nvPicPr>
        <p:blipFill>
          <a:blip r:embed="rId3"/>
          <a:stretch>
            <a:fillRect/>
          </a:stretch>
        </p:blipFill>
        <p:spPr>
          <a:xfrm>
            <a:off x="7079884" y="1518994"/>
            <a:ext cx="1685925" cy="2276475"/>
          </a:xfrm>
          <a:prstGeom prst="rect">
            <a:avLst/>
          </a:prstGeom>
        </p:spPr>
      </p:pic>
      <p:sp>
        <p:nvSpPr>
          <p:cNvPr id="1048783" name="CasetăText 1"/>
          <p:cNvSpPr txBox="1"/>
          <p:nvPr/>
        </p:nvSpPr>
        <p:spPr>
          <a:xfrm>
            <a:off x="475226" y="4092678"/>
            <a:ext cx="109219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100" dirty="0">
                <a:solidFill>
                  <a:srgbClr val="E8EAED"/>
                </a:solidFill>
                <a:latin typeface="Century Gothic" panose="020B0502020202020204" pitchFamily="34" charset="0"/>
                <a:cs typeface="Times New Roman"/>
              </a:rPr>
              <a:t>The Czech Republic is a country located in Central Europe, bordered by Germany, Poland, Austria, and Slovakia. It has been a member of the European Union since 2004, participating in economic and political cooperation in Europe. Its capital is Prague, a city of great cultural and touristic importance. The Czech Republic boasts a developed economy and a rich historical heritage. Its geographical location facilitates trade between Eastern and Western Europe.</a:t>
            </a:r>
            <a:endParaRPr lang="ro-RO" dirty="0">
              <a:latin typeface="Century Gothic" panose="020B0502020202020204" pitchFamily="34" charset="0"/>
              <a:cs typeface="Times New Roman"/>
            </a:endParaRPr>
          </a:p>
          <a:p>
            <a:pPr algn="ctr"/>
            <a:endParaRPr lang="ro-RO"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4" name="Title 1"/>
          <p:cNvSpPr>
            <a:spLocks noGrp="1"/>
          </p:cNvSpPr>
          <p:nvPr>
            <p:ph type="ctrTitle"/>
          </p:nvPr>
        </p:nvSpPr>
        <p:spPr>
          <a:xfrm>
            <a:off x="1524000" y="-902679"/>
            <a:ext cx="9144000" cy="2387600"/>
          </a:xfrm>
        </p:spPr>
        <p:txBody>
          <a:bodyPr>
            <a:normAutofit/>
          </a:bodyPr>
          <a:lstStyle/>
          <a:p>
            <a:pPr algn="ctr"/>
            <a:r>
              <a:rPr lang="en-US" sz="4200" dirty="0"/>
              <a:t>Ukraine</a:t>
            </a:r>
          </a:p>
        </p:txBody>
      </p:sp>
      <p:sp>
        <p:nvSpPr>
          <p:cNvPr id="1048785" name="Subtitle 2"/>
          <p:cNvSpPr>
            <a:spLocks noGrp="1"/>
          </p:cNvSpPr>
          <p:nvPr>
            <p:ph type="subTitle" idx="1"/>
          </p:nvPr>
        </p:nvSpPr>
        <p:spPr>
          <a:xfrm>
            <a:off x="1524000" y="1472614"/>
            <a:ext cx="9144000" cy="1655762"/>
          </a:xfrm>
        </p:spPr>
        <p:txBody>
          <a:bodyPr vert="horz" lIns="91440" tIns="45720" rIns="91440" bIns="45720" rtlCol="0" anchor="t">
            <a:normAutofit/>
          </a:bodyPr>
          <a:lstStyle/>
          <a:p>
            <a:pPr algn="ctr"/>
            <a:r>
              <a:rPr lang="en-US" sz="2400" dirty="0" err="1">
                <a:solidFill>
                  <a:schemeClr val="tx1"/>
                </a:solidFill>
              </a:rPr>
              <a:t>Caprariu</a:t>
            </a:r>
            <a:r>
              <a:rPr lang="en-US" sz="2400" dirty="0">
                <a:solidFill>
                  <a:schemeClr val="tx1"/>
                </a:solidFill>
              </a:rPr>
              <a:t> David</a:t>
            </a:r>
          </a:p>
        </p:txBody>
      </p:sp>
      <p:pic>
        <p:nvPicPr>
          <p:cNvPr id="2097280" name="Picture 5" descr="Ucraina - Wikipedia"/>
          <p:cNvPicPr>
            <a:picLocks noChangeAspect="1"/>
          </p:cNvPicPr>
          <p:nvPr/>
        </p:nvPicPr>
        <p:blipFill>
          <a:blip r:embed="rId2"/>
          <a:stretch>
            <a:fillRect/>
          </a:stretch>
        </p:blipFill>
        <p:spPr>
          <a:xfrm>
            <a:off x="2504553" y="2184814"/>
            <a:ext cx="2047223" cy="1361032"/>
          </a:xfrm>
          <a:prstGeom prst="rect">
            <a:avLst/>
          </a:prstGeom>
        </p:spPr>
      </p:pic>
      <p:pic>
        <p:nvPicPr>
          <p:cNvPr id="2097281" name="Picture 6" descr="Fișier:Lesser Coat of Arms of Ukraine.svg - Wikipedia"/>
          <p:cNvPicPr>
            <a:picLocks noChangeAspect="1"/>
          </p:cNvPicPr>
          <p:nvPr/>
        </p:nvPicPr>
        <p:blipFill>
          <a:blip r:embed="rId3"/>
          <a:stretch>
            <a:fillRect/>
          </a:stretch>
        </p:blipFill>
        <p:spPr>
          <a:xfrm>
            <a:off x="7786361" y="2059553"/>
            <a:ext cx="1347853" cy="1611552"/>
          </a:xfrm>
          <a:prstGeom prst="rect">
            <a:avLst/>
          </a:prstGeom>
        </p:spPr>
      </p:pic>
      <p:sp>
        <p:nvSpPr>
          <p:cNvPr id="1048786" name="TextBox 10"/>
          <p:cNvSpPr txBox="1"/>
          <p:nvPr/>
        </p:nvSpPr>
        <p:spPr>
          <a:xfrm>
            <a:off x="1422963" y="4267215"/>
            <a:ext cx="984128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ea typeface="+mn-lt"/>
                <a:cs typeface="+mn-lt"/>
              </a:rPr>
              <a:t>L'Ukraine</a:t>
            </a:r>
            <a:r>
              <a:rPr lang="en-US" dirty="0">
                <a:ea typeface="+mn-lt"/>
                <a:cs typeface="+mn-lt"/>
              </a:rPr>
              <a:t> est un pays </a:t>
            </a:r>
            <a:r>
              <a:rPr lang="en-US" dirty="0" err="1">
                <a:ea typeface="+mn-lt"/>
                <a:cs typeface="+mn-lt"/>
              </a:rPr>
              <a:t>d'Europe</a:t>
            </a:r>
            <a:r>
              <a:rPr lang="en-US" dirty="0">
                <a:ea typeface="+mn-lt"/>
                <a:cs typeface="+mn-lt"/>
              </a:rPr>
              <a:t> de </a:t>
            </a:r>
            <a:r>
              <a:rPr lang="en-US" dirty="0" err="1">
                <a:ea typeface="+mn-lt"/>
                <a:cs typeface="+mn-lt"/>
              </a:rPr>
              <a:t>l'Est</a:t>
            </a:r>
            <a:r>
              <a:rPr lang="en-US" dirty="0">
                <a:ea typeface="+mn-lt"/>
                <a:cs typeface="+mn-lt"/>
              </a:rPr>
              <a:t>, le deuxième plus grand du continent. Sa </a:t>
            </a:r>
            <a:r>
              <a:rPr lang="en-US" dirty="0" err="1">
                <a:ea typeface="+mn-lt"/>
                <a:cs typeface="+mn-lt"/>
              </a:rPr>
              <a:t>capitale</a:t>
            </a:r>
            <a:r>
              <a:rPr lang="en-US" dirty="0">
                <a:ea typeface="+mn-lt"/>
                <a:cs typeface="+mn-lt"/>
              </a:rPr>
              <a:t> est Kiev, </a:t>
            </a:r>
            <a:r>
              <a:rPr lang="en-US" dirty="0" err="1">
                <a:ea typeface="+mn-lt"/>
                <a:cs typeface="+mn-lt"/>
              </a:rPr>
              <a:t>un important</a:t>
            </a:r>
            <a:r>
              <a:rPr lang="en-US" dirty="0">
                <a:ea typeface="+mn-lt"/>
                <a:cs typeface="+mn-lt"/>
              </a:rPr>
              <a:t> </a:t>
            </a:r>
            <a:r>
              <a:rPr lang="en-US" dirty="0" err="1">
                <a:ea typeface="+mn-lt"/>
                <a:cs typeface="+mn-lt"/>
              </a:rPr>
              <a:t>centre</a:t>
            </a:r>
            <a:r>
              <a:rPr lang="en-US" dirty="0">
                <a:ea typeface="+mn-lt"/>
                <a:cs typeface="+mn-lt"/>
              </a:rPr>
              <a:t> </a:t>
            </a:r>
            <a:r>
              <a:rPr lang="en-US" dirty="0" err="1">
                <a:ea typeface="+mn-lt"/>
                <a:cs typeface="+mn-lt"/>
              </a:rPr>
              <a:t>culturel</a:t>
            </a:r>
            <a:r>
              <a:rPr lang="en-US" dirty="0">
                <a:ea typeface="+mn-lt"/>
                <a:cs typeface="+mn-lt"/>
              </a:rPr>
              <a:t> et </a:t>
            </a:r>
            <a:r>
              <a:rPr lang="en-US" dirty="0" err="1">
                <a:ea typeface="+mn-lt"/>
                <a:cs typeface="+mn-lt"/>
              </a:rPr>
              <a:t>historique</a:t>
            </a:r>
            <a:r>
              <a:rPr lang="en-US" dirty="0">
                <a:ea typeface="+mn-lt"/>
                <a:cs typeface="+mn-lt"/>
              </a:rPr>
              <a:t>. </a:t>
            </a:r>
            <a:r>
              <a:rPr lang="en-US" dirty="0" err="1">
                <a:ea typeface="+mn-lt"/>
                <a:cs typeface="+mn-lt"/>
              </a:rPr>
              <a:t>L'Ukraine</a:t>
            </a:r>
            <a:r>
              <a:rPr lang="en-US" dirty="0">
                <a:ea typeface="+mn-lt"/>
                <a:cs typeface="+mn-lt"/>
              </a:rPr>
              <a:t> </a:t>
            </a:r>
            <a:r>
              <a:rPr lang="en-US" dirty="0" err="1">
                <a:ea typeface="+mn-lt"/>
                <a:cs typeface="+mn-lt"/>
              </a:rPr>
              <a:t>possède</a:t>
            </a:r>
            <a:r>
              <a:rPr lang="en-US" dirty="0">
                <a:ea typeface="+mn-lt"/>
                <a:cs typeface="+mn-lt"/>
              </a:rPr>
              <a:t> un relief </a:t>
            </a:r>
            <a:r>
              <a:rPr lang="en-US" dirty="0" err="1">
                <a:ea typeface="+mn-lt"/>
                <a:cs typeface="+mn-lt"/>
              </a:rPr>
              <a:t>varié</a:t>
            </a:r>
            <a:r>
              <a:rPr lang="en-US" dirty="0">
                <a:ea typeface="+mn-lt"/>
                <a:cs typeface="+mn-lt"/>
              </a:rPr>
              <a:t>, </a:t>
            </a:r>
            <a:r>
              <a:rPr lang="en-US" dirty="0" err="1">
                <a:ea typeface="+mn-lt"/>
                <a:cs typeface="+mn-lt"/>
              </a:rPr>
              <a:t>comprenant</a:t>
            </a:r>
            <a:r>
              <a:rPr lang="en-US" dirty="0">
                <a:ea typeface="+mn-lt"/>
                <a:cs typeface="+mn-lt"/>
              </a:rPr>
              <a:t> des </a:t>
            </a:r>
            <a:r>
              <a:rPr lang="en-US" dirty="0" err="1">
                <a:ea typeface="+mn-lt"/>
                <a:cs typeface="+mn-lt"/>
              </a:rPr>
              <a:t>plaines</a:t>
            </a:r>
            <a:r>
              <a:rPr lang="en-US" dirty="0">
                <a:ea typeface="+mn-lt"/>
                <a:cs typeface="+mn-lt"/>
              </a:rPr>
              <a:t> </a:t>
            </a:r>
            <a:r>
              <a:rPr lang="en-US" dirty="0" err="1">
                <a:ea typeface="+mn-lt"/>
                <a:cs typeface="+mn-lt"/>
              </a:rPr>
              <a:t>fertiles</a:t>
            </a:r>
            <a:r>
              <a:rPr lang="en-US" dirty="0">
                <a:ea typeface="+mn-lt"/>
                <a:cs typeface="+mn-lt"/>
              </a:rPr>
              <a:t> et les </a:t>
            </a:r>
            <a:r>
              <a:rPr lang="en-US" dirty="0" err="1">
                <a:ea typeface="+mn-lt"/>
                <a:cs typeface="+mn-lt"/>
              </a:rPr>
              <a:t>Carpates</a:t>
            </a:r>
            <a:r>
              <a:rPr lang="en-US" dirty="0">
                <a:ea typeface="+mn-lt"/>
                <a:cs typeface="+mn-lt"/>
              </a:rPr>
              <a:t>. Son </a:t>
            </a:r>
            <a:r>
              <a:rPr lang="en-US" dirty="0" err="1">
                <a:ea typeface="+mn-lt"/>
                <a:cs typeface="+mn-lt"/>
              </a:rPr>
              <a:t>économie</a:t>
            </a:r>
            <a:r>
              <a:rPr lang="en-US" dirty="0">
                <a:ea typeface="+mn-lt"/>
                <a:cs typeface="+mn-lt"/>
              </a:rPr>
              <a:t> repose sur </a:t>
            </a:r>
            <a:r>
              <a:rPr lang="en-US" dirty="0" err="1">
                <a:ea typeface="+mn-lt"/>
                <a:cs typeface="+mn-lt"/>
              </a:rPr>
              <a:t>l'agriculture</a:t>
            </a:r>
            <a:r>
              <a:rPr lang="en-US" dirty="0">
                <a:ea typeface="+mn-lt"/>
                <a:cs typeface="+mn-lt"/>
              </a:rPr>
              <a:t>, </a:t>
            </a:r>
            <a:r>
              <a:rPr lang="en-US" dirty="0" err="1">
                <a:ea typeface="+mn-lt"/>
                <a:cs typeface="+mn-lt"/>
              </a:rPr>
              <a:t>l'industrie</a:t>
            </a:r>
            <a:r>
              <a:rPr lang="en-US" dirty="0">
                <a:ea typeface="+mn-lt"/>
                <a:cs typeface="+mn-lt"/>
              </a:rPr>
              <a:t> et </a:t>
            </a:r>
            <a:r>
              <a:rPr lang="en-US" dirty="0" err="1">
                <a:ea typeface="+mn-lt"/>
                <a:cs typeface="+mn-lt"/>
              </a:rPr>
              <a:t>l'exploitation</a:t>
            </a:r>
            <a:r>
              <a:rPr lang="en-US" dirty="0">
                <a:ea typeface="+mn-lt"/>
                <a:cs typeface="+mn-lt"/>
              </a:rPr>
              <a:t> des </a:t>
            </a:r>
            <a:r>
              <a:rPr lang="en-US" dirty="0" err="1">
                <a:ea typeface="+mn-lt"/>
                <a:cs typeface="+mn-lt"/>
              </a:rPr>
              <a:t>ressources</a:t>
            </a:r>
            <a:r>
              <a:rPr lang="en-US" dirty="0">
                <a:ea typeface="+mn-lt"/>
                <a:cs typeface="+mn-lt"/>
              </a:rPr>
              <a:t> </a:t>
            </a:r>
            <a:r>
              <a:rPr lang="en-US" dirty="0" err="1">
                <a:ea typeface="+mn-lt"/>
                <a:cs typeface="+mn-lt"/>
              </a:rPr>
              <a:t>naturelles</a:t>
            </a:r>
            <a:r>
              <a:rPr lang="en-US" dirty="0">
                <a:ea typeface="+mn-lt"/>
                <a:cs typeface="+mn-lt"/>
              </a:rPr>
              <a:t>. Le pays a </a:t>
            </a:r>
            <a:r>
              <a:rPr lang="en-US" dirty="0" err="1">
                <a:ea typeface="+mn-lt"/>
                <a:cs typeface="+mn-lt"/>
              </a:rPr>
              <a:t>une</a:t>
            </a:r>
            <a:r>
              <a:rPr lang="en-US" dirty="0">
                <a:ea typeface="+mn-lt"/>
                <a:cs typeface="+mn-lt"/>
              </a:rPr>
              <a:t> histoire </a:t>
            </a:r>
            <a:r>
              <a:rPr lang="en-US" dirty="0" err="1">
                <a:ea typeface="+mn-lt"/>
                <a:cs typeface="+mn-lt"/>
              </a:rPr>
              <a:t>complexe</a:t>
            </a:r>
            <a:r>
              <a:rPr lang="en-US" dirty="0">
                <a:ea typeface="+mn-lt"/>
                <a:cs typeface="+mn-lt"/>
              </a:rPr>
              <a:t> et </a:t>
            </a:r>
            <a:r>
              <a:rPr lang="en-US" dirty="0" err="1">
                <a:ea typeface="+mn-lt"/>
                <a:cs typeface="+mn-lt"/>
              </a:rPr>
              <a:t>une</a:t>
            </a:r>
            <a:r>
              <a:rPr lang="en-US" dirty="0">
                <a:ea typeface="+mn-lt"/>
                <a:cs typeface="+mn-lt"/>
              </a:rPr>
              <a:t> culture riche, </a:t>
            </a:r>
            <a:r>
              <a:rPr lang="en-US" dirty="0" err="1">
                <a:ea typeface="+mn-lt"/>
                <a:cs typeface="+mn-lt"/>
              </a:rPr>
              <a:t>influencée</a:t>
            </a:r>
            <a:r>
              <a:rPr lang="en-US" dirty="0">
                <a:ea typeface="+mn-lt"/>
                <a:cs typeface="+mn-lt"/>
              </a:rPr>
              <a:t> par </a:t>
            </a:r>
            <a:r>
              <a:rPr lang="en-US" dirty="0" err="1">
                <a:ea typeface="+mn-lt"/>
                <a:cs typeface="+mn-lt"/>
              </a:rPr>
              <a:t>diverses</a:t>
            </a:r>
            <a:r>
              <a:rPr lang="en-US" dirty="0">
                <a:ea typeface="+mn-lt"/>
                <a:cs typeface="+mn-lt"/>
              </a:rPr>
              <a:t> </a:t>
            </a:r>
            <a:r>
              <a:rPr lang="en-US" dirty="0" err="1">
                <a:ea typeface="+mn-lt"/>
                <a:cs typeface="+mn-lt"/>
              </a:rPr>
              <a:t>civilisations</a:t>
            </a:r>
            <a:r>
              <a:rPr lang="en-US" dirty="0">
                <a:ea typeface="+mn-lt"/>
                <a:cs typeface="+mn-lt"/>
              </a:rPr>
              <a:t>. </a:t>
            </a:r>
            <a:r>
              <a:rPr lang="en-US" dirty="0" err="1">
                <a:ea typeface="+mn-lt"/>
                <a:cs typeface="+mn-lt"/>
              </a:rPr>
              <a:t>Actuellement</a:t>
            </a:r>
            <a:r>
              <a:rPr lang="en-US" dirty="0">
                <a:ea typeface="+mn-lt"/>
                <a:cs typeface="+mn-lt"/>
              </a:rPr>
              <a:t>, </a:t>
            </a:r>
            <a:r>
              <a:rPr lang="en-US" dirty="0" err="1">
                <a:ea typeface="+mn-lt"/>
                <a:cs typeface="+mn-lt"/>
              </a:rPr>
              <a:t>l'Ukraine</a:t>
            </a:r>
            <a:r>
              <a:rPr lang="en-US" dirty="0">
                <a:ea typeface="+mn-lt"/>
                <a:cs typeface="+mn-lt"/>
              </a:rPr>
              <a:t> </a:t>
            </a:r>
            <a:r>
              <a:rPr lang="en-US" dirty="0" err="1">
                <a:ea typeface="+mn-lt"/>
                <a:cs typeface="+mn-lt"/>
              </a:rPr>
              <a:t>joue</a:t>
            </a:r>
            <a:r>
              <a:rPr lang="en-US" dirty="0">
                <a:ea typeface="+mn-lt"/>
                <a:cs typeface="+mn-lt"/>
              </a:rPr>
              <a:t> un </a:t>
            </a:r>
            <a:r>
              <a:rPr lang="en-US" dirty="0" err="1">
                <a:ea typeface="+mn-lt"/>
                <a:cs typeface="+mn-lt"/>
              </a:rPr>
              <a:t>rôle</a:t>
            </a:r>
            <a:r>
              <a:rPr lang="en-US" dirty="0">
                <a:ea typeface="+mn-lt"/>
                <a:cs typeface="+mn-lt"/>
              </a:rPr>
              <a:t> important dans le </a:t>
            </a:r>
            <a:r>
              <a:rPr lang="en-US" dirty="0" err="1">
                <a:ea typeface="+mn-lt"/>
                <a:cs typeface="+mn-lt"/>
              </a:rPr>
              <a:t>contexte</a:t>
            </a:r>
            <a:r>
              <a:rPr lang="en-US" dirty="0">
                <a:ea typeface="+mn-lt"/>
                <a:cs typeface="+mn-lt"/>
              </a:rPr>
              <a:t> </a:t>
            </a:r>
            <a:r>
              <a:rPr lang="en-US" dirty="0" err="1">
                <a:ea typeface="+mn-lt"/>
                <a:cs typeface="+mn-lt"/>
              </a:rPr>
              <a:t>géopolitique</a:t>
            </a:r>
            <a:r>
              <a:rPr lang="en-US" dirty="0">
                <a:ea typeface="+mn-lt"/>
                <a:cs typeface="+mn-lt"/>
              </a:rPr>
              <a:t> </a:t>
            </a:r>
            <a:r>
              <a:rPr lang="en-US" dirty="0" err="1">
                <a:ea typeface="+mn-lt"/>
                <a:cs typeface="+mn-lt"/>
              </a:rPr>
              <a:t>européen</a:t>
            </a:r>
            <a:r>
              <a:rPr lang="en-US" dirty="0">
                <a:ea typeface="+mn-lt"/>
                <a:cs typeface="+mn-lt"/>
              </a:rPr>
              <a:t>. </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7" name="Title 1"/>
          <p:cNvSpPr>
            <a:spLocks noGrp="1"/>
          </p:cNvSpPr>
          <p:nvPr>
            <p:ph type="ctrTitle"/>
          </p:nvPr>
        </p:nvSpPr>
        <p:spPr>
          <a:xfrm>
            <a:off x="1524000" y="-902679"/>
            <a:ext cx="9144000" cy="2387600"/>
          </a:xfrm>
        </p:spPr>
        <p:txBody>
          <a:bodyPr>
            <a:normAutofit/>
          </a:bodyPr>
          <a:lstStyle/>
          <a:p>
            <a:pPr algn="ctr"/>
            <a:r>
              <a:rPr lang="en-US" sz="4200"/>
              <a:t>Ukraine</a:t>
            </a:r>
          </a:p>
        </p:txBody>
      </p:sp>
      <p:sp>
        <p:nvSpPr>
          <p:cNvPr id="1048788" name="Subtitle 2"/>
          <p:cNvSpPr>
            <a:spLocks noGrp="1"/>
          </p:cNvSpPr>
          <p:nvPr>
            <p:ph type="subTitle" idx="1"/>
          </p:nvPr>
        </p:nvSpPr>
        <p:spPr>
          <a:xfrm>
            <a:off x="1524000" y="1472614"/>
            <a:ext cx="9144000" cy="1655762"/>
          </a:xfrm>
        </p:spPr>
        <p:txBody>
          <a:bodyPr vert="horz" lIns="91440" tIns="45720" rIns="91440" bIns="45720" rtlCol="0" anchor="t">
            <a:normAutofit/>
          </a:bodyPr>
          <a:lstStyle/>
          <a:p>
            <a:pPr algn="ctr"/>
            <a:r>
              <a:rPr lang="en-US" sz="2400" dirty="0" err="1">
                <a:solidFill>
                  <a:schemeClr val="tx1"/>
                </a:solidFill>
              </a:rPr>
              <a:t>Caprariu</a:t>
            </a:r>
            <a:r>
              <a:rPr lang="en-US" sz="2400" dirty="0">
                <a:solidFill>
                  <a:schemeClr val="tx1"/>
                </a:solidFill>
              </a:rPr>
              <a:t> David</a:t>
            </a:r>
          </a:p>
        </p:txBody>
      </p:sp>
      <p:pic>
        <p:nvPicPr>
          <p:cNvPr id="2097282" name="Picture 5" descr="Ucraina - Wikipedia"/>
          <p:cNvPicPr>
            <a:picLocks noChangeAspect="1"/>
          </p:cNvPicPr>
          <p:nvPr/>
        </p:nvPicPr>
        <p:blipFill>
          <a:blip r:embed="rId2"/>
          <a:stretch>
            <a:fillRect/>
          </a:stretch>
        </p:blipFill>
        <p:spPr>
          <a:xfrm>
            <a:off x="2504553" y="2184814"/>
            <a:ext cx="2047223" cy="1361032"/>
          </a:xfrm>
          <a:prstGeom prst="rect">
            <a:avLst/>
          </a:prstGeom>
        </p:spPr>
      </p:pic>
      <p:pic>
        <p:nvPicPr>
          <p:cNvPr id="2097283" name="Picture 6" descr="Fișier:Lesser Coat of Arms of Ukraine.svg - Wikipedia"/>
          <p:cNvPicPr>
            <a:picLocks noChangeAspect="1"/>
          </p:cNvPicPr>
          <p:nvPr/>
        </p:nvPicPr>
        <p:blipFill>
          <a:blip r:embed="rId3"/>
          <a:stretch>
            <a:fillRect/>
          </a:stretch>
        </p:blipFill>
        <p:spPr>
          <a:xfrm>
            <a:off x="7786361" y="2059553"/>
            <a:ext cx="1347853" cy="1611552"/>
          </a:xfrm>
          <a:prstGeom prst="rect">
            <a:avLst/>
          </a:prstGeom>
        </p:spPr>
      </p:pic>
      <p:sp>
        <p:nvSpPr>
          <p:cNvPr id="1048789" name="TextBox 3"/>
          <p:cNvSpPr txBox="1"/>
          <p:nvPr/>
        </p:nvSpPr>
        <p:spPr>
          <a:xfrm>
            <a:off x="1764115" y="4088267"/>
            <a:ext cx="915234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Ukraine is an Eastern European country, the second largest on the continent. Its capital is Kyiv, an important cultural and historical center. Ukraine has a varied landscape, including fertile plains and the Carpathian Mountains. Its economy is based on agriculture, industry, and the exploitation of natural resources. The country has a complex history and a rich culture, influenced by various civilizations. Currently, Ukraine plays an important role in the European geopolitical context.</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u 1"/>
          <p:cNvSpPr>
            <a:spLocks noGrp="1"/>
          </p:cNvSpPr>
          <p:nvPr>
            <p:ph type="ctrTitle"/>
          </p:nvPr>
        </p:nvSpPr>
        <p:spPr>
          <a:xfrm>
            <a:off x="1683171" y="2887265"/>
            <a:ext cx="8825658" cy="3329581"/>
          </a:xfrm>
        </p:spPr>
        <p:txBody>
          <a:bodyPr/>
          <a:lstStyle/>
          <a:p>
            <a:pPr algn="ctr"/>
            <a:br>
              <a:rPr lang="fr-FR" sz="2000" dirty="0"/>
            </a:br>
            <a:endParaRPr lang="ro-RO" sz="2000" dirty="0"/>
          </a:p>
        </p:txBody>
      </p:sp>
      <p:sp>
        <p:nvSpPr>
          <p:cNvPr id="1048625" name="Subtitlu 2"/>
          <p:cNvSpPr>
            <a:spLocks noGrp="1"/>
          </p:cNvSpPr>
          <p:nvPr>
            <p:ph type="subTitle" idx="1"/>
          </p:nvPr>
        </p:nvSpPr>
        <p:spPr>
          <a:xfrm flipH="1">
            <a:off x="12192000" y="6858000"/>
            <a:ext cx="201612" cy="148712"/>
          </a:xfrm>
        </p:spPr>
        <p:txBody>
          <a:bodyPr>
            <a:normAutofit/>
          </a:bodyPr>
          <a:lstStyle/>
          <a:p>
            <a:endParaRPr lang="ro-RO" sz="100" dirty="0"/>
          </a:p>
        </p:txBody>
      </p:sp>
      <p:sp>
        <p:nvSpPr>
          <p:cNvPr id="1048626" name="CasetăText 3"/>
          <p:cNvSpPr txBox="1"/>
          <p:nvPr/>
        </p:nvSpPr>
        <p:spPr>
          <a:xfrm>
            <a:off x="4676775" y="182642"/>
            <a:ext cx="2838450" cy="1069340"/>
          </a:xfrm>
          <a:prstGeom prst="rect">
            <a:avLst/>
          </a:prstGeom>
          <a:noFill/>
        </p:spPr>
        <p:txBody>
          <a:bodyPr wrap="square" rtlCol="0">
            <a:spAutoFit/>
          </a:bodyPr>
          <a:lstStyle/>
          <a:p>
            <a:pPr algn="ctr"/>
            <a:r>
              <a:rPr lang="en-US" sz="4200" dirty="0"/>
              <a:t>AUSTRIA</a:t>
            </a:r>
          </a:p>
          <a:p>
            <a:pPr algn="ctr"/>
            <a:r>
              <a:rPr lang="en-US" sz="2400" dirty="0"/>
              <a:t>Tanasa Luca</a:t>
            </a:r>
            <a:endParaRPr lang="ro-RO" sz="2400" dirty="0"/>
          </a:p>
        </p:txBody>
      </p:sp>
      <p:pic>
        <p:nvPicPr>
          <p:cNvPr id="2097174" name="Picture 2" descr="Austria - Wikipedia"/>
          <p:cNvPicPr>
            <a:picLocks noChangeAspect="1" noChangeArrowheads="1"/>
          </p:cNvPicPr>
          <p:nvPr/>
        </p:nvPicPr>
        <p:blipFill>
          <a:blip r:embed="rId2"/>
          <a:srcRect/>
          <a:stretch>
            <a:fillRect/>
          </a:stretch>
        </p:blipFill>
        <p:spPr bwMode="auto">
          <a:xfrm>
            <a:off x="2211387" y="1475184"/>
            <a:ext cx="2996882" cy="2001917"/>
          </a:xfrm>
          <a:prstGeom prst="rect">
            <a:avLst/>
          </a:prstGeom>
          <a:noFill/>
        </p:spPr>
      </p:pic>
      <p:pic>
        <p:nvPicPr>
          <p:cNvPr id="2097175" name="Picture 4" descr="Stema Austriei - Wikipedia"/>
          <p:cNvPicPr>
            <a:picLocks noChangeAspect="1" noChangeArrowheads="1"/>
          </p:cNvPicPr>
          <p:nvPr/>
        </p:nvPicPr>
        <p:blipFill>
          <a:blip r:embed="rId3"/>
          <a:srcRect/>
          <a:stretch>
            <a:fillRect/>
          </a:stretch>
        </p:blipFill>
        <p:spPr bwMode="auto">
          <a:xfrm>
            <a:off x="6983733" y="1475184"/>
            <a:ext cx="1889255" cy="2001917"/>
          </a:xfrm>
          <a:prstGeom prst="rect">
            <a:avLst/>
          </a:prstGeom>
          <a:noFill/>
        </p:spPr>
      </p:pic>
      <p:sp>
        <p:nvSpPr>
          <p:cNvPr id="1048627" name="Rectangle 1"/>
          <p:cNvSpPr>
            <a:spLocks noChangeArrowheads="1"/>
          </p:cNvSpPr>
          <p:nvPr/>
        </p:nvSpPr>
        <p:spPr bwMode="auto">
          <a:xfrm>
            <a:off x="1275849" y="4399358"/>
            <a:ext cx="9640302" cy="115824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buFontTx/>
              <a:buChar char="•"/>
            </a:pPr>
            <a:r>
              <a:rPr lang="en-US" dirty="0"/>
              <a:t>Austria is a Central European country known for the Alps and its mountain landscapes. Its capital is Vienna, famous for classical music and its architecture. The official language is German, and the country is part of the European Union. </a:t>
            </a:r>
            <a:r>
              <a:rPr lang="en-US"/>
              <a:t>Austria is also known for its high quality of life and rich culture.</a:t>
            </a: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6" name="Picture 8" descr="Stema Belgiei - Wikipedia"/>
          <p:cNvPicPr>
            <a:picLocks noChangeAspect="1" noChangeArrowheads="1"/>
          </p:cNvPicPr>
          <p:nvPr/>
        </p:nvPicPr>
        <p:blipFill>
          <a:blip r:embed="rId2"/>
          <a:srcRect/>
          <a:stretch>
            <a:fillRect/>
          </a:stretch>
        </p:blipFill>
        <p:spPr bwMode="auto">
          <a:xfrm>
            <a:off x="6653617" y="1045029"/>
            <a:ext cx="2612920" cy="3200400"/>
          </a:xfrm>
          <a:prstGeom prst="rect">
            <a:avLst/>
          </a:prstGeom>
          <a:noFill/>
        </p:spPr>
      </p:pic>
      <p:pic>
        <p:nvPicPr>
          <p:cNvPr id="2097177" name="Picture 6" descr="Flag of Belgium - Wikipedia"/>
          <p:cNvPicPr>
            <a:picLocks noChangeAspect="1" noChangeArrowheads="1"/>
          </p:cNvPicPr>
          <p:nvPr/>
        </p:nvPicPr>
        <p:blipFill>
          <a:blip r:embed="rId3"/>
          <a:srcRect/>
          <a:stretch>
            <a:fillRect/>
          </a:stretch>
        </p:blipFill>
        <p:spPr bwMode="auto">
          <a:xfrm>
            <a:off x="1021425" y="1741080"/>
            <a:ext cx="3871556" cy="2044874"/>
          </a:xfrm>
          <a:prstGeom prst="rect">
            <a:avLst/>
          </a:prstGeom>
          <a:noFill/>
        </p:spPr>
      </p:pic>
      <p:sp>
        <p:nvSpPr>
          <p:cNvPr id="1048628" name="Title 1"/>
          <p:cNvSpPr>
            <a:spLocks noGrp="1"/>
          </p:cNvSpPr>
          <p:nvPr>
            <p:ph type="title"/>
          </p:nvPr>
        </p:nvSpPr>
        <p:spPr>
          <a:xfrm>
            <a:off x="646111" y="452718"/>
            <a:ext cx="9579437" cy="1400530"/>
          </a:xfrm>
        </p:spPr>
        <p:txBody>
          <a:bodyPr/>
          <a:lstStyle/>
          <a:p>
            <a:pPr algn="ctr"/>
            <a:r>
              <a:rPr lang="fr-FR" dirty="0"/>
              <a:t>Belgique</a:t>
            </a:r>
            <a:br>
              <a:rPr lang="fr-FR" dirty="0"/>
            </a:br>
            <a:r>
              <a:rPr lang="ro-RO" sz="2400" dirty="0"/>
              <a:t>Uruioc Vlad</a:t>
            </a:r>
            <a:endParaRPr lang="ro-RO" dirty="0"/>
          </a:p>
        </p:txBody>
      </p:sp>
      <p:sp>
        <p:nvSpPr>
          <p:cNvPr id="1048629" name="Content Placeholder 2"/>
          <p:cNvSpPr>
            <a:spLocks noGrp="1"/>
          </p:cNvSpPr>
          <p:nvPr>
            <p:ph idx="1"/>
          </p:nvPr>
        </p:nvSpPr>
        <p:spPr>
          <a:xfrm>
            <a:off x="1021016" y="2592414"/>
            <a:ext cx="8946541" cy="4195481"/>
          </a:xfrm>
        </p:spPr>
        <p:txBody>
          <a:bodyPr>
            <a:normAutofit/>
          </a:bodyPr>
          <a:lstStyle/>
          <a:p>
            <a:endParaRPr lang="ro-RO" dirty="0"/>
          </a:p>
          <a:p>
            <a:endParaRPr lang="ro-RO" dirty="0"/>
          </a:p>
          <a:p>
            <a:endParaRPr lang="ro-RO" dirty="0"/>
          </a:p>
          <a:p>
            <a:endParaRPr lang="ro-RO" dirty="0"/>
          </a:p>
          <a:p>
            <a:r>
              <a:rPr lang="fr-FR" dirty="0"/>
              <a:t>La Belgique est un petit pays fascinant d'Europe occidentale. Elle possède trois langues officielles : le néerlandais, le français et l'allemand. Sa capitale, Bruxelles, est considérée comme la capitale de l'Europe car elle abrite d'importantes institutions de l'Union Européenne. La Belgique est réputée pour son chocolat, ses délicieuses gaufres et ses nombreuses bières. </a:t>
            </a:r>
          </a:p>
          <a:p>
            <a:endParaRPr lang="ro-RO"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0" name="Picture 8" descr="Stema Belgiei - Wikipedia"/>
          <p:cNvPicPr>
            <a:picLocks noChangeAspect="1" noChangeArrowheads="1"/>
          </p:cNvPicPr>
          <p:nvPr/>
        </p:nvPicPr>
        <p:blipFill>
          <a:blip r:embed="rId2"/>
          <a:srcRect/>
          <a:stretch>
            <a:fillRect/>
          </a:stretch>
        </p:blipFill>
        <p:spPr bwMode="auto">
          <a:xfrm>
            <a:off x="6653617" y="1045029"/>
            <a:ext cx="2612920" cy="3200400"/>
          </a:xfrm>
          <a:prstGeom prst="rect">
            <a:avLst/>
          </a:prstGeom>
          <a:noFill/>
        </p:spPr>
      </p:pic>
      <p:pic>
        <p:nvPicPr>
          <p:cNvPr id="2097171" name="Picture 6" descr="Flag of Belgium - Wikipedia"/>
          <p:cNvPicPr>
            <a:picLocks noChangeAspect="1" noChangeArrowheads="1"/>
          </p:cNvPicPr>
          <p:nvPr/>
        </p:nvPicPr>
        <p:blipFill>
          <a:blip r:embed="rId3"/>
          <a:srcRect/>
          <a:stretch>
            <a:fillRect/>
          </a:stretch>
        </p:blipFill>
        <p:spPr bwMode="auto">
          <a:xfrm>
            <a:off x="1021425" y="1741080"/>
            <a:ext cx="3871556" cy="2044874"/>
          </a:xfrm>
          <a:prstGeom prst="rect">
            <a:avLst/>
          </a:prstGeom>
          <a:noFill/>
        </p:spPr>
      </p:pic>
      <p:sp>
        <p:nvSpPr>
          <p:cNvPr id="1048618" name="Title 1"/>
          <p:cNvSpPr>
            <a:spLocks noGrp="1"/>
          </p:cNvSpPr>
          <p:nvPr>
            <p:ph type="title"/>
          </p:nvPr>
        </p:nvSpPr>
        <p:spPr>
          <a:xfrm>
            <a:off x="646111" y="452718"/>
            <a:ext cx="9579437" cy="1400530"/>
          </a:xfrm>
        </p:spPr>
        <p:txBody>
          <a:bodyPr/>
          <a:lstStyle/>
          <a:p>
            <a:pPr algn="ctr"/>
            <a:r>
              <a:rPr lang="fr-FR" dirty="0" err="1"/>
              <a:t>Belgium</a:t>
            </a:r>
            <a:br>
              <a:rPr lang="fr-FR" dirty="0"/>
            </a:br>
            <a:r>
              <a:rPr lang="ro-RO" sz="2400" dirty="0"/>
              <a:t>Uruioc Vlad</a:t>
            </a:r>
            <a:endParaRPr lang="ro-RO" dirty="0"/>
          </a:p>
        </p:txBody>
      </p:sp>
      <p:sp>
        <p:nvSpPr>
          <p:cNvPr id="1048619" name="Content Placeholder 2"/>
          <p:cNvSpPr>
            <a:spLocks noGrp="1"/>
          </p:cNvSpPr>
          <p:nvPr>
            <p:ph idx="1"/>
          </p:nvPr>
        </p:nvSpPr>
        <p:spPr>
          <a:xfrm>
            <a:off x="1021016" y="2592414"/>
            <a:ext cx="8946541" cy="4195481"/>
          </a:xfrm>
        </p:spPr>
        <p:txBody>
          <a:bodyPr>
            <a:normAutofit/>
          </a:bodyPr>
          <a:lstStyle/>
          <a:p>
            <a:endParaRPr lang="ro-RO" dirty="0"/>
          </a:p>
          <a:p>
            <a:endParaRPr lang="ro-RO" dirty="0"/>
          </a:p>
          <a:p>
            <a:endParaRPr lang="ro-RO" dirty="0"/>
          </a:p>
          <a:p>
            <a:endParaRPr lang="ro-RO" dirty="0"/>
          </a:p>
          <a:p>
            <a:r>
              <a:rPr lang="en-GB" dirty="0"/>
              <a:t>Belgium is a small but fascinating country in Western Europe. It has three official languages: Dutch, French, and German. Its capital, Brussels, is considered the capital of Europe because it is home to important institutions of the European Union. Belgium is famous for its chocolate, delicious waffles, and many different beers.</a:t>
            </a:r>
          </a:p>
          <a:p>
            <a:endParaRPr lang="ro-RO"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5412</Words>
  <Application>Microsoft Office PowerPoint</Application>
  <PresentationFormat>Widescreen</PresentationFormat>
  <Paragraphs>336</Paragraphs>
  <Slides>67</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Aptos</vt:lpstr>
      <vt:lpstr>Arial</vt:lpstr>
      <vt:lpstr>Century Gothic</vt:lpstr>
      <vt:lpstr>Century Gothic (Headings)</vt:lpstr>
      <vt:lpstr>Consolas</vt:lpstr>
      <vt:lpstr>inherit</vt:lpstr>
      <vt:lpstr>Open Sans</vt:lpstr>
      <vt:lpstr>Wingdings</vt:lpstr>
      <vt:lpstr>Wingdings 3</vt:lpstr>
      <vt:lpstr>Ion</vt:lpstr>
      <vt:lpstr>La Journée de l'Europe</vt:lpstr>
      <vt:lpstr>PowerPoint Presentation</vt:lpstr>
      <vt:lpstr>PowerPoint Presentation</vt:lpstr>
      <vt:lpstr>PowerPoint Presentation</vt:lpstr>
      <vt:lpstr>Germany</vt:lpstr>
      <vt:lpstr> </vt:lpstr>
      <vt:lpstr> </vt:lpstr>
      <vt:lpstr>Belgique Uruioc Vlad</vt:lpstr>
      <vt:lpstr>Belgium Uruioc Vlad</vt:lpstr>
      <vt:lpstr>PowerPoint Presentation</vt:lpstr>
      <vt:lpstr>PowerPoint Presentation</vt:lpstr>
      <vt:lpstr>Croatie Mîndru Mihai </vt:lpstr>
      <vt:lpstr>Croatia Mîndru Mihai </vt:lpstr>
      <vt:lpstr>Danemark Dănilă Rebeca </vt:lpstr>
      <vt:lpstr>Denmark Dănilă Rebeca </vt:lpstr>
      <vt:lpstr>Espagne Borș Mara Andreea</vt:lpstr>
      <vt:lpstr>Spain Borș Mara Andreea</vt:lpstr>
      <vt:lpstr>PowerPoint Presentation</vt:lpstr>
      <vt:lpstr>PowerPoint Presentation</vt:lpstr>
      <vt:lpstr>Finlande Neculcea Ștefania</vt:lpstr>
      <vt:lpstr>Finland Neculcea Ștefania</vt:lpstr>
      <vt:lpstr>France Podaru Rareș</vt:lpstr>
      <vt:lpstr>France Podaru Rareș</vt:lpstr>
      <vt:lpstr>Grèce Balaban Teodor Constantin </vt:lpstr>
      <vt:lpstr>Greece Balaban Teodor Constantin </vt:lpstr>
      <vt:lpstr>Hongrie Tablan Victor</vt:lpstr>
      <vt:lpstr>Hungary Tablan Victor</vt:lpstr>
      <vt:lpstr>Irlande </vt:lpstr>
      <vt:lpstr>Ireland </vt:lpstr>
      <vt:lpstr>Islande Apetri Ilie Rares Ioan</vt:lpstr>
      <vt:lpstr>Iceland Apetri Ilie Rares Ioan</vt:lpstr>
      <vt:lpstr>Italie Mitrea Alexandru </vt:lpstr>
      <vt:lpstr>Italy Mitrea Alexandru </vt:lpstr>
      <vt:lpstr>Lettonie Crețu Elena</vt:lpstr>
      <vt:lpstr>Latvia Crețu Elena</vt:lpstr>
      <vt:lpstr>Lituanie Apetrei Emilian</vt:lpstr>
      <vt:lpstr>Lithuania Apetrei Emilian</vt:lpstr>
      <vt:lpstr>PowerPoint Presentation</vt:lpstr>
      <vt:lpstr>PowerPoint Presentation</vt:lpstr>
      <vt:lpstr>Moldavie Gavrilov Alexandru Ionuț </vt:lpstr>
      <vt:lpstr>Moldavia Gavrilov Alexandru Ionut</vt:lpstr>
      <vt:lpstr>Norvège  Apopei Sofia</vt:lpstr>
      <vt:lpstr>Norway  Apopei Sofia</vt:lpstr>
      <vt:lpstr>Pays-Bas Irimia Maria</vt:lpstr>
      <vt:lpstr>Netherlands Irimia Maria</vt:lpstr>
      <vt:lpstr>PowerPoint Presentation</vt:lpstr>
      <vt:lpstr>PowerPoint Presentation</vt:lpstr>
      <vt:lpstr>PowerPoint Presentation</vt:lpstr>
      <vt:lpstr>PowerPoint Presentation</vt:lpstr>
      <vt:lpstr>Roumanie Amariei Mihai Andrei</vt:lpstr>
      <vt:lpstr>Roumanie Amariei Mihai Andrei</vt:lpstr>
      <vt:lpstr>Royaume-Uni </vt:lpstr>
      <vt:lpstr>United Kingdom  </vt:lpstr>
      <vt:lpstr>Serbie Anastasia Oprea</vt:lpstr>
      <vt:lpstr>Serbia Anastasia Oprea</vt:lpstr>
      <vt:lpstr>Slovaquie Caba Octavian</vt:lpstr>
      <vt:lpstr>Slovakia  Caba Octavian</vt:lpstr>
      <vt:lpstr> Slovénie Gavrilescu Dragoș</vt:lpstr>
      <vt:lpstr>  Slovenia Gavrilescu Dragoș  </vt:lpstr>
      <vt:lpstr>Suède Mitrea Elisabeta</vt:lpstr>
      <vt:lpstr>Sweden   Mitrea Elisabeta</vt:lpstr>
      <vt:lpstr>Suisse  Murea Alexandra</vt:lpstr>
      <vt:lpstr>Swiss  Murea Alexandra</vt:lpstr>
      <vt:lpstr>PowerPoint Presentation</vt:lpstr>
      <vt:lpstr>PowerPoint Presentation</vt:lpstr>
      <vt:lpstr>Ukraine</vt:lpstr>
      <vt:lpstr>Ukraine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Teodor Balaban</dc:creator>
  <cp:lastModifiedBy>Teodor Balaban</cp:lastModifiedBy>
  <cp:revision>2</cp:revision>
  <dcterms:created xsi:type="dcterms:W3CDTF">2026-05-01T04:09:55Z</dcterms:created>
  <dcterms:modified xsi:type="dcterms:W3CDTF">2026-05-18T12:32:52Z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bef2c21e1938449e820b177d47203a43</vt:lpwstr>
  </property>
</Properties>
</file>